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1" r:id="rId3"/>
    <p:sldId id="267" r:id="rId4"/>
    <p:sldId id="272" r:id="rId5"/>
    <p:sldId id="258" r:id="rId6"/>
    <p:sldId id="263" r:id="rId7"/>
    <p:sldId id="259" r:id="rId8"/>
    <p:sldId id="287" r:id="rId9"/>
    <p:sldId id="260" r:id="rId10"/>
    <p:sldId id="262" r:id="rId11"/>
    <p:sldId id="274" r:id="rId12"/>
    <p:sldId id="286" r:id="rId13"/>
    <p:sldId id="285" r:id="rId14"/>
    <p:sldId id="278" r:id="rId15"/>
    <p:sldId id="282" r:id="rId16"/>
    <p:sldId id="280" r:id="rId17"/>
    <p:sldId id="283" r:id="rId18"/>
    <p:sldId id="279" r:id="rId19"/>
    <p:sldId id="284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>
      <p:cViewPr varScale="1">
        <p:scale>
          <a:sx n="114" d="100"/>
          <a:sy n="114" d="100"/>
        </p:scale>
        <p:origin x="3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0B3BD-F60E-7142-AA7C-AA85C84C28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20396E-9E50-1F42-9AEE-6B7353FC8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220F7-8EEB-5B42-989B-8A844157B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06251-CE0E-6644-ACB4-F684DDAD2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036E1-421F-7645-A3EC-CF2A27B27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ED98AE-310F-422E-ACA9-8E85A84B3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10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4AFA5-C914-A347-9806-AB4BECA8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4D7608-F8EB-D04E-AA09-A9EB50D7C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E5E31-9393-4844-9A72-239D597AD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799C7-642D-1649-B371-8F927E7DA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1BB73-A2BE-9D4F-9589-F4ECEA8C1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B93791-CE1F-4681-8572-A2FCB42981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42792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1F0C70-187E-9F41-8FA4-B7E86468F2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DBDFB7-DFF0-E04B-A800-51D4FF697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4DD7B-AFE9-4A4C-B0B3-4892B8100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D46A0-5232-0D45-8050-45B47FE06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50462-5FBE-4C41-A54B-150F44EF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C1BF8A-4FFA-422F-BBEA-C27E66031D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16201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1C359D-E0C0-4D77-882A-B17D091419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F9E40C-9FC6-4228-AF0A-2FAF7171C6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DDA76E0-B24B-447A-AD74-288A229BBA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AEE12-4D7D-4ECC-9A8B-1542951F4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0292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3A4E9-1280-D14C-B6C0-537E4DEA8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8AFB8-F9FF-654F-905D-FA1AFF255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4B335-2E9A-1448-B7CF-1DAA05A9B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D999A-B7F7-8B4E-90C7-2714FEC87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A95B0-A7F7-6847-A125-39AE4803D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28768-274B-4BC0-A1DC-957CEEA63D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25582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30A6A-809C-F749-A21A-093758196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200032-E285-1045-B77F-9734A8EBF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BA83F-3591-AC48-B5A9-293C8B6F5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12644-944F-984C-9954-86CA8AA1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44CAC-2B05-9742-831D-7C0D640C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4C0EFA-534E-4846-B282-364B6384EA8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7227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79959-8D6F-154C-98D4-051FF956C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5331D-3D78-4D4C-B7F1-0966B7E753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176653-A618-BD4B-BA3E-56F5232B9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59B3A-AF96-924B-89E1-109E8356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53376-C382-E84E-9737-E6BF0A218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A7C0CD-8CC5-0545-BF94-6FE6FC862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FA4AE7-BAE4-4247-9F5B-EC8C13F3D3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29586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CB3EC-F831-174A-8503-5F8767419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401F9-EBB6-6448-B631-94E943DEC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1917DC-4BDD-A24B-A75D-D6E3DFC1A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BED5BC-AB64-7448-8DA1-5FB4BBEB0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060566-2D5E-6E4A-B5FF-303FF737BC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EFEA01-BB41-C44A-9E7E-B36DC886D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A529FA-F887-1B4C-ADF3-7BAD8442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0D7404-5797-3545-9DDF-BB917041F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1A77CF-C04A-4977-854A-2229A1C6843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68653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930F3-8D3A-9E44-A4E0-72DC0F4CD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20C51-B0FA-CC45-898A-4D5C1324B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EB640-5655-B24C-9488-C738EC17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8C750A-A1CA-854C-9668-27F4C322C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EB96F0-A278-4F25-8259-62E2B86518F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99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DE4B70-867B-EC40-8688-CBC7CFE9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EB9205-40E0-D447-B77E-D8AD8BBF8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7EA603-3B34-2A4B-B22D-B1FD5632F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B5B00-AD39-4502-AF75-CE517FC4B79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00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0BEA3-21C2-0041-B07A-33DA7D808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BCA79-27CF-E841-862F-1B09696E5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DB2D6-4D1B-2545-B936-5DE975A64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E0797-D00B-E846-AA1A-F5D5AF917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DA62E9-92C4-0046-B0F7-CA9CC1CF3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6BD19-A9FB-6446-BE41-5B01D14F0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33C94-246B-4A4F-9774-A5F8155EB8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83345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CCE84-B3E5-7546-909A-B31BEFBD3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B753DC-E6B5-7D4F-BC84-1B428D12EE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C8DD67-EB26-F14C-9637-14A7080C0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D366A-A9D3-EA4D-8BB9-4CF21B06C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9CE1E-5A6E-764D-A61D-4D825E809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3AD7C-D40A-8843-A15D-61824718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AD44A-F6C2-4F4B-86B2-68AB5A402A6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31674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E93347-4602-3949-88DB-E05865E51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56FDA-5CB9-3443-B0DC-64613994A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507AB-1C71-9A45-A481-9A07936320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5AC67-7109-D34C-BCBB-5AA4AD2F9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918DA-1175-9848-A04E-C05D259A4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3B7286-DEDB-47AD-A245-2B420CFC19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014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9.png"/><Relationship Id="rId7" Type="http://schemas.openxmlformats.org/officeDocument/2006/relationships/image" Target="../media/image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9.png"/><Relationship Id="rId7" Type="http://schemas.openxmlformats.org/officeDocument/2006/relationships/image" Target="../media/image2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7.png"/><Relationship Id="rId7" Type="http://schemas.openxmlformats.org/officeDocument/2006/relationships/image" Target="../media/image1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5.png"/><Relationship Id="rId7" Type="http://schemas.openxmlformats.org/officeDocument/2006/relationships/image" Target="../media/image2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.png"/><Relationship Id="rId4" Type="http://schemas.openxmlformats.org/officeDocument/2006/relationships/image" Target="../media/image28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931A397-6DEC-4610-A85B-6474C9E68B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71600" y="247652"/>
            <a:ext cx="6400800" cy="22733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7200" b="1" dirty="0"/>
              <a:t>Proofs with Uno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F176A414-6BE7-406A-B02A-81E6B19450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204800">
            <a:off x="5909143" y="3938587"/>
            <a:ext cx="1642819" cy="246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3D2A423C-D1CD-194C-B859-96CDD338B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779715">
            <a:off x="1334565" y="3359654"/>
            <a:ext cx="1642818" cy="246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93E42533-3C02-214C-9571-8823E4E16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3000" y="2520952"/>
            <a:ext cx="3878000" cy="417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7B2B5347-94AF-4A28-9715-1E9821480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495300"/>
            <a:ext cx="6870700" cy="914400"/>
          </a:xfrm>
        </p:spPr>
        <p:txBody>
          <a:bodyPr/>
          <a:lstStyle/>
          <a:p>
            <a:pPr eaLnBrk="1" hangingPunct="1"/>
            <a:r>
              <a:rPr lang="en-US" altLang="en-US" sz="4000" b="1" dirty="0"/>
              <a:t>T-Chart</a:t>
            </a:r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id="{E907A761-4732-4CB0-B3BC-DE4B32D5387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723900" y="1836420"/>
            <a:ext cx="7696200" cy="3657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Given</a:t>
            </a:r>
            <a:r>
              <a:rPr lang="en-US" altLang="en-US" sz="2000" dirty="0"/>
              <a:t>:  Red R			    </a:t>
            </a:r>
            <a:r>
              <a:rPr lang="en-US" altLang="en-US" sz="2000" dirty="0">
                <a:solidFill>
                  <a:schemeClr val="folHlink"/>
                </a:solidFill>
              </a:rPr>
              <a:t>Prove</a:t>
            </a:r>
            <a:r>
              <a:rPr lang="en-US" altLang="en-US" sz="2000" dirty="0"/>
              <a:t>:  Red 9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Card played                   </a:t>
            </a:r>
            <a:r>
              <a:rPr lang="en-US" altLang="en-US" sz="2000" dirty="0"/>
              <a:t>	    </a:t>
            </a:r>
            <a:r>
              <a:rPr lang="en-US" altLang="en-US" sz="2000" dirty="0">
                <a:solidFill>
                  <a:schemeClr val="folHlink"/>
                </a:solidFill>
              </a:rPr>
              <a:t>Reason</a:t>
            </a:r>
            <a:endParaRPr lang="en-US" altLang="en-US" sz="1800" i="1" dirty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---------------------------------------------------------------------</a:t>
            </a:r>
            <a:endParaRPr lang="en-US" altLang="en-US" sz="1800" i="1" dirty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1.  Red Reverse		 </a:t>
            </a:r>
            <a:r>
              <a:rPr lang="en-US" altLang="en-US" sz="2000" dirty="0">
                <a:cs typeface="Arial" panose="020B0604020202020204" pitchFamily="34" charset="0"/>
              </a:rPr>
              <a:t>▐ 1.    </a:t>
            </a:r>
            <a:r>
              <a:rPr lang="en-US" altLang="en-US" sz="2000" dirty="0"/>
              <a:t>Given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2.  Yellow Reverse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2.   Same Symbol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3.  Wild Draw 4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3.   Change </a:t>
            </a:r>
            <a:r>
              <a:rPr lang="en-US" altLang="en-US" sz="2000" dirty="0">
                <a:solidFill>
                  <a:srgbClr val="0070C0"/>
                </a:solidFill>
              </a:rPr>
              <a:t>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4.  Blue 9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4.   Same Color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000" dirty="0"/>
              <a:t>5. Red 9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5.   Same Number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E1A6C4-2ACE-4F51-99A4-F9D868A89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564" y="1363980"/>
            <a:ext cx="1004581" cy="15061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74433CE-59E0-47F4-ABAB-2DBE026A85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709" y="1363980"/>
            <a:ext cx="1004581" cy="15061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22DDA1-5009-4B0A-B5BF-EC18DB216967}"/>
              </a:ext>
            </a:extLst>
          </p:cNvPr>
          <p:cNvSpPr txBox="1"/>
          <p:nvPr/>
        </p:nvSpPr>
        <p:spPr>
          <a:xfrm>
            <a:off x="1981201" y="5448301"/>
            <a:ext cx="6248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need to </a:t>
            </a:r>
            <a:r>
              <a:rPr lang="en-US"/>
              <a:t>use Blue </a:t>
            </a:r>
            <a:endParaRPr lang="en-US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CF24E539-433D-4D46-9759-AC6960FD4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8">
            <a:extLst>
              <a:ext uri="{FF2B5EF4-FFF2-40B4-BE49-F238E27FC236}">
                <a16:creationId xmlns:a16="http://schemas.microsoft.com/office/drawing/2014/main" id="{899A9FA9-9DEF-4065-BA85-99FA79202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Given:</a:t>
            </a:r>
          </a:p>
        </p:txBody>
      </p:sp>
      <p:sp>
        <p:nvSpPr>
          <p:cNvPr id="13315" name="Text Box 14">
            <a:extLst>
              <a:ext uri="{FF2B5EF4-FFF2-40B4-BE49-F238E27FC236}">
                <a16:creationId xmlns:a16="http://schemas.microsoft.com/office/drawing/2014/main" id="{F86D9EA9-8708-4601-A9F1-0E8F69982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Prove:</a:t>
            </a:r>
          </a:p>
        </p:txBody>
      </p:sp>
      <p:sp>
        <p:nvSpPr>
          <p:cNvPr id="13316" name="Text Box 15">
            <a:extLst>
              <a:ext uri="{FF2B5EF4-FFF2-40B4-BE49-F238E27FC236}">
                <a16:creationId xmlns:a16="http://schemas.microsoft.com/office/drawing/2014/main" id="{BEE914DA-57CD-47FB-A714-9906640A8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39725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Using: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517E-1CB3-40A2-B99D-A597057D14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138" y="533400"/>
            <a:ext cx="1600200" cy="239921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DAD6AB-935B-43CC-B712-5E8DC659D5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155" y="533400"/>
            <a:ext cx="1600200" cy="23992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73F700E-3609-42E8-8342-49A567EAE0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931" y="3397250"/>
            <a:ext cx="1190107" cy="1784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58375DC-E6C7-4589-B5A7-5F3D1289D8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014" y="3429000"/>
            <a:ext cx="1220799" cy="1830368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5772C08A-3823-7F4F-9A92-E2CCCCC0B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AD31EAD-3D2B-4515-B365-C4EBEBAB1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6870700" cy="1066800"/>
          </a:xfrm>
        </p:spPr>
        <p:txBody>
          <a:bodyPr/>
          <a:lstStyle/>
          <a:p>
            <a:pPr eaLnBrk="1" hangingPunct="1"/>
            <a:r>
              <a:rPr lang="en-US" altLang="en-US" sz="4000" b="1" dirty="0"/>
              <a:t>T-Chart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34DBEFF-07C7-4C66-B655-29DCAC298E1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09600" y="2057400"/>
            <a:ext cx="7696200" cy="35814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z="2400" dirty="0">
                <a:solidFill>
                  <a:schemeClr val="folHlink"/>
                </a:solidFill>
              </a:rPr>
              <a:t>Given</a:t>
            </a:r>
            <a:r>
              <a:rPr lang="en-US" altLang="en-US" sz="2400" dirty="0"/>
              <a:t>:  Yellow 1		     </a:t>
            </a:r>
            <a:r>
              <a:rPr lang="en-US" altLang="en-US" sz="2400" dirty="0">
                <a:solidFill>
                  <a:schemeClr val="folHlink"/>
                </a:solidFill>
              </a:rPr>
              <a:t>Prove</a:t>
            </a:r>
            <a:r>
              <a:rPr lang="en-US" altLang="en-US" sz="2400" dirty="0"/>
              <a:t>:  Red 2</a:t>
            </a:r>
          </a:p>
          <a:p>
            <a:pPr marL="533400" indent="-533400" eaLnBrk="1" hangingPunct="1">
              <a:buFontTx/>
              <a:buNone/>
            </a:pPr>
            <a:endParaRPr lang="en-US" altLang="en-US" sz="2400" dirty="0"/>
          </a:p>
          <a:p>
            <a:pPr marL="533400" indent="-533400" eaLnBrk="1" hangingPunct="1">
              <a:buFontTx/>
              <a:buNone/>
            </a:pPr>
            <a:r>
              <a:rPr lang="en-US" altLang="en-US" sz="2400" dirty="0">
                <a:solidFill>
                  <a:schemeClr val="folHlink"/>
                </a:solidFill>
              </a:rPr>
              <a:t>Statements</a:t>
            </a:r>
            <a:r>
              <a:rPr lang="en-US" altLang="en-US" sz="2400" dirty="0"/>
              <a:t>             	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en-US" sz="2400" dirty="0">
                <a:solidFill>
                  <a:schemeClr val="folHlink"/>
                </a:solidFill>
              </a:rPr>
              <a:t>Reasons</a:t>
            </a:r>
            <a:endParaRPr lang="en-US" altLang="en-US" sz="1000" i="1" dirty="0"/>
          </a:p>
          <a:p>
            <a:pPr marL="533400" indent="-533400" eaLnBrk="1" hangingPunct="1">
              <a:buFontTx/>
              <a:buNone/>
            </a:pPr>
            <a:r>
              <a:rPr lang="en-US" altLang="en-US" sz="2400" dirty="0"/>
              <a:t>----------------------------------------------------------</a:t>
            </a:r>
          </a:p>
          <a:p>
            <a:pPr marL="533400" indent="-533400" eaLnBrk="1" hangingPunct="1">
              <a:buFontTx/>
              <a:buNone/>
            </a:pPr>
            <a:r>
              <a:rPr lang="en-US" altLang="en-US" sz="2400" dirty="0"/>
              <a:t>1.  Yellow 1			 </a:t>
            </a:r>
            <a:r>
              <a:rPr lang="en-US" altLang="en-US" sz="2400" dirty="0">
                <a:cs typeface="Arial" panose="020B0604020202020204" pitchFamily="34" charset="0"/>
              </a:rPr>
              <a:t>▐ 1.    </a:t>
            </a:r>
            <a:r>
              <a:rPr lang="en-US" altLang="en-US" sz="2400" dirty="0"/>
              <a:t>Given</a:t>
            </a:r>
          </a:p>
          <a:p>
            <a:pPr marL="533400" indent="-533400" eaLnBrk="1" hangingPunct="1">
              <a:buFontTx/>
              <a:buNone/>
            </a:pPr>
            <a:r>
              <a:rPr lang="en-US" altLang="en-US" sz="2400" dirty="0"/>
              <a:t>2.  Yellow 0			 </a:t>
            </a:r>
            <a:r>
              <a:rPr lang="en-US" altLang="en-US" sz="2400" dirty="0">
                <a:cs typeface="Arial" panose="020B0604020202020204" pitchFamily="34" charset="0"/>
              </a:rPr>
              <a:t>▐</a:t>
            </a:r>
            <a:r>
              <a:rPr lang="en-US" altLang="en-US" sz="2400" dirty="0"/>
              <a:t> 2.   Same Color</a:t>
            </a:r>
          </a:p>
          <a:p>
            <a:pPr marL="533400" indent="-533400" eaLnBrk="1" hangingPunct="1">
              <a:buFontTx/>
              <a:buNone/>
            </a:pPr>
            <a:r>
              <a:rPr lang="en-US" altLang="en-US" sz="2400" dirty="0"/>
              <a:t>3.  Red 0			 	 </a:t>
            </a:r>
            <a:r>
              <a:rPr lang="en-US" altLang="en-US" sz="2400" dirty="0">
                <a:cs typeface="Arial" panose="020B0604020202020204" pitchFamily="34" charset="0"/>
              </a:rPr>
              <a:t>▐</a:t>
            </a:r>
            <a:r>
              <a:rPr lang="en-US" altLang="en-US" sz="2400" dirty="0"/>
              <a:t> 3.   Same Number</a:t>
            </a:r>
          </a:p>
          <a:p>
            <a:pPr marL="533400" indent="-533400" eaLnBrk="1" hangingPunct="1">
              <a:buFontTx/>
              <a:buNone/>
            </a:pPr>
            <a:r>
              <a:rPr lang="en-US" altLang="en-US" sz="2400" dirty="0"/>
              <a:t>4.  Red 2       		 	 </a:t>
            </a:r>
            <a:r>
              <a:rPr lang="en-US" altLang="en-US" sz="2400" dirty="0">
                <a:cs typeface="Arial" panose="020B0604020202020204" pitchFamily="34" charset="0"/>
              </a:rPr>
              <a:t>▐</a:t>
            </a:r>
            <a:r>
              <a:rPr lang="en-US" altLang="en-US" sz="2400" dirty="0"/>
              <a:t> 4.   Same Color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C79067-0EA5-4808-AAA0-73119A779A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647825"/>
            <a:ext cx="837854" cy="12562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80C0D3-BFA9-42BE-A429-76FC244F31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748" y="1647825"/>
            <a:ext cx="850560" cy="1275262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25983223-5740-CE4F-805E-1B94CD6DA5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764EB492-7228-403F-964E-D1B33DD98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Given:</a:t>
            </a:r>
          </a:p>
        </p:txBody>
      </p:sp>
      <p:sp>
        <p:nvSpPr>
          <p:cNvPr id="15363" name="Text Box 5">
            <a:extLst>
              <a:ext uri="{FF2B5EF4-FFF2-40B4-BE49-F238E27FC236}">
                <a16:creationId xmlns:a16="http://schemas.microsoft.com/office/drawing/2014/main" id="{25ADC837-C343-4229-BCD6-3F0DAA8A6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Prove:</a:t>
            </a:r>
          </a:p>
        </p:txBody>
      </p:sp>
      <p:sp>
        <p:nvSpPr>
          <p:cNvPr id="15364" name="Text Box 6">
            <a:extLst>
              <a:ext uri="{FF2B5EF4-FFF2-40B4-BE49-F238E27FC236}">
                <a16:creationId xmlns:a16="http://schemas.microsoft.com/office/drawing/2014/main" id="{F7377522-CB09-4BC9-AB0A-9A92AF565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16865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Using:</a:t>
            </a:r>
          </a:p>
        </p:txBody>
      </p:sp>
      <p:pic>
        <p:nvPicPr>
          <p:cNvPr id="15365" name="Picture 2">
            <a:extLst>
              <a:ext uri="{FF2B5EF4-FFF2-40B4-BE49-F238E27FC236}">
                <a16:creationId xmlns:a16="http://schemas.microsoft.com/office/drawing/2014/main" id="{428A9354-DA5F-4405-9FC1-A29804488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413" y="482600"/>
            <a:ext cx="1508125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4">
            <a:extLst>
              <a:ext uri="{FF2B5EF4-FFF2-40B4-BE49-F238E27FC236}">
                <a16:creationId xmlns:a16="http://schemas.microsoft.com/office/drawing/2014/main" id="{BA68B8CA-B57B-48EC-9A1A-10986AB17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63" y="482600"/>
            <a:ext cx="1508125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8">
            <a:extLst>
              <a:ext uri="{FF2B5EF4-FFF2-40B4-BE49-F238E27FC236}">
                <a16:creationId xmlns:a16="http://schemas.microsoft.com/office/drawing/2014/main" id="{43775FA8-C016-4236-B015-9839BB291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688" y="3382963"/>
            <a:ext cx="1217612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10">
            <a:extLst>
              <a:ext uri="{FF2B5EF4-FFF2-40B4-BE49-F238E27FC236}">
                <a16:creationId xmlns:a16="http://schemas.microsoft.com/office/drawing/2014/main" id="{E7EAFDBF-BC18-44E4-BFDE-79B4043D4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088" y="3382963"/>
            <a:ext cx="116522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4">
            <a:extLst>
              <a:ext uri="{FF2B5EF4-FFF2-40B4-BE49-F238E27FC236}">
                <a16:creationId xmlns:a16="http://schemas.microsoft.com/office/drawing/2014/main" id="{B0AEC4E7-D18E-4B78-9F38-32C35023A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288" y="3429000"/>
            <a:ext cx="1136650" cy="170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6">
            <a:extLst>
              <a:ext uri="{FF2B5EF4-FFF2-40B4-BE49-F238E27FC236}">
                <a16:creationId xmlns:a16="http://schemas.microsoft.com/office/drawing/2014/main" id="{D28BE3CA-2FB7-465E-90AA-03D35EC92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3382963"/>
            <a:ext cx="1166813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4B75176E-DE97-7747-A996-F2667FD12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241D7AE-8E1D-4665-AB43-583CC1F78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6870700" cy="1066800"/>
          </a:xfrm>
        </p:spPr>
        <p:txBody>
          <a:bodyPr/>
          <a:lstStyle/>
          <a:p>
            <a:pPr eaLnBrk="1" hangingPunct="1"/>
            <a:r>
              <a:rPr lang="en-US" altLang="en-US" sz="4000"/>
              <a:t>T-Chart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704E541-74C2-4007-8DCA-7C93D1FB021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09600" y="1981200"/>
            <a:ext cx="7696200" cy="36576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Given</a:t>
            </a:r>
            <a:r>
              <a:rPr lang="en-US" altLang="en-US" sz="2000" dirty="0"/>
              <a:t>:  Blue Seven		     </a:t>
            </a:r>
            <a:r>
              <a:rPr lang="en-US" altLang="en-US" sz="2000" dirty="0">
                <a:solidFill>
                  <a:schemeClr val="folHlink"/>
                </a:solidFill>
              </a:rPr>
              <a:t>Prove</a:t>
            </a:r>
            <a:r>
              <a:rPr lang="en-US" altLang="en-US" sz="2000" dirty="0"/>
              <a:t>:  Red Nine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Statements</a:t>
            </a:r>
            <a:r>
              <a:rPr lang="en-US" altLang="en-US" sz="2000" dirty="0"/>
              <a:t>       </a:t>
            </a:r>
            <a:r>
              <a:rPr lang="en-US" altLang="en-US" sz="1000" i="1" dirty="0"/>
              <a:t>:</a:t>
            </a:r>
            <a:r>
              <a:rPr lang="en-US" altLang="en-US" sz="2000" dirty="0"/>
              <a:t>	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  <a:r>
              <a:rPr lang="en-US" altLang="en-US" sz="2000" dirty="0">
                <a:solidFill>
                  <a:schemeClr val="folHlink"/>
                </a:solidFill>
              </a:rPr>
              <a:t>Reasons</a:t>
            </a:r>
            <a:r>
              <a:rPr lang="en-US" altLang="en-US" sz="1000" i="1" dirty="0"/>
              <a:t>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---------------------------------------------------------------------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1.  Blue 2			 </a:t>
            </a:r>
            <a:r>
              <a:rPr lang="en-US" altLang="en-US" sz="2000" dirty="0">
                <a:cs typeface="Arial" panose="020B0604020202020204" pitchFamily="34" charset="0"/>
              </a:rPr>
              <a:t>▐ 1.    </a:t>
            </a:r>
            <a:r>
              <a:rPr lang="en-US" altLang="en-US" sz="2000" dirty="0"/>
              <a:t>Given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2.  Blue Draw 2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2.   Same 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3.  Green Draw 2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3.   Same Symbol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4.  Wild Card     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4.   Change </a:t>
            </a:r>
            <a:r>
              <a:rPr lang="en-US" altLang="en-US" sz="2000" dirty="0">
                <a:solidFill>
                  <a:srgbClr val="002060"/>
                </a:solidFill>
              </a:rPr>
              <a:t>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5.  Blue 1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5.   Same 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6.  Red 1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6.   Same Number</a:t>
            </a:r>
          </a:p>
        </p:txBody>
      </p:sp>
      <p:pic>
        <p:nvPicPr>
          <p:cNvPr id="16388" name="Picture 2">
            <a:extLst>
              <a:ext uri="{FF2B5EF4-FFF2-40B4-BE49-F238E27FC236}">
                <a16:creationId xmlns:a16="http://schemas.microsoft.com/office/drawing/2014/main" id="{2DB0156C-20BF-47AF-A5C5-CFC31D7DD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350962"/>
            <a:ext cx="839788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4">
            <a:extLst>
              <a:ext uri="{FF2B5EF4-FFF2-40B4-BE49-F238E27FC236}">
                <a16:creationId xmlns:a16="http://schemas.microsoft.com/office/drawing/2014/main" id="{46842679-E1DC-429B-83C9-E923EABEE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1352550"/>
            <a:ext cx="839787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20874FFF-BEC6-274C-8254-A7C8E10266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2D302A2A-DC22-4C80-8831-3D7D6FE2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Given:</a:t>
            </a:r>
          </a:p>
        </p:txBody>
      </p:sp>
      <p:sp>
        <p:nvSpPr>
          <p:cNvPr id="17411" name="Text Box 5">
            <a:extLst>
              <a:ext uri="{FF2B5EF4-FFF2-40B4-BE49-F238E27FC236}">
                <a16:creationId xmlns:a16="http://schemas.microsoft.com/office/drawing/2014/main" id="{CA6253EF-5690-4177-914E-ED540F7BD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Prove:</a:t>
            </a:r>
          </a:p>
        </p:txBody>
      </p:sp>
      <p:sp>
        <p:nvSpPr>
          <p:cNvPr id="17412" name="Text Box 6">
            <a:extLst>
              <a:ext uri="{FF2B5EF4-FFF2-40B4-BE49-F238E27FC236}">
                <a16:creationId xmlns:a16="http://schemas.microsoft.com/office/drawing/2014/main" id="{9651CB1E-11F3-4D2E-A5BA-5FC674FEF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16865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Using:</a:t>
            </a:r>
          </a:p>
        </p:txBody>
      </p:sp>
      <p:pic>
        <p:nvPicPr>
          <p:cNvPr id="17418" name="Picture 16">
            <a:extLst>
              <a:ext uri="{FF2B5EF4-FFF2-40B4-BE49-F238E27FC236}">
                <a16:creationId xmlns:a16="http://schemas.microsoft.com/office/drawing/2014/main" id="{4925B83B-3D34-456B-8C91-C6621956C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3540541"/>
            <a:ext cx="1189038" cy="1782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ECB4129-3908-4B89-8FED-C41BD8853A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084" y="547688"/>
            <a:ext cx="1413515" cy="211931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C6A9504-33DC-4F07-B6D9-D62A725683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996" y="547688"/>
            <a:ext cx="1413515" cy="21193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A1D3F8-B667-4D3A-9D88-880515FBB7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8791" y="3502819"/>
            <a:ext cx="1217635" cy="18256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1A298F2-C594-417D-A000-60B958C9FE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012" y="3518968"/>
            <a:ext cx="1217635" cy="18256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AADCD86-5FD6-4E2C-A118-87C7604FF6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561" y="3518968"/>
            <a:ext cx="1196092" cy="1793325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433D7646-2DE3-0640-B51D-1EBCBC23A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7F301A7-8666-453F-B143-043D67F92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6870700" cy="1066800"/>
          </a:xfrm>
        </p:spPr>
        <p:txBody>
          <a:bodyPr/>
          <a:lstStyle/>
          <a:p>
            <a:pPr eaLnBrk="1" hangingPunct="1"/>
            <a:r>
              <a:rPr lang="en-US" altLang="en-US" sz="4000" b="1" dirty="0"/>
              <a:t>T-Chart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5A4F6B5-A61A-45AA-B70E-C79A4F4AF3A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09600" y="1981200"/>
            <a:ext cx="7696200" cy="36576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Given</a:t>
            </a:r>
            <a:r>
              <a:rPr lang="en-US" altLang="en-US" sz="2000" dirty="0"/>
              <a:t>:  Red 1		    </a:t>
            </a:r>
            <a:r>
              <a:rPr lang="en-US" altLang="en-US" sz="2000" dirty="0">
                <a:solidFill>
                  <a:schemeClr val="folHlink"/>
                </a:solidFill>
              </a:rPr>
              <a:t>Prove</a:t>
            </a:r>
            <a:r>
              <a:rPr lang="en-US" altLang="en-US" sz="2000" dirty="0"/>
              <a:t>:  Green 3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Statements</a:t>
            </a:r>
            <a:r>
              <a:rPr lang="en-US" altLang="en-US" sz="2000" dirty="0"/>
              <a:t>       		    </a:t>
            </a:r>
            <a:r>
              <a:rPr lang="en-US" altLang="en-US" sz="2000" dirty="0">
                <a:solidFill>
                  <a:schemeClr val="folHlink"/>
                </a:solidFill>
              </a:rPr>
              <a:t>Reasons</a:t>
            </a:r>
            <a:r>
              <a:rPr lang="en-US" altLang="en-US" sz="2000" dirty="0"/>
              <a:t> </a:t>
            </a:r>
            <a:endParaRPr lang="en-US" altLang="en-US" sz="1000" i="1" dirty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---------------------------------------------------------------------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1.  Red 1			 </a:t>
            </a:r>
            <a:r>
              <a:rPr lang="en-US" altLang="en-US" sz="2000" dirty="0">
                <a:cs typeface="Arial" panose="020B0604020202020204" pitchFamily="34" charset="0"/>
              </a:rPr>
              <a:t>▐ 1.    </a:t>
            </a:r>
            <a:r>
              <a:rPr lang="en-US" altLang="en-US" sz="2000" dirty="0"/>
              <a:t>Given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2.  Red Draw 2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2.   Same 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3.  Red Draw 2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3.   Same Symbol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4.  Wild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4.   Change </a:t>
            </a:r>
            <a:r>
              <a:rPr lang="en-US" altLang="en-US" sz="2000" dirty="0">
                <a:solidFill>
                  <a:srgbClr val="00B050"/>
                </a:solidFill>
              </a:rPr>
              <a:t>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5.  Green 7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5.   Same 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6.  Green 3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6.   Same Color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E08434-24DE-470B-BDB4-9264CEA8B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255" y="1524000"/>
            <a:ext cx="762345" cy="1143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811B73-2BED-4993-ABE3-B242217C3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24000"/>
            <a:ext cx="762345" cy="1142999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85B0488A-26F7-8A47-BC78-C8DB0D5B5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E54138CE-9763-4B25-A9C7-013C044E7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Given:</a:t>
            </a: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6399C4F5-3FE8-4A9A-8B2F-1A3A79DAF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Prove:</a:t>
            </a: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4EAF7484-49C8-49EB-8D48-D26FF22D3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16865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Using: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7C54A7-1F08-4C70-A27F-84B68AA3E0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528637"/>
            <a:ext cx="1517650" cy="22754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F21147D-45D6-47A0-839A-8B7C4ADE81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386" y="528637"/>
            <a:ext cx="1517650" cy="22754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0A0B0AE-86C4-46E9-8637-FC363302B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300" y="3508374"/>
            <a:ext cx="1217636" cy="18256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A14BA7E-8AA1-4CCE-BA84-2411DC5B13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613" y="3505200"/>
            <a:ext cx="1217636" cy="18256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011569-2809-432C-A356-5E63599FC5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700" y="3505200"/>
            <a:ext cx="1219753" cy="18288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2CC3884-32DD-447E-A376-B0146E2B26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7523" y="3502027"/>
            <a:ext cx="1217636" cy="1825626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8A229D73-5E0A-964B-805A-39D622D35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FEB2FDC-B577-462D-AE5B-72EAE24BCD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T-Chart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6BAC5F3-4F4A-4CB6-B04A-30E7DD08314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64403" y="1889123"/>
            <a:ext cx="7696200" cy="4038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Given</a:t>
            </a:r>
            <a:r>
              <a:rPr lang="en-US" altLang="en-US" sz="2000" dirty="0"/>
              <a:t>:  Green Draw 2		     </a:t>
            </a:r>
            <a:r>
              <a:rPr lang="en-US" altLang="en-US" sz="2000" dirty="0">
                <a:solidFill>
                  <a:schemeClr val="folHlink"/>
                </a:solidFill>
              </a:rPr>
              <a:t>Prove</a:t>
            </a:r>
            <a:r>
              <a:rPr lang="en-US" altLang="en-US" sz="2000" dirty="0"/>
              <a:t>:  Blue Skip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Statements</a:t>
            </a:r>
            <a:r>
              <a:rPr lang="en-US" altLang="en-US" sz="2000" dirty="0"/>
              <a:t> </a:t>
            </a:r>
            <a:r>
              <a:rPr lang="en-US" altLang="en-US" sz="1000" i="1" dirty="0"/>
              <a:t>(What Card to Play):</a:t>
            </a:r>
            <a:r>
              <a:rPr lang="en-US" altLang="en-US" sz="2000" dirty="0"/>
              <a:t>		     </a:t>
            </a:r>
            <a:r>
              <a:rPr lang="en-US" altLang="en-US" sz="2000" dirty="0">
                <a:solidFill>
                  <a:schemeClr val="folHlink"/>
                </a:solidFill>
              </a:rPr>
              <a:t>Reasons</a:t>
            </a:r>
            <a:r>
              <a:rPr lang="en-US" altLang="en-US" sz="2000" dirty="0"/>
              <a:t> </a:t>
            </a:r>
            <a:r>
              <a:rPr lang="en-US" altLang="en-US" sz="1000" i="1" dirty="0"/>
              <a:t>(I can play this card because):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---------------------------------------------------------------------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1.  Green Draw 2		 </a:t>
            </a:r>
            <a:r>
              <a:rPr lang="en-US" altLang="en-US" sz="2000" dirty="0">
                <a:cs typeface="Arial" panose="020B0604020202020204" pitchFamily="34" charset="0"/>
              </a:rPr>
              <a:t>▐ 1.    </a:t>
            </a:r>
            <a:r>
              <a:rPr lang="en-US" altLang="en-US" sz="2000" dirty="0"/>
              <a:t>Given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2.  Green 9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2.   Same 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3.  Blue 9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3.   Same Number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000" dirty="0"/>
              <a:t>4.  Blue Skip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4.   Same 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 startAt="4"/>
            </a:pPr>
            <a:endParaRPr lang="en-US" altLang="en-US" sz="2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000" dirty="0"/>
              <a:t>The Red 9 does not have to be used. (It is ok to do so, but would require an additional step.)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9B35D4-9288-493D-BD49-0A7237711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447800"/>
            <a:ext cx="838200" cy="12567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6666FE6-16F7-4131-BABB-D0B819299C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948" y="1432932"/>
            <a:ext cx="838200" cy="1256730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3F4BEED5-F33F-BA43-A591-A1BFD546C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>
            <a:extLst>
              <a:ext uri="{FF2B5EF4-FFF2-40B4-BE49-F238E27FC236}">
                <a16:creationId xmlns:a16="http://schemas.microsoft.com/office/drawing/2014/main" id="{FEE29AA3-91AC-4AAF-9817-EFADD5921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Given:</a:t>
            </a:r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id="{39A8187E-B810-4AEF-A04A-1B3777933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14300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Prove: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1CA5B841-FC97-4942-B931-7AED91FA1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092450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Using: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0B06D9-C3C8-4ACB-A481-C18DEAFE3C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614363"/>
            <a:ext cx="1521515" cy="22812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754985-4922-4865-97EB-B7E5F96404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521" y="614363"/>
            <a:ext cx="1521515" cy="22812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0BC0B37-34EE-4873-BF56-16B69703FF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79" y="3651250"/>
            <a:ext cx="1221871" cy="18319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2DE498-FE0A-4060-A902-CE7101494D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338" y="3651250"/>
            <a:ext cx="1245225" cy="18669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71E1D20-BC4B-4D04-8D63-9490AACE48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962" y="3651250"/>
            <a:ext cx="1245225" cy="186699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B73E6F7-A2CF-4931-9D0F-B6306C04606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3450" y="3657600"/>
            <a:ext cx="1245226" cy="186699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339103B-7735-464D-AF09-5E20DF03976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959" y="3667125"/>
            <a:ext cx="1245225" cy="186699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FFAF340-835D-4C96-A2AA-203335E7768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234" y="3651250"/>
            <a:ext cx="1249460" cy="1873341"/>
          </a:xfrm>
          <a:prstGeom prst="rect">
            <a:avLst/>
          </a:prstGeom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5D84A478-9ADB-0A4D-85E3-50A64C4B5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E9F9330-BADB-4E95-ABBA-9F236418A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905000"/>
          </a:xfrm>
        </p:spPr>
        <p:txBody>
          <a:bodyPr/>
          <a:lstStyle/>
          <a:p>
            <a:pPr algn="ctr" eaLnBrk="1" hangingPunct="1"/>
            <a:r>
              <a:rPr lang="en-US" altLang="en-US" b="1" dirty="0"/>
              <a:t>Proofs are written in Two-Column Form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9C4AFCA-1219-4DFF-BE7D-22BCDB4382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2286000"/>
            <a:ext cx="7315200" cy="3429000"/>
          </a:xfrm>
        </p:spPr>
        <p:txBody>
          <a:bodyPr>
            <a:normAutofit/>
          </a:bodyPr>
          <a:lstStyle/>
          <a:p>
            <a:pPr marL="609600" indent="-609600" eaLnBrk="1" hangingPunct="1"/>
            <a:r>
              <a:rPr lang="en-US" altLang="en-US" sz="2400" dirty="0"/>
              <a:t>Deductive reasoning is used to prove a statement is correct.</a:t>
            </a:r>
            <a:br>
              <a:rPr lang="en-US" altLang="en-US" sz="2400" dirty="0"/>
            </a:br>
            <a:endParaRPr lang="en-US" altLang="en-US" sz="2400" dirty="0"/>
          </a:p>
          <a:p>
            <a:pPr marL="609600" indent="-609600" eaLnBrk="1" hangingPunct="1"/>
            <a:r>
              <a:rPr lang="en-US" altLang="en-US" sz="2400" dirty="0"/>
              <a:t>Step by step ideas must be laid out with </a:t>
            </a:r>
            <a:r>
              <a:rPr lang="en-US" altLang="en-US" sz="2400" i="1" dirty="0">
                <a:solidFill>
                  <a:schemeClr val="tx2"/>
                </a:solidFill>
              </a:rPr>
              <a:t>postulates</a:t>
            </a:r>
            <a:r>
              <a:rPr lang="en-US" altLang="en-US" sz="2400" dirty="0"/>
              <a:t> or proven </a:t>
            </a:r>
            <a:r>
              <a:rPr lang="en-US" altLang="en-US" sz="2400" i="1" dirty="0">
                <a:solidFill>
                  <a:schemeClr val="tx2"/>
                </a:solidFill>
              </a:rPr>
              <a:t>theorems</a:t>
            </a:r>
            <a:r>
              <a:rPr lang="en-US" altLang="en-US" sz="2400" dirty="0"/>
              <a:t> to prove a statement.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1701257-D507-ED45-83B6-F9CD9D929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E72E810-0D05-4BB5-AFDC-9C6536E68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6870700" cy="1066800"/>
          </a:xfrm>
        </p:spPr>
        <p:txBody>
          <a:bodyPr/>
          <a:lstStyle/>
          <a:p>
            <a:pPr eaLnBrk="1" hangingPunct="1"/>
            <a:r>
              <a:rPr lang="en-US" altLang="en-US" sz="4000" b="1" dirty="0"/>
              <a:t>T-Chart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AF11176-EDA2-4B74-9AA0-2C45CD04780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533400" y="1524000"/>
            <a:ext cx="7696200" cy="4114800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Given</a:t>
            </a:r>
            <a:r>
              <a:rPr lang="en-US" altLang="en-US" sz="2000" dirty="0"/>
              <a:t>:  Blue 9		                </a:t>
            </a:r>
            <a:r>
              <a:rPr lang="en-US" altLang="en-US" sz="2000" dirty="0">
                <a:solidFill>
                  <a:schemeClr val="folHlink"/>
                </a:solidFill>
              </a:rPr>
              <a:t>Prove</a:t>
            </a:r>
            <a:r>
              <a:rPr lang="en-US" altLang="en-US" sz="2000" dirty="0"/>
              <a:t>:  Red 2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chemeClr val="folHlink"/>
                </a:solidFill>
              </a:rPr>
              <a:t>Statements</a:t>
            </a:r>
            <a:r>
              <a:rPr lang="en-US" altLang="en-US" sz="2000" dirty="0"/>
              <a:t>:			     </a:t>
            </a:r>
            <a:r>
              <a:rPr lang="en-US" altLang="en-US" sz="2000" dirty="0">
                <a:solidFill>
                  <a:schemeClr val="folHlink"/>
                </a:solidFill>
              </a:rPr>
              <a:t>Reasons</a:t>
            </a:r>
            <a:r>
              <a:rPr lang="en-US" altLang="en-US" sz="2000" dirty="0"/>
              <a:t>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---------------------------------------------------------------------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1.  Blue 9			 </a:t>
            </a:r>
            <a:r>
              <a:rPr lang="en-US" altLang="en-US" sz="2000" dirty="0">
                <a:cs typeface="Arial" panose="020B0604020202020204" pitchFamily="34" charset="0"/>
              </a:rPr>
              <a:t>▐ 1.    </a:t>
            </a:r>
            <a:r>
              <a:rPr lang="en-US" altLang="en-US" sz="2000" dirty="0"/>
              <a:t>Given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2.  Blue Draw 2 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2.   Same 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3.  Green Draw 2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3.   Same Symbol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4.  Green 6	                          </a:t>
            </a:r>
            <a:r>
              <a:rPr lang="en-US" altLang="en-US" sz="2000" dirty="0">
                <a:cs typeface="Arial" panose="020B0604020202020204" pitchFamily="34" charset="0"/>
              </a:rPr>
              <a:t>▐ </a:t>
            </a:r>
            <a:r>
              <a:rPr lang="en-US" altLang="en-US" sz="2000" dirty="0"/>
              <a:t>4.   Same 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5.  Red 6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5.   Same Number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000" dirty="0"/>
              <a:t>6.  Red 2			 </a:t>
            </a:r>
            <a:r>
              <a:rPr lang="en-US" altLang="en-US" sz="2000" dirty="0">
                <a:cs typeface="Arial" panose="020B0604020202020204" pitchFamily="34" charset="0"/>
              </a:rPr>
              <a:t>▐</a:t>
            </a:r>
            <a:r>
              <a:rPr lang="en-US" altLang="en-US" sz="2000" dirty="0"/>
              <a:t> 6.   Same Color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 startAt="6"/>
            </a:pPr>
            <a:endParaRPr lang="en-US" altLang="en-US" sz="2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000" dirty="0"/>
              <a:t>                  Not all of the cards were used.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00368F-E181-43FE-BDF3-6C6ADEEB57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143000"/>
            <a:ext cx="685799" cy="10264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E14FA7-541A-4BF7-9EC6-472322EF12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143000"/>
            <a:ext cx="685799" cy="1028232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272F969F-213E-BD47-9D89-9F516C477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451BB36-25DC-4B6B-82E9-438E427F5D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620000" cy="1219200"/>
          </a:xfrm>
        </p:spPr>
        <p:txBody>
          <a:bodyPr/>
          <a:lstStyle/>
          <a:p>
            <a:pPr algn="ctr" eaLnBrk="1" hangingPunct="1"/>
            <a:r>
              <a:rPr lang="en-US" altLang="en-US" b="1" dirty="0"/>
              <a:t>Postulates and Theorems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9A84DF7-DCCD-4FDF-AC72-A31F65BAC8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286000"/>
            <a:ext cx="7543800" cy="3581400"/>
          </a:xfrm>
        </p:spPr>
        <p:txBody>
          <a:bodyPr>
            <a:normAutofit/>
          </a:bodyPr>
          <a:lstStyle/>
          <a:p>
            <a:pPr marL="609600" indent="-609600" eaLnBrk="1" hangingPunct="1"/>
            <a:r>
              <a:rPr lang="en-US" altLang="en-US" sz="2400" i="1" dirty="0">
                <a:solidFill>
                  <a:schemeClr val="tx2"/>
                </a:solidFill>
              </a:rPr>
              <a:t>Postulates</a:t>
            </a:r>
            <a:r>
              <a:rPr lang="en-US" altLang="en-US" sz="2400" dirty="0"/>
              <a:t> are big ideas that are accepted as universal truths without proof.</a:t>
            </a:r>
            <a:br>
              <a:rPr lang="en-US" altLang="en-US" sz="2400" dirty="0"/>
            </a:br>
            <a:endParaRPr lang="en-US" altLang="en-US" sz="2400" dirty="0"/>
          </a:p>
          <a:p>
            <a:pPr marL="609600" indent="-609600" eaLnBrk="1" hangingPunct="1"/>
            <a:r>
              <a:rPr lang="en-US" altLang="en-US" sz="2400" i="1" dirty="0">
                <a:solidFill>
                  <a:schemeClr val="tx2"/>
                </a:solidFill>
              </a:rPr>
              <a:t>Theorems</a:t>
            </a:r>
            <a:r>
              <a:rPr lang="en-US" altLang="en-US" sz="2400" dirty="0"/>
              <a:t> are ideas that can be proven using deductive logic (through syllogisms).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9760058-CBDA-4E41-A6A9-E0BE47DCC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66EEC1B-FB1A-4DDA-926C-417F04396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2500" y="304800"/>
            <a:ext cx="7620000" cy="1447800"/>
          </a:xfrm>
        </p:spPr>
        <p:txBody>
          <a:bodyPr/>
          <a:lstStyle/>
          <a:p>
            <a:pPr algn="ctr" eaLnBrk="1" hangingPunct="1"/>
            <a:r>
              <a:rPr lang="en-US" altLang="en-US" b="1" dirty="0"/>
              <a:t>Format of Two-Column Proofs: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F2AD504-BDD6-42E7-8980-B8C636730E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9200" y="1905000"/>
            <a:ext cx="7086600" cy="3581400"/>
          </a:xfrm>
        </p:spPr>
        <p:txBody>
          <a:bodyPr>
            <a:normAutofit fontScale="92500" lnSpcReduction="10000"/>
          </a:bodyPr>
          <a:lstStyle/>
          <a:p>
            <a:pPr marL="609600" indent="-609600" eaLnBrk="1" hangingPunct="1"/>
            <a:r>
              <a:rPr lang="en-US" altLang="en-US" sz="2600" dirty="0"/>
              <a:t>Write the Given information Given, and what is to be proved.</a:t>
            </a:r>
            <a:br>
              <a:rPr lang="en-US" altLang="en-US" sz="2600" dirty="0"/>
            </a:br>
            <a:endParaRPr lang="en-US" altLang="en-US" sz="2600" dirty="0"/>
          </a:p>
          <a:p>
            <a:pPr marL="609600" indent="-609600" eaLnBrk="1" hangingPunct="1"/>
            <a:r>
              <a:rPr lang="en-US" altLang="en-US" sz="2600" dirty="0"/>
              <a:t>Construct a T. </a:t>
            </a:r>
            <a:br>
              <a:rPr lang="en-US" altLang="en-US" sz="2600" dirty="0"/>
            </a:br>
            <a:endParaRPr lang="en-US" altLang="en-US" sz="2600" dirty="0"/>
          </a:p>
          <a:p>
            <a:pPr marL="609600" indent="-609600" eaLnBrk="1" hangingPunct="1"/>
            <a:r>
              <a:rPr lang="en-US" altLang="en-US" sz="2600" dirty="0"/>
              <a:t>Statements that are true are placed in the first column.</a:t>
            </a:r>
            <a:br>
              <a:rPr lang="en-US" altLang="en-US" sz="2600" dirty="0"/>
            </a:br>
            <a:endParaRPr lang="en-US" altLang="en-US" sz="2600" dirty="0"/>
          </a:p>
          <a:p>
            <a:pPr marL="609600" indent="-609600" eaLnBrk="1" hangingPunct="1"/>
            <a:r>
              <a:rPr lang="en-US" altLang="en-US" sz="2600" dirty="0"/>
              <a:t>Reasons why the statement is true is placed in the second column.</a:t>
            </a:r>
          </a:p>
          <a:p>
            <a:pPr marL="609600" indent="-609600" eaLnBrk="1" hangingPunct="1">
              <a:buFontTx/>
              <a:buNone/>
            </a:pPr>
            <a:endParaRPr lang="en-US" alt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E7E7E7-3889-0543-86A7-C424BBA79E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2F2FE9E-190F-4FC5-901A-8507B2A5C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3900" y="141250"/>
            <a:ext cx="7696200" cy="1371600"/>
          </a:xfrm>
        </p:spPr>
        <p:txBody>
          <a:bodyPr/>
          <a:lstStyle/>
          <a:p>
            <a:pPr algn="ctr" eaLnBrk="1" hangingPunct="1"/>
            <a:r>
              <a:rPr lang="en-US" altLang="en-US" b="1" dirty="0"/>
              <a:t>Writing Uno Proofs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B6CA5CB-D874-4507-A393-A09746AFDE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676400"/>
            <a:ext cx="7010400" cy="3962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The </a:t>
            </a:r>
            <a:r>
              <a:rPr lang="en-US" altLang="en-US" sz="2400" i="1" dirty="0">
                <a:solidFill>
                  <a:schemeClr val="tx2"/>
                </a:solidFill>
              </a:rPr>
              <a:t>postulates </a:t>
            </a:r>
            <a:r>
              <a:rPr lang="en-US" altLang="en-US" sz="2400" i="1" dirty="0"/>
              <a:t>are the rules of Uno</a:t>
            </a:r>
            <a:r>
              <a:rPr lang="en-US" altLang="en-US" sz="2400" dirty="0"/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pPr eaLnBrk="1" hangingPunct="1"/>
            <a:r>
              <a:rPr lang="en-US" altLang="en-US" sz="2400" dirty="0"/>
              <a:t>The first card is the </a:t>
            </a:r>
            <a:r>
              <a:rPr lang="en-US" altLang="en-US" sz="2400" dirty="0">
                <a:solidFill>
                  <a:schemeClr val="folHlink"/>
                </a:solidFill>
              </a:rPr>
              <a:t>Given</a:t>
            </a:r>
            <a:r>
              <a:rPr lang="en-US" altLang="en-US" sz="2400" dirty="0"/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pPr eaLnBrk="1" hangingPunct="1"/>
            <a:r>
              <a:rPr lang="en-US" altLang="en-US" sz="2400" dirty="0"/>
              <a:t>Syllogistic logic is used to list the order in which cards are played to finally play the card to be </a:t>
            </a:r>
            <a:r>
              <a:rPr lang="en-US" altLang="en-US" sz="2400" dirty="0">
                <a:solidFill>
                  <a:schemeClr val="folHlink"/>
                </a:solidFill>
              </a:rPr>
              <a:t>Proved</a:t>
            </a:r>
            <a:r>
              <a:rPr lang="en-US" altLang="en-US" sz="2400" dirty="0"/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pPr eaLnBrk="1" hangingPunct="1"/>
            <a:r>
              <a:rPr lang="en-US" altLang="en-US" sz="2400" dirty="0"/>
              <a:t>The logic in justified in 2-column format.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2CC3A5A-23AE-134E-B877-D1353285F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>
            <a:extLst>
              <a:ext uri="{FF2B5EF4-FFF2-40B4-BE49-F238E27FC236}">
                <a16:creationId xmlns:a16="http://schemas.microsoft.com/office/drawing/2014/main" id="{6D7F88DE-A090-42BE-88C9-C20AF129D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7500" y="152400"/>
            <a:ext cx="6337300" cy="1905000"/>
          </a:xfrm>
        </p:spPr>
        <p:txBody>
          <a:bodyPr/>
          <a:lstStyle/>
          <a:p>
            <a:pPr algn="ctr" eaLnBrk="1" hangingPunct="1"/>
            <a:r>
              <a:rPr lang="en-US" altLang="en-US" b="1" dirty="0"/>
              <a:t>3 </a:t>
            </a:r>
            <a:r>
              <a:rPr lang="en-US" altLang="en-US" b="1" i="1" dirty="0">
                <a:solidFill>
                  <a:schemeClr val="tx2"/>
                </a:solidFill>
              </a:rPr>
              <a:t>Postulates</a:t>
            </a:r>
            <a:r>
              <a:rPr lang="en-US" altLang="en-US" b="1" dirty="0"/>
              <a:t> of Uno!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C01F3BAD-C1BC-4368-BFFB-084F240565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2743200"/>
            <a:ext cx="7315200" cy="2667000"/>
          </a:xfrm>
        </p:spPr>
        <p:txBody>
          <a:bodyPr/>
          <a:lstStyle/>
          <a:p>
            <a:pPr marL="1009650" lvl="1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400" dirty="0"/>
              <a:t>Play the same </a:t>
            </a:r>
            <a:r>
              <a:rPr lang="en-US" altLang="en-US" sz="2400" dirty="0">
                <a:solidFill>
                  <a:srgbClr val="00B050"/>
                </a:solidFill>
              </a:rPr>
              <a:t>color card</a:t>
            </a:r>
            <a:r>
              <a:rPr lang="en-US" altLang="en-US" sz="2400" dirty="0"/>
              <a:t>.</a:t>
            </a:r>
          </a:p>
          <a:p>
            <a:pPr marL="1009650" lvl="1" indent="-609600" eaLnBrk="1" hangingPunct="1">
              <a:lnSpc>
                <a:spcPct val="90000"/>
              </a:lnSpc>
              <a:buFontTx/>
              <a:buAutoNum type="arabicPeriod"/>
              <a:defRPr/>
            </a:pPr>
            <a:endParaRPr lang="en-US" altLang="en-US" sz="2400" dirty="0"/>
          </a:p>
          <a:p>
            <a:pPr marL="1009650" lvl="1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400" dirty="0"/>
              <a:t>Play the same </a:t>
            </a:r>
            <a:r>
              <a:rPr lang="en-US" altLang="en-US" sz="2400" dirty="0">
                <a:solidFill>
                  <a:srgbClr val="00B050"/>
                </a:solidFill>
              </a:rPr>
              <a:t>number card</a:t>
            </a:r>
            <a:r>
              <a:rPr lang="en-US" altLang="en-US" sz="2400" dirty="0"/>
              <a:t>.</a:t>
            </a:r>
          </a:p>
          <a:p>
            <a:pPr marL="1009650" lvl="1" indent="-609600" eaLnBrk="1" hangingPunct="1">
              <a:lnSpc>
                <a:spcPct val="90000"/>
              </a:lnSpc>
              <a:buFontTx/>
              <a:buAutoNum type="arabicPeriod"/>
              <a:defRPr/>
            </a:pPr>
            <a:endParaRPr lang="en-US" altLang="en-US" sz="2400" dirty="0"/>
          </a:p>
          <a:p>
            <a:pPr marL="1009650" lvl="1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400" dirty="0"/>
              <a:t>Play a WILD card to </a:t>
            </a:r>
            <a:r>
              <a:rPr lang="en-US" altLang="en-US" sz="2400" dirty="0">
                <a:solidFill>
                  <a:srgbClr val="00B050"/>
                </a:solidFill>
              </a:rPr>
              <a:t>change color.</a:t>
            </a:r>
          </a:p>
          <a:p>
            <a:pPr marL="40005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200" dirty="0"/>
          </a:p>
        </p:txBody>
      </p:sp>
      <p:pic>
        <p:nvPicPr>
          <p:cNvPr id="8195" name="Picture 4">
            <a:extLst>
              <a:ext uri="{FF2B5EF4-FFF2-40B4-BE49-F238E27FC236}">
                <a16:creationId xmlns:a16="http://schemas.microsoft.com/office/drawing/2014/main" id="{7FF7AFB6-19D8-46B1-B90D-3BE01D0CE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-703722">
            <a:off x="708025" y="572837"/>
            <a:ext cx="1196975" cy="179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ED0B15-4292-FA46-8D63-FE9850E0B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6E6BB0B-5C55-42CC-8973-EB76DD1D03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6718300" cy="10668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Sample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40C7D1A-9F1A-465A-A6E7-C0198DEB2EE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76413"/>
            <a:ext cx="7391400" cy="4700587"/>
          </a:xfrm>
        </p:spPr>
        <p:txBody>
          <a:bodyPr/>
          <a:lstStyle/>
          <a:p>
            <a:pPr eaLnBrk="1" hangingPunct="1"/>
            <a:r>
              <a:rPr lang="en-US" altLang="en-US" sz="2800"/>
              <a:t>Begin with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List how to play these cards to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 ‘Prove’  </a:t>
            </a:r>
          </a:p>
        </p:txBody>
      </p:sp>
      <p:pic>
        <p:nvPicPr>
          <p:cNvPr id="9223" name="Content Placeholder 8">
            <a:extLst>
              <a:ext uri="{FF2B5EF4-FFF2-40B4-BE49-F238E27FC236}">
                <a16:creationId xmlns:a16="http://schemas.microsoft.com/office/drawing/2014/main" id="{2045D4AD-F7FC-4758-B88D-F9F8CC9FB3E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63875" y="1468438"/>
            <a:ext cx="876300" cy="1311275"/>
          </a:xfrm>
        </p:spPr>
      </p:pic>
      <p:pic>
        <p:nvPicPr>
          <p:cNvPr id="9221" name="Picture 2">
            <a:extLst>
              <a:ext uri="{FF2B5EF4-FFF2-40B4-BE49-F238E27FC236}">
                <a16:creationId xmlns:a16="http://schemas.microsoft.com/office/drawing/2014/main" id="{681319F6-4811-4DF3-9F9D-030C6A788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888" y="3429000"/>
            <a:ext cx="817562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4">
            <a:extLst>
              <a:ext uri="{FF2B5EF4-FFF2-40B4-BE49-F238E27FC236}">
                <a16:creationId xmlns:a16="http://schemas.microsoft.com/office/drawing/2014/main" id="{009DBC99-EB7D-440E-9653-77FAF72DF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763" y="3429000"/>
            <a:ext cx="817562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12">
            <a:extLst>
              <a:ext uri="{FF2B5EF4-FFF2-40B4-BE49-F238E27FC236}">
                <a16:creationId xmlns:a16="http://schemas.microsoft.com/office/drawing/2014/main" id="{62564E65-C25C-4AB8-B9D4-05E20D586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075" y="5037138"/>
            <a:ext cx="8191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2">
            <a:extLst>
              <a:ext uri="{FF2B5EF4-FFF2-40B4-BE49-F238E27FC236}">
                <a16:creationId xmlns:a16="http://schemas.microsoft.com/office/drawing/2014/main" id="{49A61575-FA59-49C7-A13E-39F2B0322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0"/>
            <a:ext cx="8382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4">
            <a:extLst>
              <a:ext uri="{FF2B5EF4-FFF2-40B4-BE49-F238E27FC236}">
                <a16:creationId xmlns:a16="http://schemas.microsoft.com/office/drawing/2014/main" id="{B0035A12-29C9-4399-9087-D843C8795C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3429000"/>
            <a:ext cx="8382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1E5EA9A8-0815-E64F-8FBA-3F29B87B9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>
            <a:extLst>
              <a:ext uri="{FF2B5EF4-FFF2-40B4-BE49-F238E27FC236}">
                <a16:creationId xmlns:a16="http://schemas.microsoft.com/office/drawing/2014/main" id="{78775402-5AD8-4733-9D74-60F6D8A89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85800"/>
            <a:ext cx="1600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/>
              <a:t>T-Chart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F26167B-A4A4-4CA6-8BFF-6B98E2330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600200"/>
            <a:ext cx="838200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 u="sng" dirty="0"/>
              <a:t>Card played </a:t>
            </a:r>
            <a:r>
              <a:rPr lang="en-US" altLang="en-US" sz="2800" u="sng" dirty="0">
                <a:solidFill>
                  <a:schemeClr val="folHlink"/>
                </a:solidFill>
              </a:rPr>
              <a:t>                  </a:t>
            </a:r>
            <a:r>
              <a:rPr lang="en-US" altLang="en-US" sz="2800" u="sng" dirty="0"/>
              <a:t>	Reason__________</a:t>
            </a:r>
            <a:endParaRPr lang="en-US" altLang="en-US" sz="2400" i="1" u="sng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1.  Blue 6			 	 </a:t>
            </a:r>
            <a:r>
              <a:rPr lang="en-US" altLang="en-US" sz="2800" dirty="0">
                <a:cs typeface="Arial" panose="020B0604020202020204" pitchFamily="34" charset="0"/>
              </a:rPr>
              <a:t>▐ 1.    </a:t>
            </a:r>
            <a:r>
              <a:rPr lang="en-US" altLang="en-US" sz="2800" dirty="0"/>
              <a:t>Given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2.  Blue Skip			 </a:t>
            </a:r>
            <a:r>
              <a:rPr lang="en-US" altLang="en-US" sz="2800" dirty="0">
                <a:cs typeface="Arial" panose="020B0604020202020204" pitchFamily="34" charset="0"/>
              </a:rPr>
              <a:t>▐</a:t>
            </a:r>
            <a:r>
              <a:rPr lang="en-US" altLang="en-US" sz="2800" dirty="0"/>
              <a:t> 2.   Same Color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3.  Wild Draw 4		 	 </a:t>
            </a:r>
            <a:r>
              <a:rPr lang="en-US" altLang="en-US" sz="2800" dirty="0">
                <a:cs typeface="Arial" panose="020B0604020202020204" pitchFamily="34" charset="0"/>
              </a:rPr>
              <a:t>▐</a:t>
            </a:r>
            <a:r>
              <a:rPr lang="en-US" altLang="en-US" sz="2800" dirty="0"/>
              <a:t> 3.   Change Color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4.  Yellow 5			 </a:t>
            </a: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▐</a:t>
            </a:r>
            <a:r>
              <a:rPr lang="en-US" altLang="en-US" sz="2800" dirty="0">
                <a:solidFill>
                  <a:schemeClr val="tx2"/>
                </a:solidFill>
              </a:rPr>
              <a:t> 4.   Same Color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5.  Yellow 1			 </a:t>
            </a: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▐</a:t>
            </a:r>
            <a:r>
              <a:rPr lang="en-US" altLang="en-US" sz="2800" dirty="0">
                <a:solidFill>
                  <a:schemeClr val="tx2"/>
                </a:solidFill>
              </a:rPr>
              <a:t> 5.   Same Color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6.  Yellow Reverse		 </a:t>
            </a:r>
            <a:r>
              <a:rPr lang="en-US" altLang="en-US" sz="2800" dirty="0">
                <a:cs typeface="Arial" panose="020B0604020202020204" pitchFamily="34" charset="0"/>
              </a:rPr>
              <a:t>▐</a:t>
            </a:r>
            <a:r>
              <a:rPr lang="en-US" altLang="en-US" sz="2800" dirty="0"/>
              <a:t> 6.   Same Color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D4BC1DD-FC1A-3941-AF0F-ADBD7FA0E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9">
            <a:extLst>
              <a:ext uri="{FF2B5EF4-FFF2-40B4-BE49-F238E27FC236}">
                <a16:creationId xmlns:a16="http://schemas.microsoft.com/office/drawing/2014/main" id="{32623B0C-CF1A-4BFF-8675-9969FA6F4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5270" y="2743200"/>
            <a:ext cx="965784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 Box 14">
            <a:extLst>
              <a:ext uri="{FF2B5EF4-FFF2-40B4-BE49-F238E27FC236}">
                <a16:creationId xmlns:a16="http://schemas.microsoft.com/office/drawing/2014/main" id="{6741F271-B12F-4EB4-BA10-23FF03B8D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335" y="824814"/>
            <a:ext cx="1600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 dirty="0"/>
              <a:t>Given</a:t>
            </a:r>
          </a:p>
        </p:txBody>
      </p:sp>
      <p:sp>
        <p:nvSpPr>
          <p:cNvPr id="11273" name="Text Box 15">
            <a:extLst>
              <a:ext uri="{FF2B5EF4-FFF2-40B4-BE49-F238E27FC236}">
                <a16:creationId xmlns:a16="http://schemas.microsoft.com/office/drawing/2014/main" id="{FB559EE0-9274-413C-BEAD-3216A9084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399" y="4343400"/>
            <a:ext cx="48610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/>
              <a:t>Same Symbol        Change </a:t>
            </a:r>
            <a:r>
              <a:rPr lang="en-US" altLang="en-US" sz="1200" dirty="0">
                <a:solidFill>
                  <a:srgbClr val="0070C0"/>
                </a:solidFill>
              </a:rPr>
              <a:t>Color</a:t>
            </a:r>
            <a:r>
              <a:rPr lang="en-US" altLang="en-US" sz="1200" dirty="0"/>
              <a:t>         Same Color         Same Color</a:t>
            </a:r>
          </a:p>
        </p:txBody>
      </p:sp>
      <p:sp>
        <p:nvSpPr>
          <p:cNvPr id="11274" name="Text Box 16">
            <a:extLst>
              <a:ext uri="{FF2B5EF4-FFF2-40B4-BE49-F238E27FC236}">
                <a16:creationId xmlns:a16="http://schemas.microsoft.com/office/drawing/2014/main" id="{6BFE6B45-6754-4E5B-82E2-F7FB2B629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676775"/>
            <a:ext cx="1600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/>
              <a:t>Same Color</a:t>
            </a:r>
          </a:p>
        </p:txBody>
      </p:sp>
      <p:sp>
        <p:nvSpPr>
          <p:cNvPr id="11275" name="Text Box 17">
            <a:extLst>
              <a:ext uri="{FF2B5EF4-FFF2-40B4-BE49-F238E27FC236}">
                <a16:creationId xmlns:a16="http://schemas.microsoft.com/office/drawing/2014/main" id="{439F9640-4AE4-4CBF-8109-64B27DE82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990600"/>
            <a:ext cx="3886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800" i="1" dirty="0"/>
              <a:t>Not every postulate has to be used.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66D4A9-A8BA-4EAA-82F4-5101919075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535" y="338405"/>
            <a:ext cx="1423046" cy="21336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019ACC-B5A8-4DA2-A5D7-69B5DFDEA2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781" y="4191000"/>
            <a:ext cx="1465576" cy="219736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704BD7-4063-4D51-A23E-AF1B821E06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768" y="2788787"/>
            <a:ext cx="935233" cy="14022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37140BC-EE03-428E-810A-435A77C077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799683"/>
            <a:ext cx="927965" cy="139131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90D49A1-C566-4CD3-81AE-42E4555E16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244" y="2780965"/>
            <a:ext cx="935231" cy="1402212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6E6D7765-C97A-0B44-9E92-2BB215683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79925"/>
            <a:ext cx="2201600" cy="2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{FC8D0C8D-0923-8B46-8FAD-AC1D3E2101E4}tf10001064</Template>
  <TotalTime>5155</TotalTime>
  <Words>192</Words>
  <Application>Microsoft Macintosh PowerPoint</Application>
  <PresentationFormat>On-screen Show (4:3)</PresentationFormat>
  <Paragraphs>124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Comic Sans MS</vt:lpstr>
      <vt:lpstr>Office Theme</vt:lpstr>
      <vt:lpstr>Proofs with Uno</vt:lpstr>
      <vt:lpstr>Proofs are written in Two-Column Form</vt:lpstr>
      <vt:lpstr>Postulates and Theorems</vt:lpstr>
      <vt:lpstr>Format of Two-Column Proofs:</vt:lpstr>
      <vt:lpstr>Writing Uno Proofs</vt:lpstr>
      <vt:lpstr>3 Postulates of Uno!</vt:lpstr>
      <vt:lpstr>Sample</vt:lpstr>
      <vt:lpstr>PowerPoint Presentation</vt:lpstr>
      <vt:lpstr>PowerPoint Presentation</vt:lpstr>
      <vt:lpstr>T-Chart</vt:lpstr>
      <vt:lpstr>PowerPoint Presentation</vt:lpstr>
      <vt:lpstr>T-Chart</vt:lpstr>
      <vt:lpstr>PowerPoint Presentation</vt:lpstr>
      <vt:lpstr>T-Chart</vt:lpstr>
      <vt:lpstr>PowerPoint Presentation</vt:lpstr>
      <vt:lpstr>T-Chart</vt:lpstr>
      <vt:lpstr>PowerPoint Presentation</vt:lpstr>
      <vt:lpstr>T-Chart</vt:lpstr>
      <vt:lpstr>PowerPoint Presentation</vt:lpstr>
      <vt:lpstr>T-Chart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Uno Proofs</dc:title>
  <dc:creator>Glenda</dc:creator>
  <cp:lastModifiedBy>Jeff Twiddy</cp:lastModifiedBy>
  <cp:revision>42</cp:revision>
  <dcterms:created xsi:type="dcterms:W3CDTF">2006-10-01T18:26:25Z</dcterms:created>
  <dcterms:modified xsi:type="dcterms:W3CDTF">2018-12-23T18:50:05Z</dcterms:modified>
</cp:coreProperties>
</file>