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5"/>
  </p:notesMasterIdLst>
  <p:handoutMasterIdLst>
    <p:handoutMasterId r:id="rId16"/>
  </p:handoutMasterIdLst>
  <p:sldIdLst>
    <p:sldId id="284" r:id="rId2"/>
    <p:sldId id="257" r:id="rId3"/>
    <p:sldId id="281" r:id="rId4"/>
    <p:sldId id="301" r:id="rId5"/>
    <p:sldId id="299" r:id="rId6"/>
    <p:sldId id="286" r:id="rId7"/>
    <p:sldId id="300" r:id="rId8"/>
    <p:sldId id="287" r:id="rId9"/>
    <p:sldId id="288" r:id="rId10"/>
    <p:sldId id="289" r:id="rId11"/>
    <p:sldId id="291" r:id="rId12"/>
    <p:sldId id="292" r:id="rId13"/>
    <p:sldId id="276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B9F7AD"/>
    <a:srgbClr val="89F274"/>
    <a:srgbClr val="D29BD9"/>
    <a:srgbClr val="E38AEA"/>
    <a:srgbClr val="F7DDF9"/>
    <a:srgbClr val="A620B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5823" autoAdjust="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F42A78D-7472-42B1-A689-5C389DC137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664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655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0FDD60C-1A02-45B9-9476-688C93988D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6336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2E4E2-021F-45C5-BD0F-7FE3FECE8EE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325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EF53-D73D-4C64-BD87-E94DCB30BC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76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EF53-D73D-4C64-BD87-E94DCB30BC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7984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EF53-D73D-4C64-BD87-E94DCB30BCD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9331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EF53-D73D-4C64-BD87-E94DCB30BC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425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EF53-D73D-4C64-BD87-E94DCB30BC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991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9EF53-D73D-4C64-BD87-E94DCB30BC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674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D8917-923E-489B-B8AE-432CE67E923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77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ACA4-9469-40B1-8F49-5624C59B605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57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D06-1857-43BD-A46F-D3AF0026AE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370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28CF-292A-4328-AEF1-C463772242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959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13B4-B1E1-480C-96E1-C8E6E660CBE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503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A565D-42C6-4F7F-BE09-664651E661D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1623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5467C-711C-4944-82E5-2B9274EC0D6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49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9967C-8ABB-4BDE-A5C3-8679CDEC259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513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B493-4712-49BD-B7DA-EEBD208F0FF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31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027E-E34B-4932-80F3-FF7A8D9D508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58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9EF53-D73D-4C64-BD87-E94DCB30BC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1502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54955" y="1447802"/>
            <a:ext cx="8827245" cy="3329581"/>
          </a:xfrm>
        </p:spPr>
        <p:txBody>
          <a:bodyPr/>
          <a:lstStyle/>
          <a:p>
            <a:r>
              <a:rPr lang="en-US" altLang="en-US" dirty="0">
                <a:effectLst/>
              </a:rPr>
              <a:t>Proving Triangles Congruent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UNIT 4 LESSON 2</a:t>
            </a:r>
            <a:endParaRPr lang="en-US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4648200" y="2133601"/>
            <a:ext cx="49530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dirty="0">
                <a:latin typeface="+mn-lt"/>
              </a:rPr>
              <a:t>  Name the 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included</a:t>
            </a:r>
            <a:r>
              <a:rPr lang="en-US" altLang="en-US" sz="2800" dirty="0">
                <a:latin typeface="+mn-lt"/>
              </a:rPr>
              <a:t> angle:</a:t>
            </a:r>
          </a:p>
          <a:p>
            <a:endParaRPr lang="en-US" altLang="en-US" sz="2800" dirty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altLang="en-US" sz="2800" dirty="0">
                <a:latin typeface="+mn-lt"/>
              </a:rPr>
              <a:t>  Y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E</a:t>
            </a:r>
            <a:r>
              <a:rPr lang="en-US" altLang="en-US" sz="2800" dirty="0">
                <a:latin typeface="+mn-lt"/>
              </a:rPr>
              <a:t> and 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E</a:t>
            </a:r>
            <a:r>
              <a:rPr lang="en-US" altLang="en-US" sz="2800" dirty="0">
                <a:latin typeface="+mn-lt"/>
              </a:rPr>
              <a:t>S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latin typeface="+mn-lt"/>
              </a:rPr>
              <a:t>  E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S</a:t>
            </a:r>
            <a:r>
              <a:rPr lang="en-US" altLang="en-US" sz="2800" dirty="0">
                <a:latin typeface="+mn-lt"/>
              </a:rPr>
              <a:t> and Y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S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latin typeface="+mn-lt"/>
              </a:rPr>
              <a:t>  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Y</a:t>
            </a:r>
            <a:r>
              <a:rPr lang="en-US" altLang="en-US" sz="2800" dirty="0">
                <a:latin typeface="+mn-lt"/>
              </a:rPr>
              <a:t>S and 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Y</a:t>
            </a:r>
            <a:r>
              <a:rPr lang="en-US" altLang="en-US" sz="2800" dirty="0">
                <a:latin typeface="+mn-lt"/>
              </a:rPr>
              <a:t>E</a:t>
            </a:r>
          </a:p>
          <a:p>
            <a:endParaRPr lang="en-US" altLang="en-US" sz="2800" dirty="0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371600" y="1524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400" dirty="0">
                <a:solidFill>
                  <a:schemeClr val="tx2"/>
                </a:solidFill>
                <a:latin typeface="+mj-lt"/>
              </a:rPr>
              <a:t>Included Angle</a:t>
            </a:r>
          </a:p>
        </p:txBody>
      </p:sp>
      <p:grpSp>
        <p:nvGrpSpPr>
          <p:cNvPr id="45061" name="Group 5"/>
          <p:cNvGrpSpPr>
            <a:grpSpLocks/>
          </p:cNvGrpSpPr>
          <p:nvPr/>
        </p:nvGrpSpPr>
        <p:grpSpPr bwMode="auto">
          <a:xfrm>
            <a:off x="838199" y="1295400"/>
            <a:ext cx="3352799" cy="4419599"/>
            <a:chOff x="3329" y="2246"/>
            <a:chExt cx="725" cy="1498"/>
          </a:xfrm>
        </p:grpSpPr>
        <p:sp>
          <p:nvSpPr>
            <p:cNvPr id="45062" name="AutoShape 6"/>
            <p:cNvSpPr>
              <a:spLocks noChangeArrowheads="1"/>
            </p:cNvSpPr>
            <p:nvPr/>
          </p:nvSpPr>
          <p:spPr bwMode="auto">
            <a:xfrm rot="16200000">
              <a:off x="3192" y="2750"/>
              <a:ext cx="1008" cy="480"/>
            </a:xfrm>
            <a:prstGeom prst="rtTriangle">
              <a:avLst/>
            </a:prstGeom>
            <a:noFill/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3" name="Text Box 7"/>
            <p:cNvSpPr txBox="1">
              <a:spLocks noChangeArrowheads="1"/>
            </p:cNvSpPr>
            <p:nvPr/>
          </p:nvSpPr>
          <p:spPr bwMode="auto">
            <a:xfrm>
              <a:off x="3800" y="3494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S</a:t>
              </a:r>
            </a:p>
          </p:txBody>
        </p:sp>
        <p:sp>
          <p:nvSpPr>
            <p:cNvPr id="45064" name="Text Box 8"/>
            <p:cNvSpPr txBox="1">
              <a:spLocks noChangeArrowheads="1"/>
            </p:cNvSpPr>
            <p:nvPr/>
          </p:nvSpPr>
          <p:spPr bwMode="auto">
            <a:xfrm>
              <a:off x="3329" y="3494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45065" name="Text Box 9"/>
            <p:cNvSpPr txBox="1">
              <a:spLocks noChangeArrowheads="1"/>
            </p:cNvSpPr>
            <p:nvPr/>
          </p:nvSpPr>
          <p:spPr bwMode="auto">
            <a:xfrm>
              <a:off x="3840" y="2246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E</a:t>
              </a:r>
            </a:p>
          </p:txBody>
        </p:sp>
      </p:grp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7391401" y="3200401"/>
            <a:ext cx="747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2"/>
                </a:solidFill>
                <a:sym typeface="Symbol" panose="05050102010706020507" pitchFamily="18" charset="2"/>
              </a:rPr>
              <a:t></a:t>
            </a:r>
            <a:r>
              <a:rPr lang="en-US" altLang="en-US"/>
              <a:t> </a:t>
            </a:r>
            <a:r>
              <a:rPr lang="en-US" altLang="en-US" sz="2800">
                <a:solidFill>
                  <a:schemeClr val="tx2"/>
                </a:solidFill>
              </a:rPr>
              <a:t>E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7391401" y="3810001"/>
            <a:ext cx="771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2"/>
                </a:solidFill>
                <a:sym typeface="Symbol" panose="05050102010706020507" pitchFamily="18" charset="2"/>
              </a:rPr>
              <a:t></a:t>
            </a:r>
            <a:r>
              <a:rPr lang="en-US" altLang="en-US"/>
              <a:t> </a:t>
            </a:r>
            <a:r>
              <a:rPr lang="en-US" altLang="en-US" sz="2800">
                <a:solidFill>
                  <a:schemeClr val="tx2"/>
                </a:solidFill>
              </a:rPr>
              <a:t>S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7391400" y="4419601"/>
            <a:ext cx="7508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2"/>
                </a:solidFill>
                <a:sym typeface="Symbol" panose="05050102010706020507" pitchFamily="18" charset="2"/>
              </a:rPr>
              <a:t></a:t>
            </a:r>
            <a:r>
              <a:rPr lang="en-US" altLang="en-US"/>
              <a:t> </a:t>
            </a:r>
            <a:r>
              <a:rPr lang="en-US" altLang="en-US" sz="2800">
                <a:solidFill>
                  <a:schemeClr val="tx2"/>
                </a:solidFill>
              </a:rPr>
              <a:t>Y</a:t>
            </a:r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49530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61722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4953000" y="3886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6172200" y="3886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4953000" y="4495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6172200" y="4495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/>
      <p:bldP spid="45067" grpId="0"/>
      <p:bldP spid="450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2286000" y="1371600"/>
            <a:ext cx="7239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3600" dirty="0">
                <a:latin typeface="+mn-lt"/>
              </a:rPr>
              <a:t>  The side </a:t>
            </a:r>
            <a:r>
              <a:rPr lang="en-US" altLang="en-US" sz="3600" dirty="0">
                <a:solidFill>
                  <a:schemeClr val="tx2"/>
                </a:solidFill>
                <a:latin typeface="+mn-lt"/>
              </a:rPr>
              <a:t>between</a:t>
            </a:r>
            <a:r>
              <a:rPr lang="en-US" altLang="en-US" sz="3600" dirty="0">
                <a:latin typeface="+mn-lt"/>
              </a:rPr>
              <a:t> two angles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endParaRPr lang="en-US" altLang="en-US" sz="3600" dirty="0">
              <a:latin typeface="+mn-lt"/>
            </a:endParaRP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1371600" y="1524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400" dirty="0">
                <a:solidFill>
                  <a:schemeClr val="tx2"/>
                </a:solidFill>
                <a:latin typeface="+mj-lt"/>
              </a:rPr>
              <a:t>Included Side</a:t>
            </a:r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233415"/>
              </p:ext>
            </p:extLst>
          </p:nvPr>
        </p:nvGraphicFramePr>
        <p:xfrm>
          <a:off x="2162176" y="2438400"/>
          <a:ext cx="1878013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8" name="Bitmap Image" r:id="rId3" imgW="2580952" imgH="3352381" progId="Paint.Picture">
                  <p:embed/>
                </p:oleObj>
              </mc:Choice>
              <mc:Fallback>
                <p:oleObj name="Bitmap Image" r:id="rId3" imgW="2580952" imgH="3352381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6" y="2438400"/>
                        <a:ext cx="1878013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2286000" y="3733800"/>
            <a:ext cx="3810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2819401" y="4953001"/>
            <a:ext cx="61912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b="1"/>
              <a:t>GI</a:t>
            </a:r>
          </a:p>
        </p:txBody>
      </p:sp>
      <p:graphicFrame>
        <p:nvGraphicFramePr>
          <p:cNvPr id="48140" name="Object 12"/>
          <p:cNvGraphicFramePr>
            <a:graphicFrameLocks noChangeAspect="1"/>
          </p:cNvGraphicFramePr>
          <p:nvPr/>
        </p:nvGraphicFramePr>
        <p:xfrm>
          <a:off x="7848601" y="2362200"/>
          <a:ext cx="1878013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9" name="Bitmap Image" r:id="rId5" imgW="2580952" imgH="3352381" progId="Paint.Picture">
                  <p:embed/>
                </p:oleObj>
              </mc:Choice>
              <mc:Fallback>
                <p:oleObj name="Bitmap Image" r:id="rId5" imgW="2580952" imgH="3352381" progId="Paint.Picture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1" y="2362200"/>
                        <a:ext cx="1878013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227372"/>
              </p:ext>
            </p:extLst>
          </p:nvPr>
        </p:nvGraphicFramePr>
        <p:xfrm>
          <a:off x="5105401" y="2438400"/>
          <a:ext cx="1878013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0" name="Bitmap Image" r:id="rId6" imgW="2580952" imgH="3352381" progId="Paint.Picture">
                  <p:embed/>
                </p:oleObj>
              </mc:Choice>
              <mc:Fallback>
                <p:oleObj name="Bitmap Image" r:id="rId6" imgW="2580952" imgH="3352381" progId="Paint.Picture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1" y="2438400"/>
                        <a:ext cx="1878013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170" name="Group 42"/>
          <p:cNvGrpSpPr>
            <a:grpSpLocks/>
          </p:cNvGrpSpPr>
          <p:nvPr/>
        </p:nvGrpSpPr>
        <p:grpSpPr bwMode="auto">
          <a:xfrm>
            <a:off x="5867400" y="3276600"/>
            <a:ext cx="457200" cy="304800"/>
            <a:chOff x="2736" y="2064"/>
            <a:chExt cx="288" cy="192"/>
          </a:xfrm>
        </p:grpSpPr>
        <p:sp>
          <p:nvSpPr>
            <p:cNvPr id="48142" name="Line 14"/>
            <p:cNvSpPr>
              <a:spLocks noChangeShapeType="1"/>
            </p:cNvSpPr>
            <p:nvPr/>
          </p:nvSpPr>
          <p:spPr bwMode="auto">
            <a:xfrm flipV="1">
              <a:off x="2832" y="2160"/>
              <a:ext cx="192" cy="96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15"/>
            <p:cNvSpPr>
              <a:spLocks noChangeShapeType="1"/>
            </p:cNvSpPr>
            <p:nvPr/>
          </p:nvSpPr>
          <p:spPr bwMode="auto">
            <a:xfrm flipV="1">
              <a:off x="2736" y="2064"/>
              <a:ext cx="192" cy="96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Line 16"/>
            <p:cNvSpPr>
              <a:spLocks noChangeShapeType="1"/>
            </p:cNvSpPr>
            <p:nvPr/>
          </p:nvSpPr>
          <p:spPr bwMode="auto">
            <a:xfrm flipV="1">
              <a:off x="2784" y="2112"/>
              <a:ext cx="192" cy="96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48" name="Line 20"/>
          <p:cNvSpPr>
            <a:spLocks noChangeShapeType="1"/>
          </p:cNvSpPr>
          <p:nvPr/>
        </p:nvSpPr>
        <p:spPr bwMode="auto">
          <a:xfrm flipH="1" flipV="1">
            <a:off x="8686800" y="4114800"/>
            <a:ext cx="228600" cy="228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 flipH="1" flipV="1">
            <a:off x="8763000" y="4038600"/>
            <a:ext cx="228600" cy="228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0" name="Arc 22"/>
          <p:cNvSpPr>
            <a:spLocks/>
          </p:cNvSpPr>
          <p:nvPr/>
        </p:nvSpPr>
        <p:spPr bwMode="auto">
          <a:xfrm>
            <a:off x="2514600" y="4114800"/>
            <a:ext cx="381000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Arc 23"/>
          <p:cNvSpPr>
            <a:spLocks/>
          </p:cNvSpPr>
          <p:nvPr/>
        </p:nvSpPr>
        <p:spPr bwMode="auto">
          <a:xfrm flipV="1">
            <a:off x="5410200" y="3124200"/>
            <a:ext cx="3048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2" name="Arc 24"/>
          <p:cNvSpPr>
            <a:spLocks/>
          </p:cNvSpPr>
          <p:nvPr/>
        </p:nvSpPr>
        <p:spPr bwMode="auto">
          <a:xfrm flipH="1">
            <a:off x="8991600" y="3657600"/>
            <a:ext cx="762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Arc 25"/>
          <p:cNvSpPr>
            <a:spLocks/>
          </p:cNvSpPr>
          <p:nvPr/>
        </p:nvSpPr>
        <p:spPr bwMode="auto">
          <a:xfrm flipV="1">
            <a:off x="2438400" y="3124200"/>
            <a:ext cx="3048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4" name="Line 26"/>
          <p:cNvSpPr>
            <a:spLocks noChangeShapeType="1"/>
          </p:cNvSpPr>
          <p:nvPr/>
        </p:nvSpPr>
        <p:spPr bwMode="auto">
          <a:xfrm>
            <a:off x="2590800" y="3124200"/>
            <a:ext cx="15240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>
            <a:off x="2514600" y="3124200"/>
            <a:ext cx="15240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 flipH="1">
            <a:off x="2667000" y="4038600"/>
            <a:ext cx="7620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7" name="Line 29"/>
          <p:cNvSpPr>
            <a:spLocks noChangeShapeType="1"/>
          </p:cNvSpPr>
          <p:nvPr/>
        </p:nvSpPr>
        <p:spPr bwMode="auto">
          <a:xfrm flipH="1" flipV="1">
            <a:off x="8763000" y="3810000"/>
            <a:ext cx="381000" cy="76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8" name="Line 30"/>
          <p:cNvSpPr>
            <a:spLocks noChangeShapeType="1"/>
          </p:cNvSpPr>
          <p:nvPr/>
        </p:nvSpPr>
        <p:spPr bwMode="auto">
          <a:xfrm flipH="1" flipV="1">
            <a:off x="8763000" y="3886200"/>
            <a:ext cx="381000" cy="76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9" name="Line 31"/>
          <p:cNvSpPr>
            <a:spLocks noChangeShapeType="1"/>
          </p:cNvSpPr>
          <p:nvPr/>
        </p:nvSpPr>
        <p:spPr bwMode="auto">
          <a:xfrm flipH="1" flipV="1">
            <a:off x="8763000" y="3733800"/>
            <a:ext cx="381000" cy="76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0" name="Line 32"/>
          <p:cNvSpPr>
            <a:spLocks noChangeShapeType="1"/>
          </p:cNvSpPr>
          <p:nvPr/>
        </p:nvSpPr>
        <p:spPr bwMode="auto">
          <a:xfrm>
            <a:off x="5562600" y="3124200"/>
            <a:ext cx="15240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1" name="Line 33"/>
          <p:cNvSpPr>
            <a:spLocks noChangeShapeType="1"/>
          </p:cNvSpPr>
          <p:nvPr/>
        </p:nvSpPr>
        <p:spPr bwMode="auto">
          <a:xfrm>
            <a:off x="5486400" y="3124200"/>
            <a:ext cx="15240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2" name="Arc 34"/>
          <p:cNvSpPr>
            <a:spLocks/>
          </p:cNvSpPr>
          <p:nvPr/>
        </p:nvSpPr>
        <p:spPr bwMode="auto">
          <a:xfrm flipH="1">
            <a:off x="6248400" y="3733800"/>
            <a:ext cx="762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3" name="Line 35"/>
          <p:cNvSpPr>
            <a:spLocks noChangeShapeType="1"/>
          </p:cNvSpPr>
          <p:nvPr/>
        </p:nvSpPr>
        <p:spPr bwMode="auto">
          <a:xfrm flipH="1" flipV="1">
            <a:off x="6019800" y="3886200"/>
            <a:ext cx="381000" cy="76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4" name="Line 36"/>
          <p:cNvSpPr>
            <a:spLocks noChangeShapeType="1"/>
          </p:cNvSpPr>
          <p:nvPr/>
        </p:nvSpPr>
        <p:spPr bwMode="auto">
          <a:xfrm flipH="1" flipV="1">
            <a:off x="6019800" y="3962400"/>
            <a:ext cx="381000" cy="76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5" name="Line 37"/>
          <p:cNvSpPr>
            <a:spLocks noChangeShapeType="1"/>
          </p:cNvSpPr>
          <p:nvPr/>
        </p:nvSpPr>
        <p:spPr bwMode="auto">
          <a:xfrm flipH="1" flipV="1">
            <a:off x="6019800" y="3810000"/>
            <a:ext cx="381000" cy="76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6" name="Arc 38"/>
          <p:cNvSpPr>
            <a:spLocks/>
          </p:cNvSpPr>
          <p:nvPr/>
        </p:nvSpPr>
        <p:spPr bwMode="auto">
          <a:xfrm>
            <a:off x="8229600" y="4114800"/>
            <a:ext cx="381000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7" name="Line 39"/>
          <p:cNvSpPr>
            <a:spLocks noChangeShapeType="1"/>
          </p:cNvSpPr>
          <p:nvPr/>
        </p:nvSpPr>
        <p:spPr bwMode="auto">
          <a:xfrm flipH="1">
            <a:off x="8382000" y="4038600"/>
            <a:ext cx="7620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8" name="Text Box 40"/>
          <p:cNvSpPr txBox="1">
            <a:spLocks noChangeArrowheads="1"/>
          </p:cNvSpPr>
          <p:nvPr/>
        </p:nvSpPr>
        <p:spPr bwMode="auto">
          <a:xfrm>
            <a:off x="5638801" y="5029201"/>
            <a:ext cx="650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/>
              <a:t>HI</a:t>
            </a:r>
          </a:p>
        </p:txBody>
      </p:sp>
      <p:sp>
        <p:nvSpPr>
          <p:cNvPr id="48169" name="Text Box 41"/>
          <p:cNvSpPr txBox="1">
            <a:spLocks noChangeArrowheads="1"/>
          </p:cNvSpPr>
          <p:nvPr/>
        </p:nvSpPr>
        <p:spPr bwMode="auto">
          <a:xfrm>
            <a:off x="8763000" y="4953001"/>
            <a:ext cx="698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/>
              <a:t>GH</a:t>
            </a:r>
          </a:p>
        </p:txBody>
      </p:sp>
      <p:sp>
        <p:nvSpPr>
          <p:cNvPr id="48171" name="Line 43"/>
          <p:cNvSpPr>
            <a:spLocks noChangeShapeType="1"/>
          </p:cNvSpPr>
          <p:nvPr/>
        </p:nvSpPr>
        <p:spPr bwMode="auto">
          <a:xfrm>
            <a:off x="2819400" y="4953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2" name="Line 44"/>
          <p:cNvSpPr>
            <a:spLocks noChangeShapeType="1"/>
          </p:cNvSpPr>
          <p:nvPr/>
        </p:nvSpPr>
        <p:spPr bwMode="auto">
          <a:xfrm>
            <a:off x="5715000" y="502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3" name="Line 45"/>
          <p:cNvSpPr>
            <a:spLocks noChangeShapeType="1"/>
          </p:cNvSpPr>
          <p:nvPr/>
        </p:nvSpPr>
        <p:spPr bwMode="auto">
          <a:xfrm>
            <a:off x="8839200" y="4953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8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36" grpId="0"/>
      <p:bldP spid="48148" grpId="0" animBg="1"/>
      <p:bldP spid="48149" grpId="0" animBg="1"/>
      <p:bldP spid="48168" grpId="0"/>
      <p:bldP spid="481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4495800" y="1981201"/>
            <a:ext cx="4953000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dirty="0">
                <a:latin typeface="+mn-lt"/>
              </a:rPr>
              <a:t>  Name the 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included</a:t>
            </a:r>
            <a:r>
              <a:rPr lang="en-US" altLang="en-US" sz="2800" dirty="0">
                <a:latin typeface="+mn-lt"/>
              </a:rPr>
              <a:t> angle:</a:t>
            </a:r>
          </a:p>
          <a:p>
            <a:endParaRPr lang="en-US" altLang="en-US" sz="2800" dirty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+mn-lt"/>
              </a:rPr>
              <a:t> </a:t>
            </a:r>
            <a:r>
              <a:rPr lang="en-US" altLang="en-US" sz="2800" b="1" dirty="0">
                <a:latin typeface="+mn-lt"/>
                <a:sym typeface="Symbol" panose="05050102010706020507" pitchFamily="18" charset="2"/>
              </a:rPr>
              <a:t></a:t>
            </a:r>
            <a:r>
              <a:rPr lang="en-US" altLang="en-US" sz="2800" b="1" dirty="0">
                <a:latin typeface="+mn-lt"/>
              </a:rPr>
              <a:t>Y and </a:t>
            </a:r>
            <a:r>
              <a:rPr lang="en-US" altLang="en-US" sz="2800" b="1" dirty="0">
                <a:latin typeface="+mn-lt"/>
                <a:sym typeface="Symbol" panose="05050102010706020507" pitchFamily="18" charset="2"/>
              </a:rPr>
              <a:t></a:t>
            </a:r>
            <a:r>
              <a:rPr lang="en-US" altLang="en-US" sz="2800" b="1" dirty="0">
                <a:latin typeface="+mn-lt"/>
              </a:rPr>
              <a:t>E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+mn-lt"/>
              </a:rPr>
              <a:t> </a:t>
            </a:r>
            <a:r>
              <a:rPr lang="en-US" altLang="en-US" sz="2800" b="1" dirty="0">
                <a:latin typeface="+mn-lt"/>
                <a:sym typeface="Symbol" panose="05050102010706020507" pitchFamily="18" charset="2"/>
              </a:rPr>
              <a:t></a:t>
            </a:r>
            <a:r>
              <a:rPr lang="en-US" altLang="en-US" sz="2800" b="1" dirty="0">
                <a:latin typeface="+mn-lt"/>
              </a:rPr>
              <a:t>E and </a:t>
            </a:r>
            <a:r>
              <a:rPr lang="en-US" altLang="en-US" sz="2800" b="1" dirty="0">
                <a:latin typeface="+mn-lt"/>
                <a:sym typeface="Symbol" panose="05050102010706020507" pitchFamily="18" charset="2"/>
              </a:rPr>
              <a:t></a:t>
            </a:r>
            <a:r>
              <a:rPr lang="en-US" altLang="en-US" sz="2800" b="1" dirty="0">
                <a:latin typeface="+mn-lt"/>
              </a:rPr>
              <a:t>S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+mn-lt"/>
              </a:rPr>
              <a:t> </a:t>
            </a:r>
            <a:r>
              <a:rPr lang="en-US" altLang="en-US" sz="2800" b="1" dirty="0">
                <a:latin typeface="+mn-lt"/>
                <a:sym typeface="Symbol" panose="05050102010706020507" pitchFamily="18" charset="2"/>
              </a:rPr>
              <a:t></a:t>
            </a:r>
            <a:r>
              <a:rPr lang="en-US" altLang="en-US" sz="2800" b="1" dirty="0">
                <a:latin typeface="+mn-lt"/>
              </a:rPr>
              <a:t>S and </a:t>
            </a:r>
            <a:r>
              <a:rPr lang="en-US" altLang="en-US" sz="2800" b="1" dirty="0">
                <a:latin typeface="+mn-lt"/>
                <a:sym typeface="Symbol" panose="05050102010706020507" pitchFamily="18" charset="2"/>
              </a:rPr>
              <a:t></a:t>
            </a:r>
            <a:r>
              <a:rPr lang="en-US" altLang="en-US" sz="2800" b="1" dirty="0">
                <a:latin typeface="+mn-lt"/>
              </a:rPr>
              <a:t>Y</a:t>
            </a:r>
          </a:p>
          <a:p>
            <a:endParaRPr lang="en-US" altLang="en-US" sz="2800" dirty="0">
              <a:solidFill>
                <a:schemeClr val="folHlink"/>
              </a:solidFill>
              <a:latin typeface="+mn-lt"/>
            </a:endParaRP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371600" y="1524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400" dirty="0">
                <a:solidFill>
                  <a:schemeClr val="tx2"/>
                </a:solidFill>
                <a:latin typeface="+mj-lt"/>
              </a:rPr>
              <a:t>Included Side</a:t>
            </a:r>
          </a:p>
        </p:txBody>
      </p:sp>
      <p:grpSp>
        <p:nvGrpSpPr>
          <p:cNvPr id="49157" name="Group 5"/>
          <p:cNvGrpSpPr>
            <a:grpSpLocks/>
          </p:cNvGrpSpPr>
          <p:nvPr/>
        </p:nvGrpSpPr>
        <p:grpSpPr bwMode="auto">
          <a:xfrm>
            <a:off x="1524000" y="1752601"/>
            <a:ext cx="2065338" cy="3063876"/>
            <a:chOff x="3329" y="2246"/>
            <a:chExt cx="725" cy="1498"/>
          </a:xfrm>
        </p:grpSpPr>
        <p:sp>
          <p:nvSpPr>
            <p:cNvPr id="49158" name="AutoShape 6"/>
            <p:cNvSpPr>
              <a:spLocks noChangeArrowheads="1"/>
            </p:cNvSpPr>
            <p:nvPr/>
          </p:nvSpPr>
          <p:spPr bwMode="auto">
            <a:xfrm rot="16200000">
              <a:off x="3192" y="2750"/>
              <a:ext cx="1008" cy="480"/>
            </a:xfrm>
            <a:prstGeom prst="rtTriangle">
              <a:avLst/>
            </a:prstGeom>
            <a:noFill/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59" name="Text Box 7"/>
            <p:cNvSpPr txBox="1">
              <a:spLocks noChangeArrowheads="1"/>
            </p:cNvSpPr>
            <p:nvPr/>
          </p:nvSpPr>
          <p:spPr bwMode="auto">
            <a:xfrm>
              <a:off x="3800" y="3494"/>
              <a:ext cx="137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 dirty="0" smtClean="0">
                  <a:latin typeface="Times New Roman" panose="02020603050405020304" pitchFamily="18" charset="0"/>
                </a:rPr>
                <a:t> S</a:t>
              </a:r>
              <a:endParaRPr lang="en-US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49160" name="Text Box 8"/>
            <p:cNvSpPr txBox="1">
              <a:spLocks noChangeArrowheads="1"/>
            </p:cNvSpPr>
            <p:nvPr/>
          </p:nvSpPr>
          <p:spPr bwMode="auto">
            <a:xfrm>
              <a:off x="3329" y="3494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49161" name="Text Box 9"/>
            <p:cNvSpPr txBox="1">
              <a:spLocks noChangeArrowheads="1"/>
            </p:cNvSpPr>
            <p:nvPr/>
          </p:nvSpPr>
          <p:spPr bwMode="auto">
            <a:xfrm>
              <a:off x="3840" y="2246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E</a:t>
              </a:r>
            </a:p>
          </p:txBody>
        </p:sp>
      </p:grp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6858001" y="3124201"/>
            <a:ext cx="631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2"/>
                </a:solidFill>
                <a:sym typeface="Symbol" panose="05050102010706020507" pitchFamily="18" charset="2"/>
              </a:rPr>
              <a:t>YE</a:t>
            </a:r>
            <a:endParaRPr lang="en-US" altLang="en-US" sz="2800">
              <a:solidFill>
                <a:schemeClr val="tx2"/>
              </a:solidFill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6858001" y="3733801"/>
            <a:ext cx="652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2"/>
                </a:solidFill>
                <a:sym typeface="Symbol" panose="05050102010706020507" pitchFamily="18" charset="2"/>
              </a:rPr>
              <a:t>ES</a:t>
            </a:r>
            <a:endParaRPr lang="en-US" altLang="en-US" sz="2800">
              <a:solidFill>
                <a:schemeClr val="tx2"/>
              </a:solidFill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6858000" y="4343401"/>
            <a:ext cx="655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2"/>
                </a:solidFill>
                <a:sym typeface="Symbol" panose="05050102010706020507" pitchFamily="18" charset="2"/>
              </a:rPr>
              <a:t>SY</a:t>
            </a:r>
            <a:endParaRPr lang="en-US" altLang="en-US" sz="2800">
              <a:solidFill>
                <a:schemeClr val="tx2"/>
              </a:solidFill>
            </a:endParaRP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6934200" y="3124200"/>
            <a:ext cx="533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6934200" y="3810000"/>
            <a:ext cx="533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>
            <a:off x="6934200" y="4419600"/>
            <a:ext cx="533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2" grpId="0"/>
      <p:bldP spid="49163" grpId="0"/>
      <p:bldP spid="49164" grpId="0"/>
      <p:bldP spid="49171" grpId="0" animBg="1"/>
      <p:bldP spid="49172" grpId="0" animBg="1"/>
      <p:bldP spid="4917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1026"/>
          <p:cNvGraphicFramePr>
            <a:graphicFrameLocks noChangeAspect="1"/>
          </p:cNvGraphicFramePr>
          <p:nvPr/>
        </p:nvGraphicFramePr>
        <p:xfrm>
          <a:off x="1828800" y="1725614"/>
          <a:ext cx="274320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Bitmap Image" r:id="rId3" imgW="4200000" imgH="1324160" progId="Paint.Picture">
                  <p:embed/>
                </p:oleObj>
              </mc:Choice>
              <mc:Fallback>
                <p:oleObj name="Bitmap Image" r:id="rId3" imgW="4200000" imgH="1324160" progId="Paint.Picture">
                  <p:embed/>
                  <p:pic>
                    <p:nvPicPr>
                      <p:cNvPr id="0" name="Object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725614"/>
                        <a:ext cx="274320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1027"/>
          <p:cNvGraphicFramePr>
            <a:graphicFrameLocks noChangeAspect="1"/>
          </p:cNvGraphicFramePr>
          <p:nvPr/>
        </p:nvGraphicFramePr>
        <p:xfrm>
          <a:off x="5867400" y="1524001"/>
          <a:ext cx="2838450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6" name="Bitmap Image" r:id="rId5" imgW="3600000" imgH="2161905" progId="Paint.Picture">
                  <p:embed/>
                </p:oleObj>
              </mc:Choice>
              <mc:Fallback>
                <p:oleObj name="Bitmap Image" r:id="rId5" imgW="3600000" imgH="2161905" progId="Paint.Picture">
                  <p:embed/>
                  <p:pic>
                    <p:nvPicPr>
                      <p:cNvPr id="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524001"/>
                        <a:ext cx="2838450" cy="170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1029"/>
          <p:cNvGraphicFramePr>
            <a:graphicFrameLocks noChangeAspect="1"/>
          </p:cNvGraphicFramePr>
          <p:nvPr/>
        </p:nvGraphicFramePr>
        <p:xfrm>
          <a:off x="1828801" y="4483100"/>
          <a:ext cx="349567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7" name="Bitmap Image" r:id="rId7" imgW="4180952" imgH="1200318" progId="Paint.Picture">
                  <p:embed/>
                </p:oleObj>
              </mc:Choice>
              <mc:Fallback>
                <p:oleObj name="Bitmap Image" r:id="rId7" imgW="4180952" imgH="1200318" progId="Paint.Picture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4483100"/>
                        <a:ext cx="3495675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1030"/>
          <p:cNvSpPr>
            <a:spLocks noChangeArrowheads="1"/>
          </p:cNvSpPr>
          <p:nvPr/>
        </p:nvSpPr>
        <p:spPr bwMode="auto">
          <a:xfrm>
            <a:off x="685800" y="152400"/>
            <a:ext cx="9982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400" dirty="0">
                <a:solidFill>
                  <a:schemeClr val="tx2"/>
                </a:solidFill>
                <a:latin typeface="+mj-lt"/>
              </a:rPr>
              <a:t>How are the triangles congruent?</a:t>
            </a:r>
          </a:p>
        </p:txBody>
      </p:sp>
      <p:grpSp>
        <p:nvGrpSpPr>
          <p:cNvPr id="22541" name="Group 1037"/>
          <p:cNvGrpSpPr>
            <a:grpSpLocks/>
          </p:cNvGrpSpPr>
          <p:nvPr/>
        </p:nvGrpSpPr>
        <p:grpSpPr bwMode="auto">
          <a:xfrm>
            <a:off x="3048000" y="1981200"/>
            <a:ext cx="304800" cy="76200"/>
            <a:chOff x="960" y="1248"/>
            <a:chExt cx="192" cy="48"/>
          </a:xfrm>
        </p:grpSpPr>
        <p:sp>
          <p:nvSpPr>
            <p:cNvPr id="22539" name="Line 1035"/>
            <p:cNvSpPr>
              <a:spLocks noChangeShapeType="1"/>
            </p:cNvSpPr>
            <p:nvPr/>
          </p:nvSpPr>
          <p:spPr bwMode="auto">
            <a:xfrm>
              <a:off x="960" y="1248"/>
              <a:ext cx="192" cy="0"/>
            </a:xfrm>
            <a:prstGeom prst="line">
              <a:avLst/>
            </a:prstGeom>
            <a:noFill/>
            <a:ln w="9525">
              <a:solidFill>
                <a:srgbClr val="A620B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036"/>
            <p:cNvSpPr>
              <a:spLocks noChangeShapeType="1"/>
            </p:cNvSpPr>
            <p:nvPr/>
          </p:nvSpPr>
          <p:spPr bwMode="auto">
            <a:xfrm>
              <a:off x="960" y="1296"/>
              <a:ext cx="192" cy="0"/>
            </a:xfrm>
            <a:prstGeom prst="line">
              <a:avLst/>
            </a:prstGeom>
            <a:noFill/>
            <a:ln w="9525">
              <a:solidFill>
                <a:srgbClr val="A620B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42" name="Rectangle 1038"/>
          <p:cNvSpPr>
            <a:spLocks noChangeArrowheads="1"/>
          </p:cNvSpPr>
          <p:nvPr/>
        </p:nvSpPr>
        <p:spPr bwMode="auto">
          <a:xfrm>
            <a:off x="3657601" y="2743201"/>
            <a:ext cx="12604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dirty="0"/>
              <a:t>SAS</a:t>
            </a:r>
          </a:p>
        </p:txBody>
      </p:sp>
      <p:sp>
        <p:nvSpPr>
          <p:cNvPr id="22543" name="Rectangle 1039"/>
          <p:cNvSpPr>
            <a:spLocks noChangeArrowheads="1"/>
          </p:cNvSpPr>
          <p:nvPr/>
        </p:nvSpPr>
        <p:spPr bwMode="auto">
          <a:xfrm>
            <a:off x="4724400" y="5791201"/>
            <a:ext cx="1600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dirty="0"/>
              <a:t>SAS</a:t>
            </a:r>
          </a:p>
        </p:txBody>
      </p:sp>
      <p:sp>
        <p:nvSpPr>
          <p:cNvPr id="22544" name="Rectangle 1040"/>
          <p:cNvSpPr>
            <a:spLocks noChangeArrowheads="1"/>
          </p:cNvSpPr>
          <p:nvPr/>
        </p:nvSpPr>
        <p:spPr bwMode="auto">
          <a:xfrm>
            <a:off x="8721726" y="2819401"/>
            <a:ext cx="12604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/>
              <a:t>SAS</a:t>
            </a:r>
          </a:p>
        </p:txBody>
      </p:sp>
      <p:sp>
        <p:nvSpPr>
          <p:cNvPr id="22547" name="Arc 1043"/>
          <p:cNvSpPr>
            <a:spLocks/>
          </p:cNvSpPr>
          <p:nvPr/>
        </p:nvSpPr>
        <p:spPr bwMode="auto">
          <a:xfrm rot="1263505" flipV="1">
            <a:off x="7242175" y="2517775"/>
            <a:ext cx="450850" cy="217488"/>
          </a:xfrm>
          <a:custGeom>
            <a:avLst/>
            <a:gdLst>
              <a:gd name="G0" fmla="+- 7239 0 0"/>
              <a:gd name="G1" fmla="+- 21600 0 0"/>
              <a:gd name="G2" fmla="+- 21600 0 0"/>
              <a:gd name="T0" fmla="*/ 0 w 28839"/>
              <a:gd name="T1" fmla="*/ 1249 h 21600"/>
              <a:gd name="T2" fmla="*/ 28839 w 28839"/>
              <a:gd name="T3" fmla="*/ 21600 h 21600"/>
              <a:gd name="T4" fmla="*/ 7239 w 2883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839" h="21600" fill="none" extrusionOk="0">
                <a:moveTo>
                  <a:pt x="0" y="1249"/>
                </a:moveTo>
                <a:cubicBezTo>
                  <a:pt x="2324" y="422"/>
                  <a:pt x="4772" y="0"/>
                  <a:pt x="7239" y="0"/>
                </a:cubicBezTo>
                <a:cubicBezTo>
                  <a:pt x="19168" y="0"/>
                  <a:pt x="28839" y="9670"/>
                  <a:pt x="28839" y="21600"/>
                </a:cubicBezTo>
              </a:path>
              <a:path w="28839" h="21600" stroke="0" extrusionOk="0">
                <a:moveTo>
                  <a:pt x="0" y="1249"/>
                </a:moveTo>
                <a:cubicBezTo>
                  <a:pt x="2324" y="422"/>
                  <a:pt x="4772" y="0"/>
                  <a:pt x="7239" y="0"/>
                </a:cubicBezTo>
                <a:cubicBezTo>
                  <a:pt x="19168" y="0"/>
                  <a:pt x="28839" y="9670"/>
                  <a:pt x="28839" y="21600"/>
                </a:cubicBezTo>
                <a:lnTo>
                  <a:pt x="7239" y="21600"/>
                </a:lnTo>
                <a:close/>
              </a:path>
            </a:pathLst>
          </a:custGeom>
          <a:noFill/>
          <a:ln w="9525">
            <a:solidFill>
              <a:srgbClr val="A620B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Arc 1044"/>
          <p:cNvSpPr>
            <a:spLocks/>
          </p:cNvSpPr>
          <p:nvPr/>
        </p:nvSpPr>
        <p:spPr bwMode="auto">
          <a:xfrm rot="20629931">
            <a:off x="7310438" y="2286000"/>
            <a:ext cx="457200" cy="228600"/>
          </a:xfrm>
          <a:custGeom>
            <a:avLst/>
            <a:gdLst>
              <a:gd name="G0" fmla="+- 0 0 0"/>
              <a:gd name="G1" fmla="+- 21543 0 0"/>
              <a:gd name="G2" fmla="+- 21600 0 0"/>
              <a:gd name="T0" fmla="*/ 1568 w 21600"/>
              <a:gd name="T1" fmla="*/ 0 h 28918"/>
              <a:gd name="T2" fmla="*/ 20302 w 21600"/>
              <a:gd name="T3" fmla="*/ 28918 h 28918"/>
              <a:gd name="T4" fmla="*/ 0 w 21600"/>
              <a:gd name="T5" fmla="*/ 21543 h 28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8918" fill="none" extrusionOk="0">
                <a:moveTo>
                  <a:pt x="1568" y="-1"/>
                </a:moveTo>
                <a:cubicBezTo>
                  <a:pt x="12859" y="821"/>
                  <a:pt x="21600" y="10222"/>
                  <a:pt x="21600" y="21543"/>
                </a:cubicBezTo>
                <a:cubicBezTo>
                  <a:pt x="21600" y="24058"/>
                  <a:pt x="21160" y="26553"/>
                  <a:pt x="20301" y="28917"/>
                </a:cubicBezTo>
              </a:path>
              <a:path w="21600" h="28918" stroke="0" extrusionOk="0">
                <a:moveTo>
                  <a:pt x="1568" y="-1"/>
                </a:moveTo>
                <a:cubicBezTo>
                  <a:pt x="12859" y="821"/>
                  <a:pt x="21600" y="10222"/>
                  <a:pt x="21600" y="21543"/>
                </a:cubicBezTo>
                <a:cubicBezTo>
                  <a:pt x="21600" y="24058"/>
                  <a:pt x="21160" y="26553"/>
                  <a:pt x="20301" y="28917"/>
                </a:cubicBezTo>
                <a:lnTo>
                  <a:pt x="0" y="21543"/>
                </a:lnTo>
                <a:close/>
              </a:path>
            </a:pathLst>
          </a:custGeom>
          <a:noFill/>
          <a:ln w="9525">
            <a:solidFill>
              <a:srgbClr val="A620B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Rectangle 1045"/>
          <p:cNvSpPr>
            <a:spLocks noChangeArrowheads="1"/>
          </p:cNvSpPr>
          <p:nvPr/>
        </p:nvSpPr>
        <p:spPr bwMode="auto">
          <a:xfrm>
            <a:off x="1828800" y="2590800"/>
            <a:ext cx="2286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solidFill>
                  <a:srgbClr val="FFFF00"/>
                </a:solidFill>
                <a:latin typeface="+mn-lt"/>
              </a:rPr>
              <a:t>Reflexive Property</a:t>
            </a:r>
          </a:p>
        </p:txBody>
      </p:sp>
      <p:sp>
        <p:nvSpPr>
          <p:cNvPr id="22550" name="Rectangle 1046"/>
          <p:cNvSpPr>
            <a:spLocks noChangeArrowheads="1"/>
          </p:cNvSpPr>
          <p:nvPr/>
        </p:nvSpPr>
        <p:spPr bwMode="auto">
          <a:xfrm>
            <a:off x="8686800" y="1981200"/>
            <a:ext cx="2286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solidFill>
                  <a:srgbClr val="FFFF00"/>
                </a:solidFill>
                <a:latin typeface="+mn-lt"/>
              </a:rPr>
              <a:t>Vertical Angles</a:t>
            </a:r>
          </a:p>
        </p:txBody>
      </p:sp>
      <p:sp>
        <p:nvSpPr>
          <p:cNvPr id="22551" name="Rectangle 1047"/>
          <p:cNvSpPr>
            <a:spLocks noChangeArrowheads="1"/>
          </p:cNvSpPr>
          <p:nvPr/>
        </p:nvSpPr>
        <p:spPr bwMode="auto">
          <a:xfrm>
            <a:off x="3276600" y="5607050"/>
            <a:ext cx="2286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solidFill>
                  <a:srgbClr val="FFFF00"/>
                </a:solidFill>
                <a:latin typeface="+mn-lt"/>
              </a:rPr>
              <a:t>Vertical Angles</a:t>
            </a:r>
          </a:p>
        </p:txBody>
      </p:sp>
      <p:sp>
        <p:nvSpPr>
          <p:cNvPr id="22559" name="Arc 1055"/>
          <p:cNvSpPr>
            <a:spLocks/>
          </p:cNvSpPr>
          <p:nvPr/>
        </p:nvSpPr>
        <p:spPr bwMode="auto">
          <a:xfrm>
            <a:off x="4114800" y="4876800"/>
            <a:ext cx="76200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A620B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0" name="Arc 1056"/>
          <p:cNvSpPr>
            <a:spLocks/>
          </p:cNvSpPr>
          <p:nvPr/>
        </p:nvSpPr>
        <p:spPr bwMode="auto">
          <a:xfrm flipH="1">
            <a:off x="2746376" y="4876800"/>
            <a:ext cx="149225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387"/>
              <a:gd name="T1" fmla="*/ 0 h 21600"/>
              <a:gd name="T2" fmla="*/ 20387 w 20387"/>
              <a:gd name="T3" fmla="*/ 14464 h 21600"/>
              <a:gd name="T4" fmla="*/ 0 w 2038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387" h="21600" fill="none" extrusionOk="0">
                <a:moveTo>
                  <a:pt x="-1" y="0"/>
                </a:moveTo>
                <a:cubicBezTo>
                  <a:pt x="9178" y="0"/>
                  <a:pt x="17354" y="5800"/>
                  <a:pt x="20387" y="14463"/>
                </a:cubicBezTo>
              </a:path>
              <a:path w="20387" h="21600" stroke="0" extrusionOk="0">
                <a:moveTo>
                  <a:pt x="-1" y="0"/>
                </a:moveTo>
                <a:cubicBezTo>
                  <a:pt x="9178" y="0"/>
                  <a:pt x="17354" y="5800"/>
                  <a:pt x="20387" y="14463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A620B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2" grpId="0"/>
      <p:bldP spid="22543" grpId="0"/>
      <p:bldP spid="22544" grpId="0"/>
      <p:bldP spid="22547" grpId="0" animBg="1"/>
      <p:bldP spid="22548" grpId="0" animBg="1"/>
      <p:bldP spid="22549" grpId="0"/>
      <p:bldP spid="22550" grpId="0"/>
      <p:bldP spid="22551" grpId="0"/>
      <p:bldP spid="22559" grpId="0" animBg="1"/>
      <p:bldP spid="2256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371600" y="1676400"/>
            <a:ext cx="8153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3600" dirty="0">
                <a:latin typeface="+mn-lt"/>
              </a:rPr>
              <a:t>  Two geometric figures with exactly the </a:t>
            </a:r>
            <a:r>
              <a:rPr lang="en-US" altLang="en-US" sz="3600" dirty="0">
                <a:solidFill>
                  <a:srgbClr val="FFFF00"/>
                </a:solidFill>
                <a:latin typeface="+mn-lt"/>
              </a:rPr>
              <a:t>same size and shape.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endParaRPr lang="en-US" altLang="en-US" sz="36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371600" y="1524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dirty="0">
                <a:solidFill>
                  <a:schemeClr val="tx2"/>
                </a:solidFill>
                <a:latin typeface="Arial" panose="020B0604020202020204" pitchFamily="34" charset="0"/>
              </a:rPr>
              <a:t>The Idea of a Congruence</a:t>
            </a:r>
          </a:p>
        </p:txBody>
      </p:sp>
      <p:grpSp>
        <p:nvGrpSpPr>
          <p:cNvPr id="3094" name="Group 22"/>
          <p:cNvGrpSpPr>
            <a:grpSpLocks/>
          </p:cNvGrpSpPr>
          <p:nvPr/>
        </p:nvGrpSpPr>
        <p:grpSpPr bwMode="auto">
          <a:xfrm>
            <a:off x="4191000" y="3276601"/>
            <a:ext cx="3754438" cy="2378075"/>
            <a:chOff x="1680" y="2064"/>
            <a:chExt cx="2365" cy="1498"/>
          </a:xfrm>
        </p:grpSpPr>
        <p:sp>
          <p:nvSpPr>
            <p:cNvPr id="3080" name="AutoShape 8"/>
            <p:cNvSpPr>
              <a:spLocks noChangeArrowheads="1"/>
            </p:cNvSpPr>
            <p:nvPr/>
          </p:nvSpPr>
          <p:spPr bwMode="auto">
            <a:xfrm>
              <a:off x="1776" y="2832"/>
              <a:ext cx="1008" cy="480"/>
            </a:xfrm>
            <a:prstGeom prst="rtTriangle">
              <a:avLst/>
            </a:prstGeom>
            <a:noFill/>
            <a:ln w="381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AutoShape 9"/>
            <p:cNvSpPr>
              <a:spLocks noChangeArrowheads="1"/>
            </p:cNvSpPr>
            <p:nvPr/>
          </p:nvSpPr>
          <p:spPr bwMode="auto">
            <a:xfrm rot="16200000">
              <a:off x="3192" y="2568"/>
              <a:ext cx="1008" cy="480"/>
            </a:xfrm>
            <a:prstGeom prst="rtTriangle">
              <a:avLst/>
            </a:prstGeom>
            <a:noFill/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1680" y="3302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084" name="Text Box 12"/>
            <p:cNvSpPr txBox="1">
              <a:spLocks noChangeArrowheads="1"/>
            </p:cNvSpPr>
            <p:nvPr/>
          </p:nvSpPr>
          <p:spPr bwMode="auto">
            <a:xfrm>
              <a:off x="2640" y="3312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1697" y="2592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3800" y="3312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3088" name="Text Box 16"/>
            <p:cNvSpPr txBox="1">
              <a:spLocks noChangeArrowheads="1"/>
            </p:cNvSpPr>
            <p:nvPr/>
          </p:nvSpPr>
          <p:spPr bwMode="auto">
            <a:xfrm>
              <a:off x="3329" y="3312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3840" y="2064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</a:rPr>
                <a:t>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85800" y="1219200"/>
            <a:ext cx="10896600" cy="42672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How much do </a:t>
            </a:r>
            <a:r>
              <a:rPr lang="en-US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you need </a:t>
            </a:r>
            <a:r>
              <a:rPr lang="en-US" altLang="en-US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to </a:t>
            </a:r>
            <a:r>
              <a:rPr lang="en-US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know </a:t>
            </a:r>
            <a:r>
              <a:rPr lang="en-US" altLang="en-US" sz="4400" dirty="0" smtClean="0">
                <a:latin typeface="+mn-lt"/>
              </a:rPr>
              <a:t>about </a:t>
            </a:r>
            <a:r>
              <a:rPr lang="en-US" altLang="en-US" sz="4400" dirty="0">
                <a:latin typeface="+mn-lt"/>
              </a:rPr>
              <a:t>two </a:t>
            </a:r>
            <a:r>
              <a:rPr lang="en-US" altLang="en-US" sz="4400" dirty="0" smtClean="0">
                <a:latin typeface="+mn-lt"/>
              </a:rPr>
              <a:t>triangles </a:t>
            </a:r>
            <a:r>
              <a:rPr lang="en-US" altLang="en-US" sz="4400" dirty="0">
                <a:latin typeface="+mn-lt"/>
              </a:rPr>
              <a:t>to prove that they  </a:t>
            </a:r>
          </a:p>
          <a:p>
            <a:pPr eaLnBrk="1" hangingPunct="1"/>
            <a:r>
              <a:rPr lang="en-US" altLang="en-US" sz="4400" dirty="0" smtClean="0">
                <a:latin typeface="+mn-lt"/>
              </a:rPr>
              <a:t>are </a:t>
            </a:r>
            <a:r>
              <a:rPr lang="en-US" altLang="en-US" sz="4400" dirty="0">
                <a:latin typeface="+mn-lt"/>
              </a:rPr>
              <a:t>congruent?</a:t>
            </a:r>
            <a:r>
              <a:rPr lang="en-US" altLang="en-US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Reflexive Property of Congruence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A segment is congruent to itself.</a:t>
            </a:r>
          </a:p>
          <a:p>
            <a:r>
              <a:rPr lang="en-US" altLang="en-US" sz="3600" dirty="0"/>
              <a:t>An angle is congruent to itself.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1103312" y="3048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dirty="0">
                <a:solidFill>
                  <a:schemeClr val="tx2"/>
                </a:solidFill>
                <a:latin typeface="+mj-lt"/>
              </a:rPr>
              <a:t>Side-Side-Side</a:t>
            </a:r>
            <a:r>
              <a:rPr lang="en-US" alt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(SSS)</a:t>
            </a: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 rot="20205079">
            <a:off x="9447181" y="5845583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72763" name="Rectangle 5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3600" dirty="0" smtClean="0"/>
              <a:t>Postulate: </a:t>
            </a:r>
            <a:endParaRPr lang="en-US" altLang="en-US" sz="3600" dirty="0"/>
          </a:p>
          <a:p>
            <a:pPr>
              <a:buFontTx/>
              <a:buNone/>
            </a:pPr>
            <a:r>
              <a:rPr lang="en-US" altLang="en-US" sz="3600" dirty="0"/>
              <a:t>		If three sides of one triangle are congruent to three sides of another triangle, then the two triangles are congruent.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73894" y="-40568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dirty="0">
                <a:solidFill>
                  <a:schemeClr val="tx2"/>
                </a:solidFill>
                <a:latin typeface="+mj-lt"/>
              </a:rPr>
              <a:t>Side-Side-Side (SSS)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 rot="20205079">
            <a:off x="9447181" y="5845583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altLang="en-US">
              <a:solidFill>
                <a:schemeClr val="tx2"/>
              </a:solidFill>
            </a:endParaRPr>
          </a:p>
        </p:txBody>
      </p:sp>
      <p:grpSp>
        <p:nvGrpSpPr>
          <p:cNvPr id="39987" name="Group 51"/>
          <p:cNvGrpSpPr>
            <a:grpSpLocks/>
          </p:cNvGrpSpPr>
          <p:nvPr/>
        </p:nvGrpSpPr>
        <p:grpSpPr bwMode="auto">
          <a:xfrm>
            <a:off x="1828800" y="1219200"/>
            <a:ext cx="9067800" cy="4892149"/>
            <a:chOff x="192" y="768"/>
            <a:chExt cx="4896" cy="2640"/>
          </a:xfrm>
          <a:noFill/>
        </p:grpSpPr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192" y="768"/>
              <a:ext cx="4896" cy="264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2" name="Text Box 6"/>
            <p:cNvSpPr txBox="1">
              <a:spLocks noChangeArrowheads="1"/>
            </p:cNvSpPr>
            <p:nvPr/>
          </p:nvSpPr>
          <p:spPr bwMode="auto">
            <a:xfrm>
              <a:off x="336" y="2008"/>
              <a:ext cx="2016" cy="130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30000"/>
                </a:spcBef>
                <a:buFontTx/>
                <a:buAutoNum type="arabicPeriod"/>
              </a:pPr>
              <a:r>
                <a:rPr lang="en-US" altLang="en-US" sz="3600" b="1">
                  <a:solidFill>
                    <a:schemeClr val="folHlink"/>
                  </a:solidFill>
                  <a:latin typeface="Comic Sans MS" panose="030F0702030302020204" pitchFamily="66" charset="0"/>
                </a:rPr>
                <a:t>  AB </a:t>
              </a:r>
              <a:r>
                <a:rPr lang="en-US" altLang="en-US" sz="3600" b="1">
                  <a:latin typeface="Comic Sans MS" panose="030F0702030302020204" pitchFamily="66" charset="0"/>
                  <a:sym typeface="Symbol" panose="05050102010706020507" pitchFamily="18" charset="2"/>
                </a:rPr>
                <a:t></a:t>
              </a:r>
              <a:r>
                <a:rPr lang="en-US" altLang="en-US" sz="3600" b="1">
                  <a:solidFill>
                    <a:schemeClr val="folHlink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US" altLang="en-US" sz="3600" b="1">
                  <a:solidFill>
                    <a:schemeClr val="tx2"/>
                  </a:solidFill>
                  <a:latin typeface="Comic Sans MS" panose="030F0702030302020204" pitchFamily="66" charset="0"/>
                </a:rPr>
                <a:t>DE</a:t>
              </a:r>
            </a:p>
            <a:p>
              <a:pPr>
                <a:spcBef>
                  <a:spcPct val="30000"/>
                </a:spcBef>
                <a:buFontTx/>
                <a:buAutoNum type="arabicPeriod"/>
              </a:pPr>
              <a:r>
                <a:rPr lang="en-US" altLang="en-US" sz="3600" b="1">
                  <a:solidFill>
                    <a:schemeClr val="folHlink"/>
                  </a:solidFill>
                  <a:latin typeface="Comic Sans MS" panose="030F0702030302020204" pitchFamily="66" charset="0"/>
                </a:rPr>
                <a:t>  BC </a:t>
              </a:r>
              <a:r>
                <a:rPr lang="en-US" altLang="en-US" sz="3600" b="1">
                  <a:latin typeface="Comic Sans MS" panose="030F0702030302020204" pitchFamily="66" charset="0"/>
                  <a:sym typeface="Symbol" panose="05050102010706020507" pitchFamily="18" charset="2"/>
                </a:rPr>
                <a:t></a:t>
              </a:r>
              <a:r>
                <a:rPr lang="en-US" altLang="en-US" sz="3600" b="1">
                  <a:solidFill>
                    <a:schemeClr val="folHlink"/>
                  </a:solidFill>
                  <a:latin typeface="Comic Sans MS" panose="030F0702030302020204" pitchFamily="66" charset="0"/>
                </a:rPr>
                <a:t> </a:t>
              </a:r>
              <a:r>
                <a:rPr lang="en-US" altLang="en-US" sz="3600" b="1">
                  <a:solidFill>
                    <a:schemeClr val="tx2"/>
                  </a:solidFill>
                  <a:latin typeface="Comic Sans MS" panose="030F0702030302020204" pitchFamily="66" charset="0"/>
                </a:rPr>
                <a:t>EF</a:t>
              </a:r>
            </a:p>
            <a:p>
              <a:pPr>
                <a:spcBef>
                  <a:spcPct val="30000"/>
                </a:spcBef>
                <a:buFontTx/>
                <a:buAutoNum type="arabicPeriod"/>
              </a:pPr>
              <a:r>
                <a:rPr lang="en-US" altLang="en-US" sz="3600" b="1">
                  <a:solidFill>
                    <a:schemeClr val="folHlink"/>
                  </a:solidFill>
                  <a:latin typeface="Comic Sans MS" panose="030F0702030302020204" pitchFamily="66" charset="0"/>
                </a:rPr>
                <a:t>  AC </a:t>
              </a:r>
              <a:r>
                <a:rPr lang="en-US" altLang="en-US" sz="3600" b="1">
                  <a:latin typeface="Comic Sans MS" panose="030F0702030302020204" pitchFamily="66" charset="0"/>
                  <a:sym typeface="Symbol" panose="05050102010706020507" pitchFamily="18" charset="2"/>
                </a:rPr>
                <a:t></a:t>
              </a:r>
              <a:r>
                <a:rPr lang="en-US" altLang="en-US" sz="3600" b="1">
                  <a:solidFill>
                    <a:schemeClr val="folHlink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US" altLang="en-US" sz="3600" b="1">
                  <a:solidFill>
                    <a:schemeClr val="tx2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DF</a:t>
              </a:r>
              <a:endParaRPr lang="en-US" altLang="en-US" sz="3600" b="1">
                <a:solidFill>
                  <a:schemeClr val="folHlink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  <p:sp>
          <p:nvSpPr>
            <p:cNvPr id="39943" name="AutoShape 7"/>
            <p:cNvSpPr>
              <a:spLocks noChangeArrowheads="1"/>
            </p:cNvSpPr>
            <p:nvPr/>
          </p:nvSpPr>
          <p:spPr bwMode="auto">
            <a:xfrm>
              <a:off x="2160" y="2400"/>
              <a:ext cx="768" cy="480"/>
            </a:xfrm>
            <a:prstGeom prst="rightArrow">
              <a:avLst>
                <a:gd name="adj1" fmla="val 50000"/>
                <a:gd name="adj2" fmla="val 40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4" name="Text Box 8"/>
            <p:cNvSpPr txBox="1">
              <a:spLocks noChangeArrowheads="1"/>
            </p:cNvSpPr>
            <p:nvPr/>
          </p:nvSpPr>
          <p:spPr bwMode="auto">
            <a:xfrm>
              <a:off x="2928" y="2400"/>
              <a:ext cx="2160" cy="40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600" b="1">
                  <a:solidFill>
                    <a:schemeClr val="hlink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ABC </a:t>
              </a:r>
              <a:r>
                <a:rPr lang="en-US" altLang="en-US" sz="3600">
                  <a:solidFill>
                    <a:schemeClr val="hlink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US" altLang="en-US" sz="3600" b="1">
                  <a:solidFill>
                    <a:schemeClr val="hlink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</a:t>
              </a:r>
              <a:r>
                <a:rPr lang="en-US" altLang="en-US" sz="3600">
                  <a:solidFill>
                    <a:schemeClr val="hlink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US" altLang="en-US" sz="3600" b="1">
                  <a:solidFill>
                    <a:schemeClr val="hlink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DEF</a:t>
              </a:r>
            </a:p>
          </p:txBody>
        </p:sp>
        <p:grpSp>
          <p:nvGrpSpPr>
            <p:cNvPr id="39945" name="Group 9"/>
            <p:cNvGrpSpPr>
              <a:grpSpLocks/>
            </p:cNvGrpSpPr>
            <p:nvPr/>
          </p:nvGrpSpPr>
          <p:grpSpPr bwMode="auto">
            <a:xfrm>
              <a:off x="1344" y="864"/>
              <a:ext cx="1342" cy="1109"/>
              <a:chOff x="3579" y="1003"/>
              <a:chExt cx="1342" cy="1109"/>
            </a:xfrm>
            <a:grpFill/>
          </p:grpSpPr>
          <p:sp>
            <p:nvSpPr>
              <p:cNvPr id="39946" name="AutoShape 10"/>
              <p:cNvSpPr>
                <a:spLocks noChangeAspect="1" noChangeArrowheads="1" noTextEdit="1"/>
              </p:cNvSpPr>
              <p:nvPr/>
            </p:nvSpPr>
            <p:spPr bwMode="auto">
              <a:xfrm rot="422102">
                <a:off x="3603" y="1003"/>
                <a:ext cx="1318" cy="1051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7" name="Rectangle 11"/>
              <p:cNvSpPr>
                <a:spLocks noChangeArrowheads="1"/>
              </p:cNvSpPr>
              <p:nvPr/>
            </p:nvSpPr>
            <p:spPr bwMode="auto">
              <a:xfrm rot="422102">
                <a:off x="3654" y="1026"/>
                <a:ext cx="12" cy="58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6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/>
              </a:p>
            </p:txBody>
          </p:sp>
          <p:sp>
            <p:nvSpPr>
              <p:cNvPr id="39948" name="Rectangle 12"/>
              <p:cNvSpPr>
                <a:spLocks noChangeArrowheads="1"/>
              </p:cNvSpPr>
              <p:nvPr/>
            </p:nvSpPr>
            <p:spPr bwMode="auto">
              <a:xfrm rot="422102">
                <a:off x="3821" y="1072"/>
                <a:ext cx="12" cy="58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6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/>
              </a:p>
            </p:txBody>
          </p:sp>
          <p:sp>
            <p:nvSpPr>
              <p:cNvPr id="39949" name="Rectangle 13"/>
              <p:cNvSpPr>
                <a:spLocks noChangeArrowheads="1"/>
              </p:cNvSpPr>
              <p:nvPr/>
            </p:nvSpPr>
            <p:spPr bwMode="auto">
              <a:xfrm rot="422102">
                <a:off x="3811" y="1161"/>
                <a:ext cx="12" cy="58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6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/>
              </a:p>
            </p:txBody>
          </p:sp>
          <p:sp>
            <p:nvSpPr>
              <p:cNvPr id="39950" name="Rectangle 14"/>
              <p:cNvSpPr>
                <a:spLocks noChangeArrowheads="1"/>
              </p:cNvSpPr>
              <p:nvPr/>
            </p:nvSpPr>
            <p:spPr bwMode="auto">
              <a:xfrm rot="422102">
                <a:off x="3798" y="1259"/>
                <a:ext cx="12" cy="58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600">
                    <a:solidFill>
                      <a:schemeClr val="folHlink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>
                  <a:solidFill>
                    <a:schemeClr val="folHlink"/>
                  </a:solidFill>
                </a:endParaRPr>
              </a:p>
            </p:txBody>
          </p:sp>
          <p:grpSp>
            <p:nvGrpSpPr>
              <p:cNvPr id="39951" name="Group 15"/>
              <p:cNvGrpSpPr>
                <a:grpSpLocks/>
              </p:cNvGrpSpPr>
              <p:nvPr/>
            </p:nvGrpSpPr>
            <p:grpSpPr bwMode="auto">
              <a:xfrm rot="422102">
                <a:off x="3767" y="1311"/>
                <a:ext cx="844" cy="609"/>
                <a:chOff x="4105" y="2050"/>
                <a:chExt cx="584" cy="370"/>
              </a:xfrm>
              <a:grpFill/>
            </p:grpSpPr>
            <p:sp>
              <p:nvSpPr>
                <p:cNvPr id="39952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105" y="2050"/>
                  <a:ext cx="146" cy="365"/>
                </a:xfrm>
                <a:prstGeom prst="line">
                  <a:avLst/>
                </a:prstGeom>
                <a:grpFill/>
                <a:ln w="28575" cap="rnd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953" name="Line 17"/>
                <p:cNvSpPr>
                  <a:spLocks noChangeShapeType="1"/>
                </p:cNvSpPr>
                <p:nvPr/>
              </p:nvSpPr>
              <p:spPr bwMode="auto">
                <a:xfrm>
                  <a:off x="4105" y="2419"/>
                  <a:ext cx="584" cy="1"/>
                </a:xfrm>
                <a:prstGeom prst="line">
                  <a:avLst/>
                </a:prstGeom>
                <a:grpFill/>
                <a:ln w="28575" cap="rnd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954" name="Line 18"/>
                <p:cNvSpPr>
                  <a:spLocks noChangeShapeType="1"/>
                </p:cNvSpPr>
                <p:nvPr/>
              </p:nvSpPr>
              <p:spPr bwMode="auto">
                <a:xfrm>
                  <a:off x="4251" y="2054"/>
                  <a:ext cx="438" cy="365"/>
                </a:xfrm>
                <a:prstGeom prst="line">
                  <a:avLst/>
                </a:prstGeom>
                <a:grpFill/>
                <a:ln w="28575" cap="rnd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9955" name="Rectangle 19"/>
              <p:cNvSpPr>
                <a:spLocks noChangeArrowheads="1"/>
              </p:cNvSpPr>
              <p:nvPr/>
            </p:nvSpPr>
            <p:spPr bwMode="auto">
              <a:xfrm rot="422102">
                <a:off x="4583" y="1911"/>
                <a:ext cx="12" cy="58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6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/>
              </a:p>
            </p:txBody>
          </p:sp>
          <p:sp>
            <p:nvSpPr>
              <p:cNvPr id="39956" name="Rectangle 20"/>
              <p:cNvSpPr>
                <a:spLocks noChangeArrowheads="1"/>
              </p:cNvSpPr>
              <p:nvPr/>
            </p:nvSpPr>
            <p:spPr bwMode="auto">
              <a:xfrm rot="422102">
                <a:off x="3970" y="1104"/>
                <a:ext cx="107" cy="192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000" b="1">
                    <a:solidFill>
                      <a:schemeClr val="folHlink"/>
                    </a:solidFill>
                    <a:latin typeface="Times New Roman" panose="02020603050405020304" pitchFamily="18" charset="0"/>
                  </a:rPr>
                  <a:t>B</a:t>
                </a:r>
                <a:endParaRPr lang="en-US" altLang="en-US" sz="2000" b="1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39957" name="Rectangle 21"/>
              <p:cNvSpPr>
                <a:spLocks noChangeArrowheads="1"/>
              </p:cNvSpPr>
              <p:nvPr/>
            </p:nvSpPr>
            <p:spPr bwMode="auto">
              <a:xfrm rot="422102">
                <a:off x="3579" y="1728"/>
                <a:ext cx="117" cy="192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000" b="1">
                    <a:solidFill>
                      <a:schemeClr val="folHlink"/>
                    </a:solidFill>
                    <a:latin typeface="Times New Roman" panose="02020603050405020304" pitchFamily="18" charset="0"/>
                  </a:rPr>
                  <a:t>A</a:t>
                </a:r>
                <a:endParaRPr lang="en-US" altLang="en-US" sz="2000" b="1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39958" name="Rectangle 22"/>
              <p:cNvSpPr>
                <a:spLocks noChangeArrowheads="1"/>
              </p:cNvSpPr>
              <p:nvPr/>
            </p:nvSpPr>
            <p:spPr bwMode="auto">
              <a:xfrm rot="422102">
                <a:off x="3674" y="1787"/>
                <a:ext cx="18" cy="87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/>
              </a:p>
            </p:txBody>
          </p:sp>
          <p:sp>
            <p:nvSpPr>
              <p:cNvPr id="39959" name="Rectangle 23"/>
              <p:cNvSpPr>
                <a:spLocks noChangeArrowheads="1"/>
              </p:cNvSpPr>
              <p:nvPr/>
            </p:nvSpPr>
            <p:spPr bwMode="auto">
              <a:xfrm rot="422102">
                <a:off x="4608" y="1920"/>
                <a:ext cx="116" cy="192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000" b="1">
                    <a:solidFill>
                      <a:schemeClr val="folHlink"/>
                    </a:solidFill>
                    <a:latin typeface="Times New Roman" panose="02020603050405020304" pitchFamily="18" charset="0"/>
                  </a:rPr>
                  <a:t>C</a:t>
                </a:r>
                <a:endParaRPr lang="en-US" altLang="en-US" sz="2000" b="1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39960" name="Rectangle 24"/>
              <p:cNvSpPr>
                <a:spLocks noChangeArrowheads="1"/>
              </p:cNvSpPr>
              <p:nvPr/>
            </p:nvSpPr>
            <p:spPr bwMode="auto">
              <a:xfrm rot="422102">
                <a:off x="4674" y="1913"/>
                <a:ext cx="18" cy="87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/>
              </a:p>
            </p:txBody>
          </p:sp>
          <p:sp>
            <p:nvSpPr>
              <p:cNvPr id="39961" name="Line 25"/>
              <p:cNvSpPr>
                <a:spLocks noChangeShapeType="1"/>
              </p:cNvSpPr>
              <p:nvPr/>
            </p:nvSpPr>
            <p:spPr bwMode="auto">
              <a:xfrm>
                <a:off x="3840" y="1536"/>
                <a:ext cx="96" cy="48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2" name="Line 26"/>
              <p:cNvSpPr>
                <a:spLocks noChangeShapeType="1"/>
              </p:cNvSpPr>
              <p:nvPr/>
            </p:nvSpPr>
            <p:spPr bwMode="auto">
              <a:xfrm flipH="1">
                <a:off x="4224" y="1536"/>
                <a:ext cx="96" cy="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3" name="Line 27"/>
              <p:cNvSpPr>
                <a:spLocks noChangeShapeType="1"/>
              </p:cNvSpPr>
              <p:nvPr/>
            </p:nvSpPr>
            <p:spPr bwMode="auto">
              <a:xfrm flipH="1">
                <a:off x="4272" y="1584"/>
                <a:ext cx="96" cy="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4" name="Line 28"/>
              <p:cNvSpPr>
                <a:spLocks noChangeShapeType="1"/>
              </p:cNvSpPr>
              <p:nvPr/>
            </p:nvSpPr>
            <p:spPr bwMode="auto">
              <a:xfrm flipH="1">
                <a:off x="4032" y="1824"/>
                <a:ext cx="0" cy="144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5" name="Line 29"/>
              <p:cNvSpPr>
                <a:spLocks noChangeShapeType="1"/>
              </p:cNvSpPr>
              <p:nvPr/>
            </p:nvSpPr>
            <p:spPr bwMode="auto">
              <a:xfrm flipH="1">
                <a:off x="4080" y="1824"/>
                <a:ext cx="0" cy="144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66" name="Line 30"/>
              <p:cNvSpPr>
                <a:spLocks noChangeShapeType="1"/>
              </p:cNvSpPr>
              <p:nvPr/>
            </p:nvSpPr>
            <p:spPr bwMode="auto">
              <a:xfrm flipH="1">
                <a:off x="4128" y="1824"/>
                <a:ext cx="0" cy="144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967" name="AutoShape 31"/>
            <p:cNvSpPr>
              <a:spLocks noChangeAspect="1" noChangeArrowheads="1" noTextEdit="1"/>
            </p:cNvSpPr>
            <p:nvPr/>
          </p:nvSpPr>
          <p:spPr bwMode="auto">
            <a:xfrm rot="-1394921">
              <a:off x="2811" y="816"/>
              <a:ext cx="1132" cy="1026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8" name="Rectangle 32"/>
            <p:cNvSpPr>
              <a:spLocks noChangeArrowheads="1"/>
            </p:cNvSpPr>
            <p:nvPr/>
          </p:nvSpPr>
          <p:spPr bwMode="auto">
            <a:xfrm rot="-1394921">
              <a:off x="2736" y="1233"/>
              <a:ext cx="12" cy="58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60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>
                <a:solidFill>
                  <a:schemeClr val="tx2"/>
                </a:solidFill>
              </a:endParaRPr>
            </a:p>
          </p:txBody>
        </p:sp>
        <p:sp>
          <p:nvSpPr>
            <p:cNvPr id="39969" name="Rectangle 33"/>
            <p:cNvSpPr>
              <a:spLocks noChangeArrowheads="1"/>
            </p:cNvSpPr>
            <p:nvPr/>
          </p:nvSpPr>
          <p:spPr bwMode="auto">
            <a:xfrm rot="-1394921">
              <a:off x="2879" y="1177"/>
              <a:ext cx="12" cy="58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60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>
                <a:solidFill>
                  <a:schemeClr val="tx2"/>
                </a:solidFill>
              </a:endParaRPr>
            </a:p>
          </p:txBody>
        </p:sp>
        <p:sp>
          <p:nvSpPr>
            <p:cNvPr id="39970" name="Rectangle 34"/>
            <p:cNvSpPr>
              <a:spLocks noChangeArrowheads="1"/>
            </p:cNvSpPr>
            <p:nvPr/>
          </p:nvSpPr>
          <p:spPr bwMode="auto">
            <a:xfrm rot="20205079">
              <a:off x="2906" y="1260"/>
              <a:ext cx="12" cy="58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60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>
                <a:solidFill>
                  <a:schemeClr val="tx2"/>
                </a:solidFill>
              </a:endParaRPr>
            </a:p>
          </p:txBody>
        </p:sp>
        <p:sp>
          <p:nvSpPr>
            <p:cNvPr id="39971" name="Rectangle 35"/>
            <p:cNvSpPr>
              <a:spLocks noChangeArrowheads="1"/>
            </p:cNvSpPr>
            <p:nvPr/>
          </p:nvSpPr>
          <p:spPr bwMode="auto">
            <a:xfrm rot="20205079">
              <a:off x="2935" y="1347"/>
              <a:ext cx="12" cy="58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60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>
                <a:solidFill>
                  <a:schemeClr val="tx2"/>
                </a:solidFill>
              </a:endParaRPr>
            </a:p>
          </p:txBody>
        </p:sp>
        <p:grpSp>
          <p:nvGrpSpPr>
            <p:cNvPr id="39972" name="Group 36"/>
            <p:cNvGrpSpPr>
              <a:grpSpLocks/>
            </p:cNvGrpSpPr>
            <p:nvPr/>
          </p:nvGrpSpPr>
          <p:grpSpPr bwMode="auto">
            <a:xfrm rot="-1394921">
              <a:off x="2993" y="1145"/>
              <a:ext cx="725" cy="594"/>
              <a:chOff x="4105" y="2050"/>
              <a:chExt cx="584" cy="370"/>
            </a:xfrm>
            <a:grpFill/>
          </p:grpSpPr>
          <p:sp>
            <p:nvSpPr>
              <p:cNvPr id="39973" name="Line 37"/>
              <p:cNvSpPr>
                <a:spLocks noChangeShapeType="1"/>
              </p:cNvSpPr>
              <p:nvPr/>
            </p:nvSpPr>
            <p:spPr bwMode="auto">
              <a:xfrm flipV="1">
                <a:off x="4105" y="2050"/>
                <a:ext cx="146" cy="365"/>
              </a:xfrm>
              <a:prstGeom prst="line">
                <a:avLst/>
              </a:prstGeom>
              <a:grpFill/>
              <a:ln w="28575" cap="rnd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4" name="Line 38"/>
              <p:cNvSpPr>
                <a:spLocks noChangeShapeType="1"/>
              </p:cNvSpPr>
              <p:nvPr/>
            </p:nvSpPr>
            <p:spPr bwMode="auto">
              <a:xfrm>
                <a:off x="4105" y="2419"/>
                <a:ext cx="584" cy="1"/>
              </a:xfrm>
              <a:prstGeom prst="line">
                <a:avLst/>
              </a:prstGeom>
              <a:grpFill/>
              <a:ln w="28575" cap="rnd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75" name="Line 39"/>
              <p:cNvSpPr>
                <a:spLocks noChangeShapeType="1"/>
              </p:cNvSpPr>
              <p:nvPr/>
            </p:nvSpPr>
            <p:spPr bwMode="auto">
              <a:xfrm>
                <a:off x="4251" y="2054"/>
                <a:ext cx="438" cy="365"/>
              </a:xfrm>
              <a:prstGeom prst="line">
                <a:avLst/>
              </a:prstGeom>
              <a:grpFill/>
              <a:ln w="28575" cap="rnd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976" name="Rectangle 40"/>
            <p:cNvSpPr>
              <a:spLocks noChangeArrowheads="1"/>
            </p:cNvSpPr>
            <p:nvPr/>
          </p:nvSpPr>
          <p:spPr bwMode="auto">
            <a:xfrm rot="20205079">
              <a:off x="3776" y="1464"/>
              <a:ext cx="12" cy="58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60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>
                <a:solidFill>
                  <a:schemeClr val="tx2"/>
                </a:solidFill>
              </a:endParaRPr>
            </a:p>
          </p:txBody>
        </p:sp>
        <p:sp>
          <p:nvSpPr>
            <p:cNvPr id="39977" name="Rectangle 41"/>
            <p:cNvSpPr>
              <a:spLocks noChangeArrowheads="1"/>
            </p:cNvSpPr>
            <p:nvPr/>
          </p:nvSpPr>
          <p:spPr bwMode="auto">
            <a:xfrm rot="-1394921">
              <a:off x="2977" y="1056"/>
              <a:ext cx="107" cy="192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0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E</a:t>
              </a:r>
              <a:endParaRPr lang="en-US" altLang="en-US" sz="2000" b="1">
                <a:solidFill>
                  <a:schemeClr val="tx2"/>
                </a:solidFill>
              </a:endParaRPr>
            </a:p>
          </p:txBody>
        </p:sp>
        <p:sp>
          <p:nvSpPr>
            <p:cNvPr id="39978" name="Rectangle 42"/>
            <p:cNvSpPr>
              <a:spLocks noChangeArrowheads="1"/>
            </p:cNvSpPr>
            <p:nvPr/>
          </p:nvSpPr>
          <p:spPr bwMode="auto">
            <a:xfrm rot="20205079">
              <a:off x="2956" y="1823"/>
              <a:ext cx="117" cy="194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0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D</a:t>
              </a:r>
              <a:endParaRPr lang="en-US" altLang="en-US" sz="2000" b="1">
                <a:solidFill>
                  <a:schemeClr val="tx2"/>
                </a:solidFill>
              </a:endParaRPr>
            </a:p>
          </p:txBody>
        </p:sp>
        <p:sp>
          <p:nvSpPr>
            <p:cNvPr id="39979" name="Rectangle 43"/>
            <p:cNvSpPr>
              <a:spLocks noChangeArrowheads="1"/>
            </p:cNvSpPr>
            <p:nvPr/>
          </p:nvSpPr>
          <p:spPr bwMode="auto">
            <a:xfrm rot="20205079">
              <a:off x="3053" y="1854"/>
              <a:ext cx="18" cy="87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900">
                  <a:solidFill>
                    <a:schemeClr val="tx2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>
                <a:solidFill>
                  <a:schemeClr val="tx2"/>
                </a:solidFill>
              </a:endParaRPr>
            </a:p>
          </p:txBody>
        </p:sp>
        <p:sp>
          <p:nvSpPr>
            <p:cNvPr id="39980" name="Rectangle 44"/>
            <p:cNvSpPr>
              <a:spLocks noChangeArrowheads="1"/>
            </p:cNvSpPr>
            <p:nvPr/>
          </p:nvSpPr>
          <p:spPr bwMode="auto">
            <a:xfrm rot="-1394921">
              <a:off x="3886" y="1488"/>
              <a:ext cx="98" cy="192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2000" b="1">
                  <a:solidFill>
                    <a:schemeClr val="tx2"/>
                  </a:solidFill>
                  <a:latin typeface="Times New Roman" panose="02020603050405020304" pitchFamily="18" charset="0"/>
                </a:rPr>
                <a:t>F</a:t>
              </a:r>
              <a:endParaRPr lang="en-US" altLang="en-US" sz="2000" b="1">
                <a:solidFill>
                  <a:schemeClr val="tx2"/>
                </a:solidFill>
              </a:endParaRPr>
            </a:p>
          </p:txBody>
        </p:sp>
        <p:sp>
          <p:nvSpPr>
            <p:cNvPr id="39981" name="Line 45"/>
            <p:cNvSpPr>
              <a:spLocks noChangeShapeType="1"/>
            </p:cNvSpPr>
            <p:nvPr/>
          </p:nvSpPr>
          <p:spPr bwMode="auto">
            <a:xfrm>
              <a:off x="3031" y="1488"/>
              <a:ext cx="144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2" name="Line 46"/>
            <p:cNvSpPr>
              <a:spLocks noChangeShapeType="1"/>
            </p:cNvSpPr>
            <p:nvPr/>
          </p:nvSpPr>
          <p:spPr bwMode="auto">
            <a:xfrm flipV="1">
              <a:off x="3319" y="1296"/>
              <a:ext cx="96" cy="96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Line 47"/>
            <p:cNvSpPr>
              <a:spLocks noChangeShapeType="1"/>
            </p:cNvSpPr>
            <p:nvPr/>
          </p:nvSpPr>
          <p:spPr bwMode="auto">
            <a:xfrm flipV="1">
              <a:off x="3367" y="1344"/>
              <a:ext cx="96" cy="96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Line 48"/>
            <p:cNvSpPr>
              <a:spLocks noChangeShapeType="1"/>
            </p:cNvSpPr>
            <p:nvPr/>
          </p:nvSpPr>
          <p:spPr bwMode="auto">
            <a:xfrm>
              <a:off x="3367" y="1680"/>
              <a:ext cx="48" cy="96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Line 49"/>
            <p:cNvSpPr>
              <a:spLocks noChangeShapeType="1"/>
            </p:cNvSpPr>
            <p:nvPr/>
          </p:nvSpPr>
          <p:spPr bwMode="auto">
            <a:xfrm>
              <a:off x="3463" y="1680"/>
              <a:ext cx="48" cy="96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6" name="Line 50"/>
            <p:cNvSpPr>
              <a:spLocks noChangeShapeType="1"/>
            </p:cNvSpPr>
            <p:nvPr/>
          </p:nvSpPr>
          <p:spPr bwMode="auto">
            <a:xfrm>
              <a:off x="3415" y="1680"/>
              <a:ext cx="48" cy="96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88" name="Line 52"/>
          <p:cNvSpPr>
            <a:spLocks noChangeShapeType="1"/>
          </p:cNvSpPr>
          <p:nvPr/>
        </p:nvSpPr>
        <p:spPr bwMode="auto">
          <a:xfrm>
            <a:off x="4356894" y="3523851"/>
            <a:ext cx="533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9" name="Line 53"/>
          <p:cNvSpPr>
            <a:spLocks noChangeShapeType="1"/>
          </p:cNvSpPr>
          <p:nvPr/>
        </p:nvSpPr>
        <p:spPr bwMode="auto">
          <a:xfrm>
            <a:off x="4291652" y="4243437"/>
            <a:ext cx="533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>
            <a:off x="4356894" y="4992084"/>
            <a:ext cx="533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1" name="Line 55"/>
          <p:cNvSpPr>
            <a:spLocks noChangeShapeType="1"/>
          </p:cNvSpPr>
          <p:nvPr/>
        </p:nvSpPr>
        <p:spPr bwMode="auto">
          <a:xfrm>
            <a:off x="3108846" y="3546003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2" name="Line 56"/>
          <p:cNvSpPr>
            <a:spLocks noChangeShapeType="1"/>
          </p:cNvSpPr>
          <p:nvPr/>
        </p:nvSpPr>
        <p:spPr bwMode="auto">
          <a:xfrm>
            <a:off x="3054255" y="4243437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3" name="Line 57"/>
          <p:cNvSpPr>
            <a:spLocks noChangeShapeType="1"/>
          </p:cNvSpPr>
          <p:nvPr/>
        </p:nvSpPr>
        <p:spPr bwMode="auto">
          <a:xfrm>
            <a:off x="3108846" y="4994359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1219200" y="1524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dirty="0">
                <a:solidFill>
                  <a:schemeClr val="tx2"/>
                </a:solidFill>
                <a:latin typeface="+mj-lt"/>
              </a:rPr>
              <a:t>Side-Angle-Side (SAS)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 rot="20205079">
            <a:off x="9447181" y="5845583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7475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3600" dirty="0" smtClean="0"/>
              <a:t>Postulate: </a:t>
            </a:r>
            <a:endParaRPr lang="en-US" altLang="en-US" sz="36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3600" dirty="0"/>
              <a:t>		If two sides and the included angle of one triangle are congruent to two sides and the included angle of another triangle, then the two triangles are congruent.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21920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Side-Angle-Side (SAS)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 rot="20205079">
            <a:off x="9447181" y="5845583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828800" y="12192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2057400" y="3187700"/>
            <a:ext cx="3200400" cy="207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30000"/>
              </a:spcBef>
              <a:buFontTx/>
              <a:buAutoNum type="arabicPeriod"/>
            </a:pPr>
            <a:r>
              <a:rPr lang="en-US" altLang="en-US" sz="3600" b="1">
                <a:solidFill>
                  <a:schemeClr val="folHlink"/>
                </a:solidFill>
                <a:latin typeface="Comic Sans MS" panose="030F0702030302020204" pitchFamily="66" charset="0"/>
              </a:rPr>
              <a:t> AB </a:t>
            </a:r>
            <a:r>
              <a:rPr lang="en-US" altLang="en-US" sz="3600" b="1">
                <a:latin typeface="Comic Sans MS" panose="030F0702030302020204" pitchFamily="66" charset="0"/>
                <a:sym typeface="Symbol" panose="05050102010706020507" pitchFamily="18" charset="2"/>
              </a:rPr>
              <a:t></a:t>
            </a:r>
            <a:r>
              <a:rPr lang="en-US" altLang="en-US" sz="3600" b="1">
                <a:solidFill>
                  <a:schemeClr val="folHlink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3600" b="1">
                <a:solidFill>
                  <a:schemeClr val="tx2"/>
                </a:solidFill>
                <a:latin typeface="Comic Sans MS" panose="030F0702030302020204" pitchFamily="66" charset="0"/>
              </a:rPr>
              <a:t>DE</a:t>
            </a:r>
          </a:p>
          <a:p>
            <a:pPr>
              <a:spcBef>
                <a:spcPct val="30000"/>
              </a:spcBef>
              <a:buFontTx/>
              <a:buAutoNum type="arabicPeriod"/>
            </a:pPr>
            <a:r>
              <a:rPr lang="en-US" altLang="en-US" sz="3600" b="1">
                <a:solidFill>
                  <a:schemeClr val="folHlink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3600" b="1">
                <a:solidFill>
                  <a:schemeClr val="folHlink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</a:t>
            </a:r>
            <a:r>
              <a:rPr lang="en-US" altLang="en-US" sz="3600" b="1">
                <a:solidFill>
                  <a:schemeClr val="folHlink"/>
                </a:solidFill>
                <a:latin typeface="Comic Sans MS" panose="030F0702030302020204" pitchFamily="66" charset="0"/>
              </a:rPr>
              <a:t>A </a:t>
            </a:r>
            <a:r>
              <a:rPr lang="en-US" altLang="en-US" sz="3600" b="1">
                <a:latin typeface="Comic Sans MS" panose="030F0702030302020204" pitchFamily="66" charset="0"/>
                <a:sym typeface="Symbol" panose="05050102010706020507" pitchFamily="18" charset="2"/>
              </a:rPr>
              <a:t></a:t>
            </a:r>
            <a:r>
              <a:rPr lang="en-US" altLang="en-US" sz="3600" b="1">
                <a:solidFill>
                  <a:schemeClr val="folHlink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3600" b="1">
                <a:solidFill>
                  <a:schemeClr val="tx2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</a:t>
            </a:r>
            <a:r>
              <a:rPr lang="en-US" altLang="en-US" sz="1800">
                <a:latin typeface="Comic Sans MS" panose="030F0702030302020204" pitchFamily="66" charset="0"/>
              </a:rPr>
              <a:t> </a:t>
            </a:r>
            <a:r>
              <a:rPr lang="en-US" altLang="en-US" sz="3600" b="1">
                <a:solidFill>
                  <a:schemeClr val="tx2"/>
                </a:solidFill>
                <a:latin typeface="Comic Sans MS" panose="030F0702030302020204" pitchFamily="66" charset="0"/>
              </a:rPr>
              <a:t>D</a:t>
            </a:r>
          </a:p>
          <a:p>
            <a:pPr>
              <a:spcBef>
                <a:spcPct val="30000"/>
              </a:spcBef>
              <a:buFontTx/>
              <a:buAutoNum type="arabicPeriod"/>
            </a:pPr>
            <a:r>
              <a:rPr lang="en-US" altLang="en-US" sz="3600" b="1">
                <a:solidFill>
                  <a:schemeClr val="folHlink"/>
                </a:solidFill>
                <a:latin typeface="Comic Sans MS" panose="030F0702030302020204" pitchFamily="66" charset="0"/>
              </a:rPr>
              <a:t> AC </a:t>
            </a:r>
            <a:r>
              <a:rPr lang="en-US" altLang="en-US" sz="3600" b="1">
                <a:latin typeface="Comic Sans MS" panose="030F0702030302020204" pitchFamily="66" charset="0"/>
                <a:sym typeface="Symbol" panose="05050102010706020507" pitchFamily="18" charset="2"/>
              </a:rPr>
              <a:t></a:t>
            </a:r>
            <a:r>
              <a:rPr lang="en-US" altLang="en-US" sz="3600" b="1">
                <a:solidFill>
                  <a:schemeClr val="folHlink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3600" b="1">
                <a:solidFill>
                  <a:schemeClr val="tx2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DF</a:t>
            </a:r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>
            <a:off x="5257800" y="3886200"/>
            <a:ext cx="914400" cy="533400"/>
          </a:xfrm>
          <a:prstGeom prst="rightArrow">
            <a:avLst>
              <a:gd name="adj1" fmla="val 50000"/>
              <a:gd name="adj2" fmla="val 42857"/>
            </a:avLst>
          </a:prstGeom>
          <a:solidFill>
            <a:srgbClr val="E38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6172200" y="3810000"/>
            <a:ext cx="342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chemeClr val="hlink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ABC </a:t>
            </a:r>
            <a:r>
              <a:rPr lang="en-US" altLang="en-US" sz="3600">
                <a:solidFill>
                  <a:schemeClr val="hlink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3600" b="1">
                <a:solidFill>
                  <a:schemeClr val="hlink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</a:t>
            </a:r>
            <a:r>
              <a:rPr lang="en-US" altLang="en-US" sz="3600">
                <a:solidFill>
                  <a:schemeClr val="hlink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3600" b="1">
                <a:solidFill>
                  <a:schemeClr val="hlink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DEF</a:t>
            </a:r>
          </a:p>
        </p:txBody>
      </p:sp>
      <p:sp>
        <p:nvSpPr>
          <p:cNvPr id="40970" name="AutoShape 10"/>
          <p:cNvSpPr>
            <a:spLocks noChangeAspect="1" noChangeArrowheads="1" noTextEdit="1"/>
          </p:cNvSpPr>
          <p:nvPr/>
        </p:nvSpPr>
        <p:spPr bwMode="auto">
          <a:xfrm rot="422102">
            <a:off x="3695701" y="1371601"/>
            <a:ext cx="2092325" cy="166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 rot="422102">
            <a:off x="3776663" y="1408114"/>
            <a:ext cx="190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 rot="422102">
            <a:off x="4042476" y="1481804"/>
            <a:ext cx="19236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 rot="422102">
            <a:off x="4025900" y="1622426"/>
            <a:ext cx="190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 rot="422102">
            <a:off x="4005963" y="1778666"/>
            <a:ext cx="19236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endParaRPr lang="en-US" altLang="en-US">
              <a:solidFill>
                <a:schemeClr val="folHlink"/>
              </a:solidFill>
            </a:endParaRPr>
          </a:p>
        </p:txBody>
      </p:sp>
      <p:grpSp>
        <p:nvGrpSpPr>
          <p:cNvPr id="40975" name="Group 15"/>
          <p:cNvGrpSpPr>
            <a:grpSpLocks/>
          </p:cNvGrpSpPr>
          <p:nvPr/>
        </p:nvGrpSpPr>
        <p:grpSpPr bwMode="auto">
          <a:xfrm rot="422102">
            <a:off x="3956050" y="1860550"/>
            <a:ext cx="1339850" cy="966788"/>
            <a:chOff x="4105" y="2050"/>
            <a:chExt cx="584" cy="370"/>
          </a:xfrm>
        </p:grpSpPr>
        <p:sp>
          <p:nvSpPr>
            <p:cNvPr id="40976" name="Line 16"/>
            <p:cNvSpPr>
              <a:spLocks noChangeShapeType="1"/>
            </p:cNvSpPr>
            <p:nvPr/>
          </p:nvSpPr>
          <p:spPr bwMode="auto">
            <a:xfrm flipV="1">
              <a:off x="4105" y="2050"/>
              <a:ext cx="146" cy="365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auto">
            <a:xfrm>
              <a:off x="4105" y="2419"/>
              <a:ext cx="584" cy="1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auto">
            <a:xfrm>
              <a:off x="4251" y="2054"/>
              <a:ext cx="438" cy="365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9" name="Rectangle 19"/>
          <p:cNvSpPr>
            <a:spLocks noChangeArrowheads="1"/>
          </p:cNvSpPr>
          <p:nvPr/>
        </p:nvSpPr>
        <p:spPr bwMode="auto">
          <a:xfrm rot="422102">
            <a:off x="5252151" y="2813716"/>
            <a:ext cx="19236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 rot="422102">
            <a:off x="4277483" y="1530451"/>
            <a:ext cx="17152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2000" b="1">
                <a:solidFill>
                  <a:schemeClr val="folHlink"/>
                </a:solidFill>
                <a:latin typeface="Times New Roman" panose="02020603050405020304" pitchFamily="18" charset="0"/>
              </a:rPr>
              <a:t>B</a:t>
            </a:r>
            <a:endParaRPr lang="en-US" altLang="en-US" sz="2000" b="1">
              <a:solidFill>
                <a:schemeClr val="folHlink"/>
              </a:solidFill>
            </a:endParaRPr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 rot="422102">
            <a:off x="3657600" y="2522538"/>
            <a:ext cx="185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2000" b="1">
                <a:solidFill>
                  <a:schemeClr val="folHlink"/>
                </a:solidFill>
                <a:latin typeface="Times New Roman" panose="02020603050405020304" pitchFamily="18" charset="0"/>
              </a:rPr>
              <a:t>A</a:t>
            </a:r>
            <a:endParaRPr lang="en-US" altLang="en-US" sz="2000" b="1">
              <a:solidFill>
                <a:schemeClr val="folHlink"/>
              </a:solidFill>
            </a:endParaRPr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 rot="422102">
            <a:off x="3809067" y="2616008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 rot="422102">
            <a:off x="5291138" y="2827338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2000" b="1">
                <a:solidFill>
                  <a:schemeClr val="folHlink"/>
                </a:solidFill>
                <a:latin typeface="Times New Roman" panose="02020603050405020304" pitchFamily="18" charset="0"/>
              </a:rPr>
              <a:t>C</a:t>
            </a:r>
            <a:endParaRPr lang="en-US" altLang="en-US" sz="2000" b="1">
              <a:solidFill>
                <a:schemeClr val="folHlink"/>
              </a:solidFill>
            </a:endParaRPr>
          </a:p>
        </p:txBody>
      </p:sp>
      <p:sp>
        <p:nvSpPr>
          <p:cNvPr id="40984" name="Rectangle 24"/>
          <p:cNvSpPr>
            <a:spLocks noChangeArrowheads="1"/>
          </p:cNvSpPr>
          <p:nvPr/>
        </p:nvSpPr>
        <p:spPr bwMode="auto">
          <a:xfrm rot="422102">
            <a:off x="5396567" y="2816033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4071938" y="2217738"/>
            <a:ext cx="1524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8" name="Line 28"/>
          <p:cNvSpPr>
            <a:spLocks noChangeShapeType="1"/>
          </p:cNvSpPr>
          <p:nvPr/>
        </p:nvSpPr>
        <p:spPr bwMode="auto">
          <a:xfrm flipH="1">
            <a:off x="4376738" y="2674938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 flipH="1">
            <a:off x="4452938" y="2674938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1" name="AutoShape 31"/>
          <p:cNvSpPr>
            <a:spLocks noChangeAspect="1" noChangeArrowheads="1" noTextEdit="1"/>
          </p:cNvSpPr>
          <p:nvPr/>
        </p:nvSpPr>
        <p:spPr bwMode="auto">
          <a:xfrm rot="20205079">
            <a:off x="5986463" y="1295401"/>
            <a:ext cx="179705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2" name="Rectangle 32"/>
          <p:cNvSpPr>
            <a:spLocks noChangeArrowheads="1"/>
          </p:cNvSpPr>
          <p:nvPr/>
        </p:nvSpPr>
        <p:spPr bwMode="auto">
          <a:xfrm rot="20205079">
            <a:off x="5867400" y="1957389"/>
            <a:ext cx="190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40993" name="Rectangle 33"/>
          <p:cNvSpPr>
            <a:spLocks noChangeArrowheads="1"/>
          </p:cNvSpPr>
          <p:nvPr/>
        </p:nvSpPr>
        <p:spPr bwMode="auto">
          <a:xfrm rot="20205079">
            <a:off x="6094413" y="1868489"/>
            <a:ext cx="190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40994" name="Rectangle 34"/>
          <p:cNvSpPr>
            <a:spLocks noChangeArrowheads="1"/>
          </p:cNvSpPr>
          <p:nvPr/>
        </p:nvSpPr>
        <p:spPr bwMode="auto">
          <a:xfrm rot="20205079">
            <a:off x="6137976" y="2000916"/>
            <a:ext cx="19236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40995" name="Rectangle 35"/>
          <p:cNvSpPr>
            <a:spLocks noChangeArrowheads="1"/>
          </p:cNvSpPr>
          <p:nvPr/>
        </p:nvSpPr>
        <p:spPr bwMode="auto">
          <a:xfrm rot="20205079">
            <a:off x="6184014" y="2138235"/>
            <a:ext cx="19236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40997" name="Line 37"/>
          <p:cNvSpPr>
            <a:spLocks noChangeShapeType="1"/>
          </p:cNvSpPr>
          <p:nvPr/>
        </p:nvSpPr>
        <p:spPr bwMode="auto">
          <a:xfrm rot="20205079" flipV="1">
            <a:off x="6307139" y="1987551"/>
            <a:ext cx="287337" cy="930275"/>
          </a:xfrm>
          <a:prstGeom prst="line">
            <a:avLst/>
          </a:prstGeom>
          <a:noFill/>
          <a:ln w="28575" cap="rnd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8" name="Line 38"/>
          <p:cNvSpPr>
            <a:spLocks noChangeShapeType="1"/>
          </p:cNvSpPr>
          <p:nvPr/>
        </p:nvSpPr>
        <p:spPr bwMode="auto">
          <a:xfrm rot="20205079">
            <a:off x="6459539" y="2717801"/>
            <a:ext cx="1150937" cy="3175"/>
          </a:xfrm>
          <a:prstGeom prst="line">
            <a:avLst/>
          </a:prstGeom>
          <a:noFill/>
          <a:ln w="28575" cap="rnd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9" name="Line 39"/>
          <p:cNvSpPr>
            <a:spLocks noChangeShapeType="1"/>
          </p:cNvSpPr>
          <p:nvPr/>
        </p:nvSpPr>
        <p:spPr bwMode="auto">
          <a:xfrm rot="20205079">
            <a:off x="6551613" y="1770064"/>
            <a:ext cx="863600" cy="930275"/>
          </a:xfrm>
          <a:prstGeom prst="line">
            <a:avLst/>
          </a:prstGeom>
          <a:noFill/>
          <a:ln w="28575" cap="rnd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0" name="Rectangle 40"/>
          <p:cNvSpPr>
            <a:spLocks noChangeArrowheads="1"/>
          </p:cNvSpPr>
          <p:nvPr/>
        </p:nvSpPr>
        <p:spPr bwMode="auto">
          <a:xfrm rot="20205079">
            <a:off x="7519101" y="2324766"/>
            <a:ext cx="19236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60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41001" name="Rectangle 41"/>
          <p:cNvSpPr>
            <a:spLocks noChangeArrowheads="1"/>
          </p:cNvSpPr>
          <p:nvPr/>
        </p:nvSpPr>
        <p:spPr bwMode="auto">
          <a:xfrm rot="20205079">
            <a:off x="6249158" y="1674913"/>
            <a:ext cx="17152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2000" b="1">
                <a:solidFill>
                  <a:schemeClr val="tx2"/>
                </a:solidFill>
                <a:latin typeface="Times New Roman" panose="02020603050405020304" pitchFamily="18" charset="0"/>
              </a:rPr>
              <a:t>E</a:t>
            </a:r>
            <a:endParaRPr lang="en-US" altLang="en-US" sz="2000" b="1">
              <a:solidFill>
                <a:schemeClr val="tx2"/>
              </a:solidFill>
            </a:endParaRPr>
          </a:p>
        </p:txBody>
      </p:sp>
      <p:sp>
        <p:nvSpPr>
          <p:cNvPr id="41002" name="Rectangle 42"/>
          <p:cNvSpPr>
            <a:spLocks noChangeArrowheads="1"/>
          </p:cNvSpPr>
          <p:nvPr/>
        </p:nvSpPr>
        <p:spPr bwMode="auto">
          <a:xfrm rot="20205079">
            <a:off x="6216545" y="2893319"/>
            <a:ext cx="18594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2000" b="1">
                <a:solidFill>
                  <a:schemeClr val="tx2"/>
                </a:solidFill>
                <a:latin typeface="Times New Roman" panose="02020603050405020304" pitchFamily="18" charset="0"/>
              </a:rPr>
              <a:t>D</a:t>
            </a:r>
            <a:endParaRPr lang="en-US" altLang="en-US" sz="2000" b="1">
              <a:solidFill>
                <a:schemeClr val="tx2"/>
              </a:solidFill>
            </a:endParaRPr>
          </a:p>
        </p:txBody>
      </p:sp>
      <p:sp>
        <p:nvSpPr>
          <p:cNvPr id="41003" name="Rectangle 43"/>
          <p:cNvSpPr>
            <a:spLocks noChangeArrowheads="1"/>
          </p:cNvSpPr>
          <p:nvPr/>
        </p:nvSpPr>
        <p:spPr bwMode="auto">
          <a:xfrm rot="20205079">
            <a:off x="6371292" y="2943033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90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41004" name="Rectangle 44"/>
          <p:cNvSpPr>
            <a:spLocks noChangeArrowheads="1"/>
          </p:cNvSpPr>
          <p:nvPr/>
        </p:nvSpPr>
        <p:spPr bwMode="auto">
          <a:xfrm rot="20205079">
            <a:off x="7693026" y="2362200"/>
            <a:ext cx="155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2000" b="1">
                <a:solidFill>
                  <a:schemeClr val="tx2"/>
                </a:solidFill>
                <a:latin typeface="Times New Roman" panose="02020603050405020304" pitchFamily="18" charset="0"/>
              </a:rPr>
              <a:t>F</a:t>
            </a:r>
            <a:endParaRPr lang="en-US" altLang="en-US" sz="2000" b="1">
              <a:solidFill>
                <a:schemeClr val="tx2"/>
              </a:solidFill>
            </a:endParaRPr>
          </a:p>
        </p:txBody>
      </p:sp>
      <p:sp>
        <p:nvSpPr>
          <p:cNvPr id="41005" name="Line 45"/>
          <p:cNvSpPr>
            <a:spLocks noChangeShapeType="1"/>
          </p:cNvSpPr>
          <p:nvPr/>
        </p:nvSpPr>
        <p:spPr bwMode="auto">
          <a:xfrm>
            <a:off x="6335713" y="23622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8" name="Line 48"/>
          <p:cNvSpPr>
            <a:spLocks noChangeShapeType="1"/>
          </p:cNvSpPr>
          <p:nvPr/>
        </p:nvSpPr>
        <p:spPr bwMode="auto">
          <a:xfrm>
            <a:off x="6869113" y="2667000"/>
            <a:ext cx="762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0" name="Line 50"/>
          <p:cNvSpPr>
            <a:spLocks noChangeShapeType="1"/>
          </p:cNvSpPr>
          <p:nvPr/>
        </p:nvSpPr>
        <p:spPr bwMode="auto">
          <a:xfrm>
            <a:off x="6945313" y="2667000"/>
            <a:ext cx="762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2" name="Arc 52"/>
          <p:cNvSpPr>
            <a:spLocks/>
          </p:cNvSpPr>
          <p:nvPr/>
        </p:nvSpPr>
        <p:spPr bwMode="auto">
          <a:xfrm>
            <a:off x="4038600" y="2514600"/>
            <a:ext cx="152400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3" name="Line 53"/>
          <p:cNvSpPr>
            <a:spLocks noChangeShapeType="1"/>
          </p:cNvSpPr>
          <p:nvPr/>
        </p:nvSpPr>
        <p:spPr bwMode="auto">
          <a:xfrm flipH="1">
            <a:off x="4114800" y="2590800"/>
            <a:ext cx="1524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5" name="Arc 55"/>
          <p:cNvSpPr>
            <a:spLocks/>
          </p:cNvSpPr>
          <p:nvPr/>
        </p:nvSpPr>
        <p:spPr bwMode="auto">
          <a:xfrm>
            <a:off x="6477000" y="2667000"/>
            <a:ext cx="2286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6" name="Line 56"/>
          <p:cNvSpPr>
            <a:spLocks noChangeShapeType="1"/>
          </p:cNvSpPr>
          <p:nvPr/>
        </p:nvSpPr>
        <p:spPr bwMode="auto">
          <a:xfrm flipV="1">
            <a:off x="6553200" y="2667000"/>
            <a:ext cx="152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7" name="AutoShape 57"/>
          <p:cNvSpPr>
            <a:spLocks noChangeArrowheads="1"/>
          </p:cNvSpPr>
          <p:nvPr/>
        </p:nvSpPr>
        <p:spPr bwMode="auto">
          <a:xfrm>
            <a:off x="5257800" y="4953000"/>
            <a:ext cx="3048000" cy="1371600"/>
          </a:xfrm>
          <a:prstGeom prst="cloudCallout">
            <a:avLst>
              <a:gd name="adj1" fmla="val -61875"/>
              <a:gd name="adj2" fmla="val -8761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en-US" sz="2800" b="1"/>
              <a:t>included </a:t>
            </a:r>
          </a:p>
          <a:p>
            <a:pPr algn="ctr"/>
            <a:r>
              <a:rPr lang="en-US" altLang="en-US" sz="2800" b="1"/>
              <a:t>angle</a:t>
            </a:r>
          </a:p>
        </p:txBody>
      </p:sp>
      <p:sp>
        <p:nvSpPr>
          <p:cNvPr id="41018" name="Line 58"/>
          <p:cNvSpPr>
            <a:spLocks noChangeShapeType="1"/>
          </p:cNvSpPr>
          <p:nvPr/>
        </p:nvSpPr>
        <p:spPr bwMode="auto">
          <a:xfrm>
            <a:off x="2895600" y="32766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9" name="Line 59"/>
          <p:cNvSpPr>
            <a:spLocks noChangeShapeType="1"/>
          </p:cNvSpPr>
          <p:nvPr/>
        </p:nvSpPr>
        <p:spPr bwMode="auto">
          <a:xfrm>
            <a:off x="2895600" y="47244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0" name="Line 60"/>
          <p:cNvSpPr>
            <a:spLocks noChangeShapeType="1"/>
          </p:cNvSpPr>
          <p:nvPr/>
        </p:nvSpPr>
        <p:spPr bwMode="auto">
          <a:xfrm>
            <a:off x="4114800" y="3276600"/>
            <a:ext cx="533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1" name="Line 61"/>
          <p:cNvSpPr>
            <a:spLocks noChangeShapeType="1"/>
          </p:cNvSpPr>
          <p:nvPr/>
        </p:nvSpPr>
        <p:spPr bwMode="auto">
          <a:xfrm>
            <a:off x="4114800" y="4724400"/>
            <a:ext cx="533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2286000" y="1371600"/>
            <a:ext cx="7239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3600" dirty="0">
                <a:latin typeface="Comic Sans MS" panose="030F0702030302020204" pitchFamily="66" charset="0"/>
              </a:rPr>
              <a:t>  </a:t>
            </a:r>
            <a:r>
              <a:rPr lang="en-US" altLang="en-US" sz="3600" dirty="0">
                <a:latin typeface="+mn-lt"/>
              </a:rPr>
              <a:t>The angle </a:t>
            </a:r>
            <a:r>
              <a:rPr lang="en-US" altLang="en-US" sz="3600" dirty="0">
                <a:solidFill>
                  <a:schemeClr val="tx2"/>
                </a:solidFill>
                <a:latin typeface="+mn-lt"/>
              </a:rPr>
              <a:t>between</a:t>
            </a:r>
            <a:r>
              <a:rPr lang="en-US" altLang="en-US" sz="3600" dirty="0">
                <a:latin typeface="+mn-lt"/>
              </a:rPr>
              <a:t> two sides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endParaRPr lang="en-US" altLang="en-US" sz="3600" dirty="0">
              <a:latin typeface="Comic Sans MS" panose="030F0702030302020204" pitchFamily="66" charset="0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1371600" y="1524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400" dirty="0">
                <a:solidFill>
                  <a:schemeClr val="tx2"/>
                </a:solidFill>
                <a:latin typeface="+mj-lt"/>
              </a:rPr>
              <a:t>Included Angle</a:t>
            </a:r>
          </a:p>
        </p:txBody>
      </p:sp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2162176" y="2438400"/>
          <a:ext cx="1878013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7" name="Bitmap Image" r:id="rId3" imgW="2580952" imgH="3352381" progId="Paint.Picture">
                  <p:embed/>
                </p:oleObj>
              </mc:Choice>
              <mc:Fallback>
                <p:oleObj name="Bitmap Image" r:id="rId3" imgW="2580952" imgH="3352381" progId="Paint.Picture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6" y="2438400"/>
                        <a:ext cx="1878013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2286000" y="3733800"/>
            <a:ext cx="3810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1" name="Line 23"/>
          <p:cNvSpPr>
            <a:spLocks noChangeShapeType="1"/>
          </p:cNvSpPr>
          <p:nvPr/>
        </p:nvSpPr>
        <p:spPr bwMode="auto">
          <a:xfrm flipH="1" flipV="1">
            <a:off x="2971800" y="4191000"/>
            <a:ext cx="228600" cy="228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 flipH="1" flipV="1">
            <a:off x="3048000" y="4114800"/>
            <a:ext cx="228600" cy="228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2819401" y="4953001"/>
            <a:ext cx="7667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2"/>
                </a:solidFill>
                <a:sym typeface="Symbol" panose="05050102010706020507" pitchFamily="18" charset="2"/>
              </a:rPr>
              <a:t></a:t>
            </a:r>
            <a:r>
              <a:rPr lang="en-US" altLang="en-US"/>
              <a:t> </a:t>
            </a:r>
            <a:r>
              <a:rPr lang="en-US" altLang="en-US" sz="2800">
                <a:solidFill>
                  <a:schemeClr val="tx2"/>
                </a:solidFill>
              </a:rPr>
              <a:t>G</a:t>
            </a: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5562600" y="4953001"/>
            <a:ext cx="7191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2"/>
                </a:solidFill>
                <a:sym typeface="Symbol" panose="05050102010706020507" pitchFamily="18" charset="2"/>
              </a:rPr>
              <a:t></a:t>
            </a:r>
            <a:r>
              <a:rPr lang="en-US" altLang="en-US"/>
              <a:t> </a:t>
            </a:r>
            <a:r>
              <a:rPr lang="en-US" altLang="en-US" sz="2800">
                <a:solidFill>
                  <a:schemeClr val="tx2"/>
                </a:solidFill>
              </a:rPr>
              <a:t>I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8610601" y="4876801"/>
            <a:ext cx="798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2"/>
                </a:solidFill>
                <a:sym typeface="Symbol" panose="05050102010706020507" pitchFamily="18" charset="2"/>
              </a:rPr>
              <a:t></a:t>
            </a:r>
            <a:r>
              <a:rPr lang="en-US" altLang="en-US"/>
              <a:t> </a:t>
            </a:r>
            <a:r>
              <a:rPr lang="en-US" altLang="en-US" sz="2800">
                <a:solidFill>
                  <a:schemeClr val="tx2"/>
                </a:solidFill>
              </a:rPr>
              <a:t>H</a:t>
            </a:r>
          </a:p>
        </p:txBody>
      </p:sp>
      <p:graphicFrame>
        <p:nvGraphicFramePr>
          <p:cNvPr id="43037" name="Object 29"/>
          <p:cNvGraphicFramePr>
            <a:graphicFrameLocks noChangeAspect="1"/>
          </p:cNvGraphicFramePr>
          <p:nvPr/>
        </p:nvGraphicFramePr>
        <p:xfrm>
          <a:off x="7848601" y="2362200"/>
          <a:ext cx="1878013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8" name="Bitmap Image" r:id="rId5" imgW="2580952" imgH="3352381" progId="Paint.Picture">
                  <p:embed/>
                </p:oleObj>
              </mc:Choice>
              <mc:Fallback>
                <p:oleObj name="Bitmap Image" r:id="rId5" imgW="2580952" imgH="3352381" progId="Paint.Picture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1" y="2362200"/>
                        <a:ext cx="1878013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6" name="Object 28"/>
          <p:cNvGraphicFramePr>
            <a:graphicFrameLocks noChangeAspect="1"/>
          </p:cNvGraphicFramePr>
          <p:nvPr/>
        </p:nvGraphicFramePr>
        <p:xfrm>
          <a:off x="5105401" y="2438400"/>
          <a:ext cx="1878013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9" name="Bitmap Image" r:id="rId7" imgW="2580952" imgH="3352381" progId="Paint.Picture">
                  <p:embed/>
                </p:oleObj>
              </mc:Choice>
              <mc:Fallback>
                <p:oleObj name="Bitmap Image" r:id="rId7" imgW="2580952" imgH="3352381" progId="Paint.Picture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1" y="2438400"/>
                        <a:ext cx="1878013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38" name="Line 30"/>
          <p:cNvSpPr>
            <a:spLocks noChangeShapeType="1"/>
          </p:cNvSpPr>
          <p:nvPr/>
        </p:nvSpPr>
        <p:spPr bwMode="auto">
          <a:xfrm>
            <a:off x="5181600" y="3733800"/>
            <a:ext cx="3810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1" name="Line 33"/>
          <p:cNvSpPr>
            <a:spLocks noChangeShapeType="1"/>
          </p:cNvSpPr>
          <p:nvPr/>
        </p:nvSpPr>
        <p:spPr bwMode="auto">
          <a:xfrm flipV="1">
            <a:off x="6019800" y="3429000"/>
            <a:ext cx="304800" cy="152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3" name="Line 35"/>
          <p:cNvSpPr>
            <a:spLocks noChangeShapeType="1"/>
          </p:cNvSpPr>
          <p:nvPr/>
        </p:nvSpPr>
        <p:spPr bwMode="auto">
          <a:xfrm flipV="1">
            <a:off x="5867400" y="3276600"/>
            <a:ext cx="304800" cy="152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4" name="Line 36"/>
          <p:cNvSpPr>
            <a:spLocks noChangeShapeType="1"/>
          </p:cNvSpPr>
          <p:nvPr/>
        </p:nvSpPr>
        <p:spPr bwMode="auto">
          <a:xfrm flipV="1">
            <a:off x="5943600" y="3352800"/>
            <a:ext cx="304800" cy="152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5" name="Line 37"/>
          <p:cNvSpPr>
            <a:spLocks noChangeShapeType="1"/>
          </p:cNvSpPr>
          <p:nvPr/>
        </p:nvSpPr>
        <p:spPr bwMode="auto">
          <a:xfrm flipV="1">
            <a:off x="8610600" y="3276600"/>
            <a:ext cx="304800" cy="152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6" name="Line 38"/>
          <p:cNvSpPr>
            <a:spLocks noChangeShapeType="1"/>
          </p:cNvSpPr>
          <p:nvPr/>
        </p:nvSpPr>
        <p:spPr bwMode="auto">
          <a:xfrm flipV="1">
            <a:off x="8458200" y="3124200"/>
            <a:ext cx="304800" cy="152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7" name="Line 39"/>
          <p:cNvSpPr>
            <a:spLocks noChangeShapeType="1"/>
          </p:cNvSpPr>
          <p:nvPr/>
        </p:nvSpPr>
        <p:spPr bwMode="auto">
          <a:xfrm flipV="1">
            <a:off x="8534400" y="3200400"/>
            <a:ext cx="304800" cy="152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0" name="Line 42"/>
          <p:cNvSpPr>
            <a:spLocks noChangeShapeType="1"/>
          </p:cNvSpPr>
          <p:nvPr/>
        </p:nvSpPr>
        <p:spPr bwMode="auto">
          <a:xfrm flipH="1" flipV="1">
            <a:off x="8534400" y="4191000"/>
            <a:ext cx="228600" cy="228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1" name="Line 43"/>
          <p:cNvSpPr>
            <a:spLocks noChangeShapeType="1"/>
          </p:cNvSpPr>
          <p:nvPr/>
        </p:nvSpPr>
        <p:spPr bwMode="auto">
          <a:xfrm flipH="1" flipV="1">
            <a:off x="8610600" y="4114800"/>
            <a:ext cx="228600" cy="228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2" name="Arc 44"/>
          <p:cNvSpPr>
            <a:spLocks/>
          </p:cNvSpPr>
          <p:nvPr/>
        </p:nvSpPr>
        <p:spPr bwMode="auto">
          <a:xfrm>
            <a:off x="2514600" y="4114800"/>
            <a:ext cx="381000" cy="22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3" name="Arc 45"/>
          <p:cNvSpPr>
            <a:spLocks/>
          </p:cNvSpPr>
          <p:nvPr/>
        </p:nvSpPr>
        <p:spPr bwMode="auto">
          <a:xfrm flipV="1">
            <a:off x="5410200" y="3124200"/>
            <a:ext cx="304800" cy="15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4" name="Arc 46"/>
          <p:cNvSpPr>
            <a:spLocks/>
          </p:cNvSpPr>
          <p:nvPr/>
        </p:nvSpPr>
        <p:spPr bwMode="auto">
          <a:xfrm flipH="1">
            <a:off x="8991600" y="3657600"/>
            <a:ext cx="762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3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3" grpId="0"/>
      <p:bldP spid="43034" grpId="0"/>
      <p:bldP spid="43035" grpId="0"/>
      <p:bldP spid="43052" grpId="0" animBg="1"/>
      <p:bldP spid="43053" grpId="0" animBg="1"/>
      <p:bldP spid="4305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Custom 1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E7216C"/>
      </a:accent1>
      <a:accent2>
        <a:srgbClr val="E7216C"/>
      </a:accent2>
      <a:accent3>
        <a:srgbClr val="40CCBF"/>
      </a:accent3>
      <a:accent4>
        <a:srgbClr val="E7216C"/>
      </a:accent4>
      <a:accent5>
        <a:srgbClr val="40CCBF"/>
      </a:accent5>
      <a:accent6>
        <a:srgbClr val="E7216C"/>
      </a:accent6>
      <a:hlink>
        <a:srgbClr val="2998E3"/>
      </a:hlink>
      <a:folHlink>
        <a:srgbClr val="E7216C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799</TotalTime>
  <Words>263</Words>
  <Application>Microsoft Office PowerPoint</Application>
  <PresentationFormat>Widescreen</PresentationFormat>
  <Paragraphs>112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Times New Roman</vt:lpstr>
      <vt:lpstr>Comic Sans MS</vt:lpstr>
      <vt:lpstr>Arial</vt:lpstr>
      <vt:lpstr>Wingdings</vt:lpstr>
      <vt:lpstr>Symbol</vt:lpstr>
      <vt:lpstr>Ion</vt:lpstr>
      <vt:lpstr>Bitmap Image</vt:lpstr>
      <vt:lpstr>Proving Triangles Congruent</vt:lpstr>
      <vt:lpstr>PowerPoint Presentation</vt:lpstr>
      <vt:lpstr>PowerPoint Presentation</vt:lpstr>
      <vt:lpstr>Reflexive Property of Congruence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Yunus Patel</dc:creator>
  <cp:lastModifiedBy>Jeff Twiddy</cp:lastModifiedBy>
  <cp:revision>410</cp:revision>
  <dcterms:created xsi:type="dcterms:W3CDTF">2002-02-23T05:43:01Z</dcterms:created>
  <dcterms:modified xsi:type="dcterms:W3CDTF">2015-10-12T14:02:17Z</dcterms:modified>
</cp:coreProperties>
</file>