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6" d="100"/>
          <a:sy n="86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37A84-DB52-48FC-9F94-88C19B5CDD5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F4C96-070C-4CAC-8EA1-99CD6FB9A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1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4C96-070C-4CAC-8EA1-99CD6FB9AE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7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4C96-070C-4CAC-8EA1-99CD6FB9AE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6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6B8-928F-492E-A37A-F680224AA1A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BC0C-F668-40D8-8918-F492F205F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1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6B8-928F-492E-A37A-F680224AA1A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BC0C-F668-40D8-8918-F492F205F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7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6B8-928F-492E-A37A-F680224AA1A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BC0C-F668-40D8-8918-F492F205F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4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6B8-928F-492E-A37A-F680224AA1A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BC0C-F668-40D8-8918-F492F205F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8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6B8-928F-492E-A37A-F680224AA1A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BC0C-F668-40D8-8918-F492F205F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4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6B8-928F-492E-A37A-F680224AA1A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BC0C-F668-40D8-8918-F492F205F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8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6B8-928F-492E-A37A-F680224AA1A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BC0C-F668-40D8-8918-F492F205F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6B8-928F-492E-A37A-F680224AA1A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BC0C-F668-40D8-8918-F492F205F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1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6B8-928F-492E-A37A-F680224AA1A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BC0C-F668-40D8-8918-F492F205F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8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6B8-928F-492E-A37A-F680224AA1A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BC0C-F668-40D8-8918-F492F205F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2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6B8-928F-492E-A37A-F680224AA1A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BC0C-F668-40D8-8918-F492F205F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0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76B8-928F-492E-A37A-F680224AA1A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5BC0C-F668-40D8-8918-F492F205F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686646"/>
            <a:ext cx="7799802" cy="1615679"/>
          </a:xfrm>
        </p:spPr>
        <p:txBody>
          <a:bodyPr/>
          <a:lstStyle/>
          <a:p>
            <a:r>
              <a:rPr lang="en-US" dirty="0"/>
              <a:t>CLASSIFYING POLYGONS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472" y="2517283"/>
            <a:ext cx="6858000" cy="1241822"/>
          </a:xfrm>
        </p:spPr>
        <p:txBody>
          <a:bodyPr/>
          <a:lstStyle/>
          <a:p>
            <a:r>
              <a:rPr lang="en-US" dirty="0"/>
              <a:t>Unit 1 Lesson 6</a:t>
            </a:r>
          </a:p>
        </p:txBody>
      </p:sp>
    </p:spTree>
    <p:extLst>
      <p:ext uri="{BB962C8B-B14F-4D97-AF65-F5344CB8AC3E}">
        <p14:creationId xmlns:p14="http://schemas.microsoft.com/office/powerpoint/2010/main" val="3207350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8229600" cy="857250"/>
          </a:xfrm>
        </p:spPr>
        <p:txBody>
          <a:bodyPr/>
          <a:lstStyle/>
          <a:p>
            <a:r>
              <a:rPr lang="en-US" altLang="en-US" dirty="0"/>
              <a:t>Classifying Polygons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89193" y="1538232"/>
                <a:ext cx="807720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n-US" sz="2400" dirty="0" smtClean="0"/>
                  <a:t>What is the sum of the interior angles of a decagon?</a:t>
                </a:r>
                <a:endParaRPr lang="en-US" altLang="en-US" sz="2400" dirty="0"/>
              </a:p>
              <a:p>
                <a:endParaRPr lang="en-US" altLang="en-US" sz="2400" dirty="0" smtClean="0"/>
              </a:p>
              <a:p>
                <a:r>
                  <a:rPr lang="en-US" altLang="en-US" sz="2400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A decagon has 10 sides, so put n = 10</a:t>
                </a:r>
                <a:br>
                  <a:rPr lang="en-US" altLang="en-US" sz="2400" dirty="0" smtClean="0">
                    <a:solidFill>
                      <a:schemeClr val="accent4">
                        <a:lumMod val="75000"/>
                      </a:schemeClr>
                    </a:solidFill>
                  </a:rPr>
                </a:br>
                <a:endParaRPr lang="en-US" altLang="en-US" sz="2400" dirty="0"/>
              </a:p>
              <a:p>
                <a:r>
                  <a:rPr lang="en-US" altLang="en-US" sz="2400" dirty="0"/>
                  <a:t>	</a:t>
                </a:r>
                <a:r>
                  <a:rPr lang="en-US" altLang="en-US" sz="24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Sum of angles = 180° (n 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altLang="en-US" sz="24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2) = 180° (10 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altLang="en-US" sz="24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2)</a:t>
                </a:r>
                <a:endParaRPr lang="en-US" altLang="en-US" sz="2400" b="1" dirty="0" smtClean="0"/>
              </a:p>
              <a:p>
                <a:endParaRPr lang="en-US" altLang="en-US" sz="2400" dirty="0" smtClean="0"/>
              </a:p>
              <a:p>
                <a:r>
                  <a:rPr lang="en-US" altLang="en-US" sz="2400" dirty="0" smtClean="0"/>
                  <a:t>or, </a:t>
                </a:r>
                <a:r>
                  <a:rPr lang="en-US" altLang="en-US" sz="2400" dirty="0"/>
                  <a:t> </a:t>
                </a:r>
                <a:r>
                  <a:rPr lang="en-US" altLang="en-US" sz="2400" dirty="0" smtClean="0"/>
                  <a:t>       </a:t>
                </a:r>
                <a:r>
                  <a:rPr lang="en-US" altLang="en-US" sz="24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Sum of angles in a decagon = 180°</a:t>
                </a:r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altLang="en-US" sz="24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8 = 1440° </a:t>
                </a:r>
                <a:r>
                  <a:rPr lang="en-US" altLang="en-US" sz="2400" dirty="0"/>
                  <a:t/>
                </a:r>
                <a:br>
                  <a:rPr lang="en-US" altLang="en-US" sz="2400" dirty="0"/>
                </a:br>
                <a:r>
                  <a:rPr lang="en-US" altLang="en-US" sz="2400" dirty="0" smtClean="0"/>
                  <a:t/>
                </a:r>
                <a:br>
                  <a:rPr lang="en-US" altLang="en-US" sz="2400" dirty="0" smtClean="0"/>
                </a:br>
                <a:endParaRPr lang="en-US" altLang="en-US" sz="2400" dirty="0" smtClean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93" y="1538232"/>
                <a:ext cx="8077200" cy="3416320"/>
              </a:xfrm>
              <a:prstGeom prst="rect">
                <a:avLst/>
              </a:prstGeom>
              <a:blipFill rotWithShape="1">
                <a:blip r:embed="rId2"/>
                <a:stretch>
                  <a:fillRect l="-1132" t="-1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396868" y="1045123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Problem 1: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215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6629400" cy="971550"/>
          </a:xfrm>
        </p:spPr>
        <p:txBody>
          <a:bodyPr anchor="ctr"/>
          <a:lstStyle/>
          <a:p>
            <a:r>
              <a:rPr lang="en-US" altLang="en-US" sz="3000" b="1" dirty="0" smtClean="0"/>
              <a:t>Classifying Polygons</a:t>
            </a:r>
            <a:endParaRPr lang="en-US" altLang="en-US" sz="3000" b="1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2115" y="830167"/>
            <a:ext cx="8218715" cy="3886200"/>
          </a:xfrm>
        </p:spPr>
        <p:txBody>
          <a:bodyPr>
            <a:normAutofit fontScale="92500"/>
          </a:bodyPr>
          <a:lstStyle/>
          <a:p>
            <a:pPr marL="457200" indent="-457200" algn="l"/>
            <a:r>
              <a:rPr lang="en-US" altLang="en-US" sz="3000" b="1" dirty="0" smtClean="0"/>
              <a:t>			Students </a:t>
            </a:r>
            <a:r>
              <a:rPr lang="en-US" altLang="en-US" sz="3000" b="1" dirty="0"/>
              <a:t>will be able </a:t>
            </a:r>
            <a:r>
              <a:rPr lang="en-US" altLang="en-US" sz="3000" b="1" dirty="0" smtClean="0"/>
              <a:t>to:</a:t>
            </a:r>
          </a:p>
          <a:p>
            <a:pPr algn="l"/>
            <a:r>
              <a:rPr lang="en-US" altLang="en-US" sz="2700" dirty="0" smtClean="0">
                <a:solidFill>
                  <a:schemeClr val="tx1"/>
                </a:solidFill>
              </a:rPr>
              <a:t>Identify the 2-dimensional shapes based on their properties.</a:t>
            </a:r>
            <a:endParaRPr lang="en-US" altLang="en-US" sz="2700" dirty="0">
              <a:solidFill>
                <a:schemeClr val="tx1"/>
              </a:solidFill>
            </a:endParaRPr>
          </a:p>
          <a:p>
            <a:pPr algn="l"/>
            <a:r>
              <a:rPr lang="en-US" altLang="en-US" sz="3000" b="1" dirty="0" smtClean="0"/>
              <a:t>			Key Vocabulary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solidFill>
                  <a:schemeClr val="tx1"/>
                </a:solidFill>
              </a:rPr>
              <a:t>Polygons</a:t>
            </a:r>
            <a:endParaRPr lang="en-US" altLang="en-US" sz="24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solidFill>
                  <a:schemeClr val="tx1"/>
                </a:solidFill>
              </a:rPr>
              <a:t>Triangles</a:t>
            </a:r>
            <a:endParaRPr lang="en-US" altLang="en-US" sz="24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solidFill>
                  <a:schemeClr val="tx1"/>
                </a:solidFill>
              </a:rPr>
              <a:t>Quadrilaterals</a:t>
            </a:r>
            <a:endParaRPr lang="en-US" altLang="en-US" sz="24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solidFill>
                  <a:schemeClr val="tx1"/>
                </a:solidFill>
              </a:rPr>
              <a:t>Pentagons and Hexagons</a:t>
            </a:r>
            <a:endParaRPr lang="en-US" altLang="en-US" sz="24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solidFill>
                  <a:schemeClr val="tx1"/>
                </a:solidFill>
              </a:rPr>
              <a:t>Other Polygons</a:t>
            </a:r>
            <a:r>
              <a:rPr lang="en-US" altLang="en-US" sz="3000" b="1" dirty="0" smtClean="0"/>
              <a:t/>
            </a:r>
            <a:br>
              <a:rPr lang="en-US" altLang="en-US" sz="3000" b="1" dirty="0" smtClean="0"/>
            </a:br>
            <a:endParaRPr lang="en-US" altLang="en-US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24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8229600" cy="857250"/>
          </a:xfrm>
        </p:spPr>
        <p:txBody>
          <a:bodyPr/>
          <a:lstStyle/>
          <a:p>
            <a:r>
              <a:rPr lang="en-US" altLang="en-US" dirty="0"/>
              <a:t>Classifying Polygons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63278"/>
            <a:ext cx="8382000" cy="3394472"/>
          </a:xfrm>
        </p:spPr>
        <p:txBody>
          <a:bodyPr>
            <a:normAutofit fontScale="92500"/>
          </a:bodyPr>
          <a:lstStyle/>
          <a:p>
            <a:pPr marL="0" indent="0">
              <a:buFontTx/>
              <a:buNone/>
            </a:pPr>
            <a:r>
              <a:rPr lang="en-US" altLang="en-US" sz="2800" dirty="0" smtClean="0"/>
              <a:t>A </a:t>
            </a:r>
            <a:r>
              <a:rPr lang="en-US" altLang="en-US" sz="2800" b="1" u="sng" dirty="0">
                <a:solidFill>
                  <a:srgbClr val="FF0066"/>
                </a:solidFill>
              </a:rPr>
              <a:t>polygon</a:t>
            </a:r>
            <a:r>
              <a:rPr lang="en-US" altLang="en-US" sz="2800" dirty="0"/>
              <a:t> is a closed plane </a:t>
            </a:r>
            <a:r>
              <a:rPr lang="en-US" altLang="en-US" sz="2800" dirty="0" smtClean="0"/>
              <a:t>shape formed </a:t>
            </a:r>
            <a:r>
              <a:rPr lang="en-US" altLang="en-US" sz="2800" dirty="0"/>
              <a:t>by </a:t>
            </a:r>
            <a:r>
              <a:rPr lang="en-US" altLang="en-US" sz="2800" b="1" dirty="0"/>
              <a:t>three or more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line segments</a:t>
            </a:r>
            <a:r>
              <a:rPr lang="en-US" altLang="en-US" sz="2800" dirty="0"/>
              <a:t>.  </a:t>
            </a:r>
            <a:endParaRPr lang="en-US" altLang="en-US" sz="2800" dirty="0" smtClean="0"/>
          </a:p>
          <a:p>
            <a:r>
              <a:rPr lang="en-US" altLang="en-US" sz="2800" dirty="0" smtClean="0"/>
              <a:t>A polygon is said to be </a:t>
            </a:r>
            <a:r>
              <a:rPr lang="en-US" altLang="en-US" sz="2800" b="1" dirty="0" smtClean="0"/>
              <a:t>regular</a:t>
            </a:r>
            <a:r>
              <a:rPr lang="en-US" altLang="en-US" sz="2800" dirty="0" smtClean="0"/>
              <a:t>, if all the side lengths are equal.</a:t>
            </a:r>
          </a:p>
          <a:p>
            <a:r>
              <a:rPr lang="en-US" altLang="en-US" sz="2800" dirty="0" smtClean="0"/>
              <a:t>A polygon is said to be </a:t>
            </a:r>
            <a:r>
              <a:rPr lang="en-US" altLang="en-US" sz="2800" b="1" dirty="0" smtClean="0"/>
              <a:t>irregular</a:t>
            </a:r>
            <a:r>
              <a:rPr lang="en-US" altLang="en-US" sz="2800" dirty="0" smtClean="0"/>
              <a:t>, if all the side lengths are not equal.</a:t>
            </a:r>
          </a:p>
          <a:p>
            <a:r>
              <a:rPr lang="en-US" altLang="en-US" sz="2800" b="1" dirty="0" smtClean="0"/>
              <a:t>Triangle, Quadrilaterals, Pentagons etc</a:t>
            </a:r>
            <a:r>
              <a:rPr lang="en-US" altLang="en-US" sz="2800" dirty="0" smtClean="0"/>
              <a:t>. are all polygons.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2600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8229600" cy="857250"/>
          </a:xfrm>
        </p:spPr>
        <p:txBody>
          <a:bodyPr/>
          <a:lstStyle/>
          <a:p>
            <a:r>
              <a:rPr lang="en-US" altLang="en-US" dirty="0"/>
              <a:t>Classifying Polygons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104775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A </a:t>
            </a:r>
            <a:r>
              <a:rPr lang="en-US" altLang="en-US" sz="2400" b="1" u="sng" dirty="0" smtClean="0">
                <a:solidFill>
                  <a:srgbClr val="FF0066"/>
                </a:solidFill>
              </a:rPr>
              <a:t>triangle</a:t>
            </a:r>
            <a:r>
              <a:rPr lang="en-US" altLang="en-US" sz="2400" dirty="0" smtClean="0"/>
              <a:t> is a polygon having exactly </a:t>
            </a:r>
            <a:r>
              <a:rPr lang="en-US" altLang="en-US" sz="2400" b="1" dirty="0" smtClean="0"/>
              <a:t>three</a:t>
            </a:r>
            <a:r>
              <a:rPr lang="en-US" altLang="en-US" sz="2400" dirty="0" smtClean="0"/>
              <a:t> sides and </a:t>
            </a:r>
            <a:r>
              <a:rPr lang="en-US" altLang="en-US" sz="2400" b="1" dirty="0" smtClean="0"/>
              <a:t>three </a:t>
            </a:r>
            <a:r>
              <a:rPr lang="en-US" altLang="en-US" sz="2400" dirty="0" smtClean="0"/>
              <a:t>angles inside. The angle sum of a triangle is </a:t>
            </a:r>
            <a:r>
              <a:rPr lang="en-US" altLang="en-US" sz="2400" b="1" dirty="0" smtClean="0"/>
              <a:t>180°.</a:t>
            </a:r>
            <a:r>
              <a:rPr lang="en-US" altLang="en-US" sz="2400" dirty="0" smtClean="0"/>
              <a:t>  </a:t>
            </a:r>
            <a:endParaRPr lang="en-US" alt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1551" y="1952145"/>
            <a:ext cx="52779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 </a:t>
            </a:r>
            <a:r>
              <a:rPr lang="en-US" altLang="en-US" sz="2400" b="1" u="sng" dirty="0" smtClean="0">
                <a:solidFill>
                  <a:srgbClr val="FF0066"/>
                </a:solidFill>
              </a:rPr>
              <a:t>triangle</a:t>
            </a:r>
            <a:r>
              <a:rPr lang="en-US" altLang="en-US" sz="2400" dirty="0" smtClean="0">
                <a:solidFill>
                  <a:srgbClr val="FF0066"/>
                </a:solidFill>
              </a:rPr>
              <a:t> </a:t>
            </a:r>
            <a:r>
              <a:rPr lang="en-US" altLang="en-US" sz="2400" dirty="0" smtClean="0"/>
              <a:t>having all the sides length equal is calle</a:t>
            </a:r>
            <a:r>
              <a:rPr lang="en-US" altLang="en-US" sz="2400" dirty="0" smtClean="0"/>
              <a:t>d an </a:t>
            </a:r>
            <a:r>
              <a:rPr lang="en-US" altLang="en-US" sz="2400" b="1" dirty="0" smtClean="0"/>
              <a:t>equilateral </a:t>
            </a:r>
            <a:r>
              <a:rPr lang="en-US" altLang="en-US" sz="2400" dirty="0" smtClean="0"/>
              <a:t>triangle</a:t>
            </a:r>
            <a:r>
              <a:rPr lang="en-US" altLang="en-US" sz="2400" dirty="0" smtClean="0"/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 </a:t>
            </a:r>
            <a:r>
              <a:rPr lang="en-US" altLang="en-US" sz="2400" b="1" u="sng" dirty="0" smtClean="0">
                <a:solidFill>
                  <a:srgbClr val="FF0066"/>
                </a:solidFill>
              </a:rPr>
              <a:t>triangle</a:t>
            </a:r>
            <a:r>
              <a:rPr lang="en-US" altLang="en-US" sz="2400" dirty="0" smtClean="0">
                <a:solidFill>
                  <a:srgbClr val="FF0066"/>
                </a:solidFill>
              </a:rPr>
              <a:t> </a:t>
            </a:r>
            <a:r>
              <a:rPr lang="en-US" altLang="en-US" sz="2400" dirty="0" smtClean="0"/>
              <a:t>having two sides of equal length is called an </a:t>
            </a:r>
            <a:r>
              <a:rPr lang="en-US" altLang="en-US" sz="2400" b="1" dirty="0" smtClean="0"/>
              <a:t>isosceles </a:t>
            </a:r>
            <a:r>
              <a:rPr lang="en-US" altLang="en-US" sz="2400" dirty="0" smtClean="0"/>
              <a:t>triangle.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 </a:t>
            </a:r>
            <a:r>
              <a:rPr lang="en-US" altLang="en-US" sz="2400" b="1" u="sng" dirty="0" smtClean="0">
                <a:solidFill>
                  <a:srgbClr val="FF0066"/>
                </a:solidFill>
              </a:rPr>
              <a:t>triangle</a:t>
            </a:r>
            <a:r>
              <a:rPr lang="en-US" altLang="en-US" sz="2400" dirty="0" smtClean="0">
                <a:solidFill>
                  <a:srgbClr val="FF0066"/>
                </a:solidFill>
              </a:rPr>
              <a:t> </a:t>
            </a:r>
            <a:r>
              <a:rPr lang="en-US" altLang="en-US" sz="2400" dirty="0" smtClean="0"/>
              <a:t>having no side of equal length is called a </a:t>
            </a:r>
            <a:r>
              <a:rPr lang="en-US" altLang="en-US" sz="2400" b="1" dirty="0" smtClean="0"/>
              <a:t>scalene </a:t>
            </a:r>
            <a:r>
              <a:rPr lang="en-US" altLang="en-US" sz="2400" dirty="0" smtClean="0"/>
              <a:t>triangle.</a:t>
            </a:r>
            <a:r>
              <a:rPr lang="en-US" altLang="en-US" sz="2400" dirty="0" smtClean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 </a:t>
            </a:r>
            <a:r>
              <a:rPr lang="en-US" altLang="en-US" sz="2400" b="1" u="sng" dirty="0" smtClean="0">
                <a:solidFill>
                  <a:srgbClr val="FF0066"/>
                </a:solidFill>
              </a:rPr>
              <a:t>triangle</a:t>
            </a:r>
            <a:r>
              <a:rPr lang="en-US" altLang="en-US" sz="2400" dirty="0" smtClean="0">
                <a:solidFill>
                  <a:srgbClr val="FF0066"/>
                </a:solidFill>
              </a:rPr>
              <a:t> </a:t>
            </a:r>
            <a:r>
              <a:rPr lang="en-US" altLang="en-US" sz="2400" dirty="0" smtClean="0"/>
              <a:t>having one angle equal to  90° is called a </a:t>
            </a:r>
            <a:r>
              <a:rPr lang="en-US" altLang="en-US" sz="2400" b="1" dirty="0" smtClean="0"/>
              <a:t>right </a:t>
            </a:r>
            <a:r>
              <a:rPr lang="en-US" altLang="en-US" sz="2400" dirty="0" smtClean="0"/>
              <a:t>triangle  </a:t>
            </a:r>
            <a:endParaRPr lang="en-US" altLang="en-US" sz="2400" dirty="0" smtClean="0"/>
          </a:p>
        </p:txBody>
      </p:sp>
      <p:sp>
        <p:nvSpPr>
          <p:cNvPr id="3" name="Isosceles Triangle 2"/>
          <p:cNvSpPr/>
          <p:nvPr/>
        </p:nvSpPr>
        <p:spPr>
          <a:xfrm>
            <a:off x="6823113" y="1641283"/>
            <a:ext cx="1152181" cy="8382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8058150" y="2800350"/>
            <a:ext cx="647700" cy="8382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6096000" y="3105150"/>
            <a:ext cx="304800" cy="6471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89783" y="3752344"/>
            <a:ext cx="76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096000" y="3105150"/>
            <a:ext cx="1055784" cy="6471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Triangle 13"/>
          <p:cNvSpPr/>
          <p:nvPr/>
        </p:nvSpPr>
        <p:spPr>
          <a:xfrm>
            <a:off x="7331725" y="4019550"/>
            <a:ext cx="914400" cy="91440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34200" y="2479482"/>
            <a:ext cx="122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Equilateral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788925" y="3626384"/>
            <a:ext cx="122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Isosceles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15419" y="3708276"/>
            <a:ext cx="122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Scalene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867400" y="4672072"/>
            <a:ext cx="151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Right triangle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48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8229600" cy="857250"/>
          </a:xfrm>
        </p:spPr>
        <p:txBody>
          <a:bodyPr/>
          <a:lstStyle/>
          <a:p>
            <a:r>
              <a:rPr lang="en-US" altLang="en-US" dirty="0"/>
              <a:t>Classifying Polygons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104775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A </a:t>
            </a:r>
            <a:r>
              <a:rPr lang="en-US" altLang="en-US" sz="2400" b="1" u="sng" dirty="0" smtClean="0">
                <a:solidFill>
                  <a:srgbClr val="FF0066"/>
                </a:solidFill>
              </a:rPr>
              <a:t>quadrilateral</a:t>
            </a:r>
            <a:r>
              <a:rPr lang="en-US" altLang="en-US" sz="2400" dirty="0" smtClean="0"/>
              <a:t> is a polygon having exactly </a:t>
            </a:r>
            <a:r>
              <a:rPr lang="en-US" altLang="en-US" sz="2400" b="1" dirty="0" smtClean="0"/>
              <a:t>four</a:t>
            </a:r>
            <a:r>
              <a:rPr lang="en-US" altLang="en-US" sz="2400" dirty="0" smtClean="0"/>
              <a:t> sides and </a:t>
            </a:r>
            <a:r>
              <a:rPr lang="en-US" altLang="en-US" sz="2400" b="1" dirty="0" smtClean="0"/>
              <a:t>four </a:t>
            </a:r>
            <a:r>
              <a:rPr lang="en-US" altLang="en-US" sz="2400" dirty="0" smtClean="0"/>
              <a:t>angles inside. The angle sum of a quadrilateral is </a:t>
            </a:r>
            <a:r>
              <a:rPr lang="en-US" altLang="en-US" sz="2400" b="1" dirty="0" smtClean="0"/>
              <a:t>360°.</a:t>
            </a:r>
            <a:r>
              <a:rPr lang="en-US" altLang="en-US" sz="2400" dirty="0" smtClean="0"/>
              <a:t> </a:t>
            </a:r>
            <a:endParaRPr lang="en-US" alt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84602" y="1905253"/>
            <a:ext cx="55065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 </a:t>
            </a:r>
            <a:r>
              <a:rPr lang="en-US" altLang="en-US" sz="2400" b="1" u="sng" dirty="0" smtClean="0">
                <a:solidFill>
                  <a:srgbClr val="FF0066"/>
                </a:solidFill>
              </a:rPr>
              <a:t>quadrilateral</a:t>
            </a:r>
            <a:r>
              <a:rPr lang="en-US" altLang="en-US" sz="2400" dirty="0" smtClean="0"/>
              <a:t> having all the sides length equal and all the angles equal to 90° is calle</a:t>
            </a:r>
            <a:r>
              <a:rPr lang="en-US" altLang="en-US" sz="2400" dirty="0" smtClean="0"/>
              <a:t>d a </a:t>
            </a:r>
            <a:r>
              <a:rPr lang="en-US" altLang="en-US" sz="2400" b="1" dirty="0" smtClean="0"/>
              <a:t>square</a:t>
            </a:r>
            <a:r>
              <a:rPr lang="en-US" altLang="en-US" sz="2400" dirty="0" smtClean="0"/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 </a:t>
            </a:r>
            <a:r>
              <a:rPr lang="en-US" altLang="en-US" sz="2400" b="1" u="sng" dirty="0" smtClean="0">
                <a:solidFill>
                  <a:srgbClr val="FF0066"/>
                </a:solidFill>
              </a:rPr>
              <a:t>square</a:t>
            </a:r>
            <a:r>
              <a:rPr lang="en-US" altLang="en-US" sz="2400" dirty="0" smtClean="0">
                <a:solidFill>
                  <a:srgbClr val="FF0066"/>
                </a:solidFill>
              </a:rPr>
              <a:t> </a:t>
            </a:r>
            <a:r>
              <a:rPr lang="en-US" altLang="en-US" sz="2400" dirty="0" smtClean="0"/>
              <a:t>having the diagonals meeting at a right angle is called a </a:t>
            </a:r>
            <a:r>
              <a:rPr lang="en-US" altLang="en-US" sz="2400" b="1" dirty="0" smtClean="0"/>
              <a:t>rhombus</a:t>
            </a:r>
            <a:r>
              <a:rPr lang="en-US" altLang="en-US" sz="2400" dirty="0" smtClean="0"/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 </a:t>
            </a:r>
            <a:r>
              <a:rPr lang="en-US" altLang="en-US" sz="2400" b="1" u="sng" dirty="0" smtClean="0">
                <a:solidFill>
                  <a:srgbClr val="FF0066"/>
                </a:solidFill>
              </a:rPr>
              <a:t>quadrilateral</a:t>
            </a:r>
            <a:r>
              <a:rPr lang="en-US" altLang="en-US" sz="2400" dirty="0" smtClean="0">
                <a:solidFill>
                  <a:srgbClr val="FF0066"/>
                </a:solidFill>
              </a:rPr>
              <a:t> </a:t>
            </a:r>
            <a:r>
              <a:rPr lang="en-US" altLang="en-US" sz="2400" dirty="0" smtClean="0"/>
              <a:t>having two opposite sides of equal length and all the angles equal to 90° is called a </a:t>
            </a:r>
            <a:r>
              <a:rPr lang="en-US" altLang="en-US" sz="2400" b="1" dirty="0" smtClean="0"/>
              <a:t>rectangle.</a:t>
            </a:r>
            <a:endParaRPr lang="en-US" altLang="en-US" sz="2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696419" y="2756282"/>
            <a:ext cx="122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Square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958536" y="3669364"/>
            <a:ext cx="122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Rhombus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848601" y="4654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Rectangle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626186" y="1982826"/>
            <a:ext cx="960760" cy="8175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9026913">
            <a:off x="8031739" y="2830157"/>
            <a:ext cx="702596" cy="717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0800" y="4168695"/>
            <a:ext cx="1454227" cy="8175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8229600" cy="857250"/>
          </a:xfrm>
        </p:spPr>
        <p:txBody>
          <a:bodyPr/>
          <a:lstStyle/>
          <a:p>
            <a:r>
              <a:rPr lang="en-US" altLang="en-US" dirty="0"/>
              <a:t>Classifying Polygons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595" y="1417454"/>
            <a:ext cx="6019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  </a:t>
            </a:r>
            <a:r>
              <a:rPr lang="en-US" altLang="en-US" sz="2400" b="1" u="sng" dirty="0" smtClean="0">
                <a:solidFill>
                  <a:srgbClr val="FF0066"/>
                </a:solidFill>
              </a:rPr>
              <a:t>quadrilateral</a:t>
            </a:r>
            <a:r>
              <a:rPr lang="en-US" altLang="en-US" sz="2400" dirty="0" smtClean="0">
                <a:solidFill>
                  <a:srgbClr val="FF0066"/>
                </a:solidFill>
              </a:rPr>
              <a:t> </a:t>
            </a:r>
            <a:r>
              <a:rPr lang="en-US" altLang="en-US" sz="2400" dirty="0" smtClean="0"/>
              <a:t>having two opposite sides of equal length and none of  the angles equal to 90° is called a </a:t>
            </a:r>
            <a:r>
              <a:rPr lang="en-US" altLang="en-US" sz="2400" b="1" dirty="0" smtClean="0"/>
              <a:t>parallelogram.</a:t>
            </a:r>
            <a:br>
              <a:rPr lang="en-US" altLang="en-US" sz="2400" b="1" dirty="0" smtClean="0"/>
            </a:br>
            <a:endParaRPr lang="en-US" alt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  </a:t>
            </a:r>
            <a:r>
              <a:rPr lang="en-US" altLang="en-US" sz="2400" b="1" u="sng" dirty="0" smtClean="0">
                <a:solidFill>
                  <a:srgbClr val="FF0066"/>
                </a:solidFill>
              </a:rPr>
              <a:t>quadrilateral</a:t>
            </a:r>
            <a:r>
              <a:rPr lang="en-US" altLang="en-US" sz="2400" dirty="0" smtClean="0">
                <a:solidFill>
                  <a:srgbClr val="FF0066"/>
                </a:solidFill>
              </a:rPr>
              <a:t> </a:t>
            </a:r>
            <a:r>
              <a:rPr lang="en-US" altLang="en-US" sz="2400" dirty="0" smtClean="0"/>
              <a:t>having two parallel sides and two non-parallel sides is called  a </a:t>
            </a:r>
            <a:r>
              <a:rPr lang="en-US" altLang="en-US" sz="2400" b="1" dirty="0" smtClean="0"/>
              <a:t>trapezium.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 algn="just"/>
            <a:endParaRPr lang="en-US" altLang="en-US" sz="2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950725" y="2245567"/>
            <a:ext cx="1496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Parallelogram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10400" y="4095750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Trapezium</a:t>
            </a:r>
            <a:endParaRPr lang="en-US" b="1" dirty="0"/>
          </a:p>
        </p:txBody>
      </p:sp>
      <p:sp>
        <p:nvSpPr>
          <p:cNvPr id="3" name="Parallelogram 2"/>
          <p:cNvSpPr/>
          <p:nvPr/>
        </p:nvSpPr>
        <p:spPr>
          <a:xfrm>
            <a:off x="7010400" y="1386469"/>
            <a:ext cx="1533181" cy="838200"/>
          </a:xfrm>
          <a:prstGeom prst="parallelogram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/>
        </p:nvSpPr>
        <p:spPr>
          <a:xfrm>
            <a:off x="7010400" y="3028950"/>
            <a:ext cx="1219200" cy="1066800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8229600" cy="857250"/>
          </a:xfrm>
        </p:spPr>
        <p:txBody>
          <a:bodyPr/>
          <a:lstStyle/>
          <a:p>
            <a:r>
              <a:rPr lang="en-US" altLang="en-US" dirty="0"/>
              <a:t>Classifying Polygons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104775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A </a:t>
            </a:r>
            <a:r>
              <a:rPr lang="en-US" altLang="en-US" sz="2400" b="1" u="sng" dirty="0" smtClean="0">
                <a:solidFill>
                  <a:srgbClr val="FF0066"/>
                </a:solidFill>
              </a:rPr>
              <a:t>pentagon</a:t>
            </a:r>
            <a:r>
              <a:rPr lang="en-US" altLang="en-US" sz="2400" dirty="0" smtClean="0"/>
              <a:t> is a polygon having exactly </a:t>
            </a:r>
            <a:r>
              <a:rPr lang="en-US" altLang="en-US" sz="2400" b="1" dirty="0" smtClean="0"/>
              <a:t>five</a:t>
            </a:r>
            <a:r>
              <a:rPr lang="en-US" altLang="en-US" sz="2400" dirty="0" smtClean="0"/>
              <a:t> sides and </a:t>
            </a:r>
            <a:r>
              <a:rPr lang="en-US" altLang="en-US" sz="2400" b="1" dirty="0" smtClean="0"/>
              <a:t>five </a:t>
            </a:r>
            <a:r>
              <a:rPr lang="en-US" altLang="en-US" sz="2400" dirty="0" smtClean="0"/>
              <a:t>angles inside. The angle sum of a pentagon is </a:t>
            </a:r>
            <a:r>
              <a:rPr lang="en-US" altLang="en-US" sz="2400" b="1" dirty="0" smtClean="0"/>
              <a:t>540°.</a:t>
            </a:r>
            <a:r>
              <a:rPr lang="en-US" altLang="en-US" sz="2400" dirty="0" smtClean="0"/>
              <a:t> </a:t>
            </a:r>
            <a:endParaRPr lang="en-US" altLang="en-US" sz="2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524466" y="2780939"/>
            <a:ext cx="122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Pentagon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609847" y="472589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Hexagon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94820" y="3044174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A </a:t>
            </a:r>
            <a:r>
              <a:rPr lang="en-US" altLang="en-US" sz="2400" b="1" u="sng" dirty="0" smtClean="0">
                <a:solidFill>
                  <a:srgbClr val="FF0066"/>
                </a:solidFill>
              </a:rPr>
              <a:t>hexagon</a:t>
            </a:r>
            <a:r>
              <a:rPr lang="en-US" altLang="en-US" sz="2400" dirty="0" smtClean="0"/>
              <a:t> is a polygon having exactly </a:t>
            </a:r>
            <a:r>
              <a:rPr lang="en-US" altLang="en-US" sz="2400" b="1" dirty="0" smtClean="0"/>
              <a:t>six</a:t>
            </a:r>
            <a:r>
              <a:rPr lang="en-US" altLang="en-US" sz="2400" dirty="0" smtClean="0"/>
              <a:t> sides and </a:t>
            </a:r>
            <a:r>
              <a:rPr lang="en-US" altLang="en-US" sz="2400" b="1" dirty="0" smtClean="0"/>
              <a:t>six </a:t>
            </a:r>
            <a:r>
              <a:rPr lang="en-US" altLang="en-US" sz="2400" dirty="0" smtClean="0"/>
              <a:t>angles inside. The angle sum of a pentagon is </a:t>
            </a:r>
            <a:r>
              <a:rPr lang="en-US" altLang="en-US" sz="2400" b="1" dirty="0" smtClean="0"/>
              <a:t>720°.</a:t>
            </a:r>
            <a:r>
              <a:rPr lang="en-US" altLang="en-US" sz="2400" dirty="0" smtClean="0"/>
              <a:t> </a:t>
            </a:r>
            <a:endParaRPr lang="en-US" altLang="en-US" sz="2400" dirty="0" smtClean="0"/>
          </a:p>
        </p:txBody>
      </p:sp>
      <p:sp>
        <p:nvSpPr>
          <p:cNvPr id="3" name="Regular Pentagon 2"/>
          <p:cNvSpPr/>
          <p:nvPr/>
        </p:nvSpPr>
        <p:spPr>
          <a:xfrm>
            <a:off x="3352800" y="1928180"/>
            <a:ext cx="1295400" cy="902598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>
            <a:off x="3561308" y="3924193"/>
            <a:ext cx="1108926" cy="838200"/>
          </a:xfrm>
          <a:prstGeom prst="hexagon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7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8229600" cy="857250"/>
          </a:xfrm>
        </p:spPr>
        <p:txBody>
          <a:bodyPr/>
          <a:lstStyle/>
          <a:p>
            <a:r>
              <a:rPr lang="en-US" altLang="en-US" dirty="0"/>
              <a:t>Classifying Polygons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104775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The other polygons can be na</a:t>
            </a:r>
            <a:r>
              <a:rPr lang="en-US" altLang="en-US" sz="2400" dirty="0" smtClean="0"/>
              <a:t>med based on the number sides they have. The table below lists the names of these polygons.</a:t>
            </a:r>
            <a:endParaRPr lang="en-US" alt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941208"/>
              </p:ext>
            </p:extLst>
          </p:nvPr>
        </p:nvGraphicFramePr>
        <p:xfrm>
          <a:off x="1297238" y="2123729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Number of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sides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Heptagon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Octagon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Nonagon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Decagon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Hendecagon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Dodecagon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89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8229600" cy="857250"/>
          </a:xfrm>
        </p:spPr>
        <p:txBody>
          <a:bodyPr/>
          <a:lstStyle/>
          <a:p>
            <a:r>
              <a:rPr lang="en-US" altLang="en-US" dirty="0"/>
              <a:t>Classifying Polygons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04800" y="1428750"/>
                <a:ext cx="807720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n-US" sz="2400" dirty="0" smtClean="0"/>
                  <a:t>There is a formula relating the number of sides of a polygon to the sum of the interior angles of a polygon which is very useful. It is given as:</a:t>
                </a:r>
                <a:br>
                  <a:rPr lang="en-US" altLang="en-US" sz="2400" dirty="0" smtClean="0"/>
                </a:br>
                <a:endParaRPr lang="en-US" altLang="en-US" sz="2400" dirty="0" smtClean="0"/>
              </a:p>
              <a:p>
                <a:endParaRPr lang="en-US" altLang="en-US" sz="2400" dirty="0"/>
              </a:p>
              <a:p>
                <a:r>
                  <a:rPr lang="en-US" altLang="en-US" sz="2400" dirty="0" smtClean="0"/>
                  <a:t>		</a:t>
                </a:r>
                <a:r>
                  <a:rPr lang="en-US" altLang="en-US" sz="2400" b="1" dirty="0" smtClean="0"/>
                  <a:t>Sum of angles = 180° (n 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altLang="en-US" sz="2400" b="1" dirty="0" smtClean="0"/>
                  <a:t> 2)</a:t>
                </a:r>
              </a:p>
              <a:p>
                <a:r>
                  <a:rPr lang="en-US" altLang="en-US" sz="2400" dirty="0"/>
                  <a:t/>
                </a:r>
                <a:br>
                  <a:rPr lang="en-US" altLang="en-US" sz="2400" dirty="0"/>
                </a:br>
                <a:r>
                  <a:rPr lang="en-US" altLang="en-US" sz="2400" dirty="0" smtClean="0"/>
                  <a:t>where, n = number of sides of a polygon</a:t>
                </a:r>
                <a:r>
                  <a:rPr lang="en-US" altLang="en-US" sz="2400" dirty="0" smtClean="0"/>
                  <a:t/>
                </a:r>
                <a:br>
                  <a:rPr lang="en-US" altLang="en-US" sz="2400" dirty="0" smtClean="0"/>
                </a:br>
                <a:endParaRPr lang="en-US" altLang="en-US" sz="2400" dirty="0" smtClean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428750"/>
                <a:ext cx="8077200" cy="3416320"/>
              </a:xfrm>
              <a:prstGeom prst="rect">
                <a:avLst/>
              </a:prstGeom>
              <a:blipFill rotWithShape="1">
                <a:blip r:embed="rId2"/>
                <a:stretch>
                  <a:fillRect l="-1132" t="-1426" r="-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27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424</Words>
  <Application>Microsoft Office PowerPoint</Application>
  <PresentationFormat>On-screen Show (16:9)</PresentationFormat>
  <Paragraphs>75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CLASSIFYING POLYGONS</vt:lpstr>
      <vt:lpstr>Classifying Polygons</vt:lpstr>
      <vt:lpstr>Classifying Polygons</vt:lpstr>
      <vt:lpstr>Classifying Polygons</vt:lpstr>
      <vt:lpstr>Classifying Polygons</vt:lpstr>
      <vt:lpstr>Classifying Polygons</vt:lpstr>
      <vt:lpstr>Classifying Polygons</vt:lpstr>
      <vt:lpstr>Classifying Polygons</vt:lpstr>
      <vt:lpstr>Classifying Polygons</vt:lpstr>
      <vt:lpstr>Classifying Polygons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CLASSIFYING POLYGONS</dc:title>
  <dc:creator>Rafay</dc:creator>
  <cp:lastModifiedBy>Rafay</cp:lastModifiedBy>
  <cp:revision>11</cp:revision>
  <dcterms:created xsi:type="dcterms:W3CDTF">2016-09-12T11:30:13Z</dcterms:created>
  <dcterms:modified xsi:type="dcterms:W3CDTF">2016-09-12T12:40:37Z</dcterms:modified>
</cp:coreProperties>
</file>