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671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597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378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418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083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328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17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063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447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219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109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56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Exploring Angle Pairs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Unit 1 Lesson 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907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/>
              <a:t>Exploring Angle Pairs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53143" y="1447800"/>
            <a:ext cx="10885714" cy="5181600"/>
          </a:xfrm>
        </p:spPr>
        <p:txBody>
          <a:bodyPr/>
          <a:lstStyle/>
          <a:p>
            <a:pPr marL="609600" indent="-609600"/>
            <a:r>
              <a:rPr lang="en-US" altLang="en-US" sz="2800" dirty="0"/>
              <a:t>An </a:t>
            </a:r>
            <a:r>
              <a:rPr lang="en-US" altLang="en-US" sz="2800" b="1" u="sng" dirty="0">
                <a:solidFill>
                  <a:schemeClr val="tx1"/>
                </a:solidFill>
              </a:rPr>
              <a:t>angle bisector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/>
              <a:t>is a ray that divides an angle into two congruent angles.  Its endpoint is a the angle vertex.  Within the ray, a segment with the same endpoint is also an angle bisector.  The ray or segment bisects the angle.  In the diagram, Ray AY is the angle bisector of &lt;XAZ, so m&lt;XAY = m&lt;YAZ.  </a:t>
            </a:r>
          </a:p>
        </p:txBody>
      </p:sp>
      <p:pic>
        <p:nvPicPr>
          <p:cNvPr id="7578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6743" y="4205515"/>
            <a:ext cx="3200400" cy="230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2229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/>
              <a:t>Exploring </a:t>
            </a:r>
            <a:r>
              <a:rPr lang="en-US" altLang="en-US" sz="4000" b="1" dirty="0"/>
              <a:t>Angle Pairs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447800"/>
            <a:ext cx="8610600" cy="5181600"/>
          </a:xfrm>
        </p:spPr>
        <p:txBody>
          <a:bodyPr/>
          <a:lstStyle/>
          <a:p>
            <a:pPr marL="609600" indent="-609600"/>
            <a:r>
              <a:rPr lang="en-US" altLang="en-US" sz="2800" b="1" dirty="0"/>
              <a:t>Problem 6:</a:t>
            </a:r>
            <a:r>
              <a:rPr lang="en-US" altLang="en-US" sz="2800" dirty="0"/>
              <a:t>  </a:t>
            </a: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Ray AC bisects &lt;DAB.  If m&lt;DAC = 58, what is m&lt;DAB?  </a:t>
            </a:r>
          </a:p>
        </p:txBody>
      </p:sp>
    </p:spTree>
    <p:extLst>
      <p:ext uri="{BB962C8B-B14F-4D97-AF65-F5344CB8AC3E}">
        <p14:creationId xmlns:p14="http://schemas.microsoft.com/office/powerpoint/2010/main" val="1889861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/>
              <a:t>Exploring Angle Pairs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302658"/>
            <a:ext cx="10958286" cy="5181600"/>
          </a:xfrm>
        </p:spPr>
        <p:txBody>
          <a:bodyPr>
            <a:normAutofit/>
          </a:bodyPr>
          <a:lstStyle/>
          <a:p>
            <a:pPr marL="609600" indent="-609600"/>
            <a:r>
              <a:rPr lang="en-US" altLang="en-US" sz="4000" b="1" dirty="0"/>
              <a:t>Students will be able to:</a:t>
            </a:r>
          </a:p>
          <a:p>
            <a:pPr marL="609600" indent="-609600">
              <a:buFontTx/>
              <a:buChar char="•"/>
            </a:pPr>
            <a:r>
              <a:rPr lang="en-US" altLang="en-US" sz="4000" dirty="0"/>
              <a:t> </a:t>
            </a:r>
            <a:r>
              <a:rPr lang="en-US" altLang="en-US" sz="3600" dirty="0">
                <a:solidFill>
                  <a:schemeClr val="tx1"/>
                </a:solidFill>
              </a:rPr>
              <a:t>identify special angle pairs and use their relationships to find angle measures</a:t>
            </a:r>
          </a:p>
          <a:p>
            <a:pPr marL="609600" indent="-609600" algn="l"/>
            <a:r>
              <a:rPr lang="en-US" altLang="en-US" sz="4000" b="1" dirty="0"/>
              <a:t>Key Vocabulary</a:t>
            </a:r>
          </a:p>
          <a:p>
            <a:pPr marL="609600" indent="-609600" algn="l"/>
            <a:r>
              <a:rPr lang="en-US" altLang="en-US" sz="3200" dirty="0"/>
              <a:t>	</a:t>
            </a:r>
            <a:r>
              <a:rPr lang="en-US" altLang="en-US" sz="2800" dirty="0">
                <a:solidFill>
                  <a:schemeClr val="tx1"/>
                </a:solidFill>
              </a:rPr>
              <a:t>adjacent angles		vertical angles</a:t>
            </a:r>
          </a:p>
          <a:p>
            <a:pPr marL="609600" indent="-609600" algn="l"/>
            <a:r>
              <a:rPr lang="en-US" altLang="en-US" sz="2800" dirty="0">
                <a:solidFill>
                  <a:schemeClr val="tx1"/>
                </a:solidFill>
              </a:rPr>
              <a:t>	complementary angles	supplementary angles</a:t>
            </a:r>
          </a:p>
          <a:p>
            <a:pPr marL="609600" indent="-609600" algn="l"/>
            <a:r>
              <a:rPr lang="en-US" altLang="en-US" sz="2800" dirty="0">
                <a:solidFill>
                  <a:schemeClr val="tx1"/>
                </a:solidFill>
              </a:rPr>
              <a:t>	linear pair			angle bisector</a:t>
            </a:r>
          </a:p>
        </p:txBody>
      </p:sp>
    </p:spTree>
    <p:extLst>
      <p:ext uri="{BB962C8B-B14F-4D97-AF65-F5344CB8AC3E}">
        <p14:creationId xmlns:p14="http://schemas.microsoft.com/office/powerpoint/2010/main" val="4059468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/>
              <a:t>Exploring Angle Pairs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37309" y="1447800"/>
            <a:ext cx="10945091" cy="5181600"/>
          </a:xfrm>
        </p:spPr>
        <p:txBody>
          <a:bodyPr>
            <a:normAutofit/>
          </a:bodyPr>
          <a:lstStyle/>
          <a:p>
            <a:pPr marL="609600" indent="-609600" algn="ctr"/>
            <a:r>
              <a:rPr lang="en-US" altLang="en-US" sz="2400" b="1" dirty="0"/>
              <a:t>Special angle pairs can help you identify geometric relationships.  You can use these angle pairs to find angle measures.  </a:t>
            </a:r>
          </a:p>
        </p:txBody>
      </p:sp>
      <p:pic>
        <p:nvPicPr>
          <p:cNvPr id="6758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635250"/>
            <a:ext cx="7696200" cy="118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758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780631"/>
            <a:ext cx="76962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759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82174"/>
            <a:ext cx="7696200" cy="116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759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661314"/>
            <a:ext cx="7696200" cy="1090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0477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/>
              <a:t>Exploring Angle Pairs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447800"/>
            <a:ext cx="8610600" cy="5181600"/>
          </a:xfrm>
        </p:spPr>
        <p:txBody>
          <a:bodyPr/>
          <a:lstStyle/>
          <a:p>
            <a:pPr marL="609600" indent="-609600"/>
            <a:r>
              <a:rPr lang="en-US" altLang="en-US" sz="2800" b="1" dirty="0"/>
              <a:t>Problem 1:</a:t>
            </a: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Use the diagram at the right.  </a:t>
            </a: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Is the statement true?  Explain</a:t>
            </a:r>
          </a:p>
          <a:p>
            <a:pPr marL="609600" indent="-609600">
              <a:buFontTx/>
              <a:buAutoNum type="alphaLcPeriod"/>
            </a:pPr>
            <a:r>
              <a:rPr lang="en-US" altLang="en-US" dirty="0">
                <a:solidFill>
                  <a:schemeClr val="tx1"/>
                </a:solidFill>
              </a:rPr>
              <a:t>&lt;BFD and &lt;CFD are adjacent angles.  </a:t>
            </a:r>
          </a:p>
          <a:p>
            <a:pPr marL="609600" indent="-609600">
              <a:buFontTx/>
              <a:buAutoNum type="alphaLcPeriod"/>
            </a:pPr>
            <a:endParaRPr lang="en-US" altLang="en-US" dirty="0">
              <a:solidFill>
                <a:schemeClr val="tx1"/>
              </a:solidFill>
            </a:endParaRPr>
          </a:p>
          <a:p>
            <a:pPr marL="609600" indent="-609600">
              <a:buFontTx/>
              <a:buAutoNum type="alphaLcPeriod"/>
            </a:pPr>
            <a:r>
              <a:rPr lang="en-US" altLang="en-US" dirty="0">
                <a:solidFill>
                  <a:schemeClr val="tx1"/>
                </a:solidFill>
              </a:rPr>
              <a:t>&lt;AFB and &lt;EFD are vertical angles</a:t>
            </a:r>
          </a:p>
          <a:p>
            <a:pPr marL="609600" indent="-609600">
              <a:buFontTx/>
              <a:buAutoNum type="alphaLcPeriod"/>
            </a:pPr>
            <a:endParaRPr lang="en-US" altLang="en-US" dirty="0">
              <a:solidFill>
                <a:schemeClr val="tx1"/>
              </a:solidFill>
            </a:endParaRPr>
          </a:p>
          <a:p>
            <a:pPr marL="609600" indent="-609600">
              <a:buFontTx/>
              <a:buAutoNum type="alphaLcPeriod"/>
            </a:pPr>
            <a:r>
              <a:rPr lang="en-US" altLang="en-US" dirty="0">
                <a:solidFill>
                  <a:schemeClr val="tx1"/>
                </a:solidFill>
              </a:rPr>
              <a:t>&lt;AFE and &lt;BFC are complementary</a:t>
            </a:r>
            <a:r>
              <a:rPr lang="en-US" altLang="en-US" dirty="0"/>
              <a:t>.  </a:t>
            </a:r>
          </a:p>
        </p:txBody>
      </p:sp>
      <p:pic>
        <p:nvPicPr>
          <p:cNvPr id="686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582" y="2535382"/>
            <a:ext cx="3124200" cy="278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0783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/>
              <a:t>Exploring Angle Pairs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65018" y="1447800"/>
            <a:ext cx="10875818" cy="5181600"/>
          </a:xfrm>
        </p:spPr>
        <p:txBody>
          <a:bodyPr/>
          <a:lstStyle/>
          <a:p>
            <a:pPr marL="609600" indent="-609600"/>
            <a:r>
              <a:rPr lang="en-US" altLang="en-US" sz="2800" b="1" dirty="0"/>
              <a:t>Problem 2:</a:t>
            </a: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Use the diagram at the right.  </a:t>
            </a: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Is the statement true?  Explain</a:t>
            </a:r>
          </a:p>
          <a:p>
            <a:pPr marL="609600" indent="-609600">
              <a:buFontTx/>
              <a:buAutoNum type="alphaLcPeriod"/>
            </a:pPr>
            <a:r>
              <a:rPr lang="en-US" altLang="en-US" dirty="0">
                <a:solidFill>
                  <a:schemeClr val="tx1"/>
                </a:solidFill>
              </a:rPr>
              <a:t>&lt;AFE and &lt;CFD are vertical angles. </a:t>
            </a:r>
          </a:p>
          <a:p>
            <a:pPr marL="609600" indent="-609600"/>
            <a:endParaRPr lang="en-US" altLang="en-US" dirty="0">
              <a:solidFill>
                <a:schemeClr val="tx1"/>
              </a:solidFill>
            </a:endParaRPr>
          </a:p>
          <a:p>
            <a:pPr marL="609600" indent="-609600"/>
            <a:r>
              <a:rPr lang="en-US" altLang="en-US" dirty="0">
                <a:solidFill>
                  <a:schemeClr val="tx1"/>
                </a:solidFill>
              </a:rPr>
              <a:t>b. 	&lt;BFC and &lt;DFE are supplementary.  </a:t>
            </a:r>
          </a:p>
          <a:p>
            <a:pPr marL="609600" indent="-609600">
              <a:buFontTx/>
              <a:buAutoNum type="alphaLcPeriod"/>
            </a:pPr>
            <a:endParaRPr lang="en-US" altLang="en-US" dirty="0">
              <a:solidFill>
                <a:schemeClr val="tx1"/>
              </a:solidFill>
            </a:endParaRPr>
          </a:p>
          <a:p>
            <a:pPr marL="609600" indent="-609600"/>
            <a:r>
              <a:rPr lang="en-US" altLang="en-US" dirty="0">
                <a:solidFill>
                  <a:schemeClr val="tx1"/>
                </a:solidFill>
              </a:rPr>
              <a:t>c. &lt;BFD and &lt;AFB are adjacent angles.   </a:t>
            </a:r>
          </a:p>
        </p:txBody>
      </p:sp>
      <p:pic>
        <p:nvPicPr>
          <p:cNvPr id="6963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438400"/>
            <a:ext cx="3124200" cy="278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2134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/>
              <a:t>Exploring Angle Pairs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447800"/>
            <a:ext cx="8610600" cy="5181600"/>
          </a:xfrm>
        </p:spPr>
        <p:txBody>
          <a:bodyPr/>
          <a:lstStyle/>
          <a:p>
            <a:pPr marL="609600" indent="-609600"/>
            <a:r>
              <a:rPr lang="en-US" altLang="en-US" sz="2800" b="1" dirty="0"/>
              <a:t>Problem 3:</a:t>
            </a: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What can you conclude from the information in the diagram?</a:t>
            </a:r>
          </a:p>
          <a:p>
            <a:pPr marL="609600" indent="-609600"/>
            <a:endParaRPr lang="en-US" altLang="en-US" sz="2800" dirty="0"/>
          </a:p>
        </p:txBody>
      </p:sp>
      <p:pic>
        <p:nvPicPr>
          <p:cNvPr id="7168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7514" y="3116942"/>
            <a:ext cx="4038600" cy="306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7811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/>
              <a:t>Exploring Angle Pairs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3455" y="1447800"/>
            <a:ext cx="9739745" cy="5181600"/>
          </a:xfrm>
        </p:spPr>
        <p:txBody>
          <a:bodyPr/>
          <a:lstStyle/>
          <a:p>
            <a:pPr marL="609600" indent="-609600"/>
            <a:r>
              <a:rPr lang="en-US" altLang="en-US" sz="2800" b="1" dirty="0"/>
              <a:t>Problem 4:</a:t>
            </a:r>
          </a:p>
          <a:p>
            <a:pPr marL="609600" indent="-609600"/>
            <a:r>
              <a:rPr lang="en-US" altLang="en-US" sz="2800" dirty="0">
                <a:solidFill>
                  <a:schemeClr val="tx1"/>
                </a:solidFill>
              </a:rPr>
              <a:t>Can you make each conclusion from the information in the diagram?  Explain.</a:t>
            </a:r>
          </a:p>
          <a:p>
            <a:pPr marL="609600" indent="-609600">
              <a:buFontTx/>
              <a:buAutoNum type="alphaLcPeriod"/>
            </a:pPr>
            <a:r>
              <a:rPr lang="en-US" altLang="en-US" dirty="0">
                <a:solidFill>
                  <a:schemeClr val="tx1"/>
                </a:solidFill>
              </a:rPr>
              <a:t>Segment TW is congruent to Segment WV</a:t>
            </a:r>
          </a:p>
          <a:p>
            <a:pPr marL="609600" indent="-609600">
              <a:buFontTx/>
              <a:buAutoNum type="alphaLcPeriod"/>
            </a:pPr>
            <a:r>
              <a:rPr lang="en-US" altLang="en-US" dirty="0">
                <a:solidFill>
                  <a:schemeClr val="tx1"/>
                </a:solidFill>
              </a:rPr>
              <a:t>Segment PW is congruent to Segment WQ</a:t>
            </a:r>
          </a:p>
          <a:p>
            <a:pPr marL="609600" indent="-609600">
              <a:buFontTx/>
              <a:buAutoNum type="alphaLcPeriod"/>
            </a:pPr>
            <a:r>
              <a:rPr lang="en-US" altLang="en-US" dirty="0">
                <a:solidFill>
                  <a:schemeClr val="tx1"/>
                </a:solidFill>
              </a:rPr>
              <a:t>&lt;TWQ is a right angle</a:t>
            </a:r>
          </a:p>
          <a:p>
            <a:pPr marL="609600" indent="-609600">
              <a:buFontTx/>
              <a:buAutoNum type="alphaLcPeriod"/>
            </a:pPr>
            <a:r>
              <a:rPr lang="en-US" altLang="en-US" dirty="0">
                <a:solidFill>
                  <a:schemeClr val="tx1"/>
                </a:solidFill>
              </a:rPr>
              <a:t>Segment TV bisects Segment PQ</a:t>
            </a:r>
          </a:p>
        </p:txBody>
      </p:sp>
      <p:pic>
        <p:nvPicPr>
          <p:cNvPr id="7270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644" y="3537501"/>
            <a:ext cx="2772229" cy="2749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5843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/>
              <a:t>Exploring Angle Pairs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93056" y="1390536"/>
            <a:ext cx="10773229" cy="5181600"/>
          </a:xfrm>
        </p:spPr>
        <p:txBody>
          <a:bodyPr/>
          <a:lstStyle/>
          <a:p>
            <a:pPr marL="609600" indent="-609600"/>
            <a:r>
              <a:rPr lang="en-US" altLang="en-US" sz="3200" dirty="0"/>
              <a:t>A </a:t>
            </a:r>
            <a:r>
              <a:rPr lang="en-US" altLang="en-US" sz="3200" b="1" u="sng" dirty="0">
                <a:solidFill>
                  <a:schemeClr val="tx1"/>
                </a:solidFill>
              </a:rPr>
              <a:t>linear pair</a:t>
            </a:r>
            <a:r>
              <a:rPr lang="en-US" altLang="en-US" sz="3200" dirty="0">
                <a:solidFill>
                  <a:schemeClr val="tx1"/>
                </a:solidFill>
              </a:rPr>
              <a:t> </a:t>
            </a:r>
            <a:r>
              <a:rPr lang="en-US" altLang="en-US" sz="3200" dirty="0"/>
              <a:t>is a pair of adjacent angles whose </a:t>
            </a:r>
            <a:r>
              <a:rPr lang="en-US" altLang="en-US" sz="3200" dirty="0" err="1"/>
              <a:t>noncommon</a:t>
            </a:r>
            <a:r>
              <a:rPr lang="en-US" altLang="en-US" sz="3200" dirty="0"/>
              <a:t> sides are opposite rays.  The angles of a linear pair form a straight angle.</a:t>
            </a:r>
            <a:r>
              <a:rPr lang="en-US" altLang="en-US" sz="3600" dirty="0"/>
              <a:t> </a:t>
            </a:r>
          </a:p>
          <a:p>
            <a:pPr marL="609600" indent="-609600"/>
            <a:endParaRPr lang="en-US" altLang="en-US" sz="2400" dirty="0"/>
          </a:p>
          <a:p>
            <a:pPr marL="609600" indent="-609600" algn="ctr"/>
            <a:endParaRPr lang="en-US" altLang="en-US" sz="2400" b="1" dirty="0"/>
          </a:p>
          <a:p>
            <a:pPr marL="609600" indent="-609600" algn="ctr"/>
            <a:endParaRPr lang="en-US" altLang="en-US" sz="2400" b="1" dirty="0"/>
          </a:p>
          <a:p>
            <a:pPr marL="609600" indent="-609600" algn="ctr"/>
            <a:r>
              <a:rPr lang="en-US" altLang="en-US" sz="2400" b="1" dirty="0"/>
              <a:t>*If two angles form a linear pair, then they are supplementary.</a:t>
            </a:r>
            <a:r>
              <a:rPr lang="en-US" altLang="en-US" sz="4800" b="1" dirty="0"/>
              <a:t> </a:t>
            </a:r>
          </a:p>
        </p:txBody>
      </p:sp>
      <p:pic>
        <p:nvPicPr>
          <p:cNvPr id="7373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9470" y="3170974"/>
            <a:ext cx="3200400" cy="1677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637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1295400"/>
          </a:xfrm>
        </p:spPr>
        <p:txBody>
          <a:bodyPr anchor="ctr"/>
          <a:lstStyle/>
          <a:p>
            <a:r>
              <a:rPr lang="en-US" altLang="en-US" sz="4000" b="1" dirty="0"/>
              <a:t>Exploring Angle Pairs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447800"/>
            <a:ext cx="8610600" cy="5181600"/>
          </a:xfrm>
        </p:spPr>
        <p:txBody>
          <a:bodyPr/>
          <a:lstStyle/>
          <a:p>
            <a:pPr marL="609600" indent="-609600"/>
            <a:r>
              <a:rPr lang="en-US" altLang="en-US" sz="3200" b="1" dirty="0"/>
              <a:t>Problem 5:  </a:t>
            </a:r>
          </a:p>
          <a:p>
            <a:pPr marL="609600" indent="-609600"/>
            <a:r>
              <a:rPr lang="en-US" altLang="en-US" sz="3200" dirty="0">
                <a:solidFill>
                  <a:schemeClr val="tx1"/>
                </a:solidFill>
              </a:rPr>
              <a:t>&lt;KPL and &lt;JPL are a linear pair, </a:t>
            </a:r>
          </a:p>
          <a:p>
            <a:pPr marL="609600" indent="-609600"/>
            <a:r>
              <a:rPr lang="en-US" altLang="en-US" sz="3200" dirty="0">
                <a:solidFill>
                  <a:schemeClr val="tx1"/>
                </a:solidFill>
              </a:rPr>
              <a:t>m&lt;KPL = 2x + 24, and m&lt;JPL = 4x + 36.  </a:t>
            </a:r>
          </a:p>
          <a:p>
            <a:pPr marL="609600" indent="-609600"/>
            <a:endParaRPr lang="en-US" altLang="en-US" sz="3200" dirty="0">
              <a:solidFill>
                <a:schemeClr val="tx1"/>
              </a:solidFill>
            </a:endParaRPr>
          </a:p>
          <a:p>
            <a:pPr marL="609600" indent="-609600"/>
            <a:r>
              <a:rPr lang="en-US" altLang="en-US" sz="3200" dirty="0">
                <a:solidFill>
                  <a:schemeClr val="tx1"/>
                </a:solidFill>
              </a:rPr>
              <a:t>What are the measures of &lt;KPL and &lt;JPL?  </a:t>
            </a:r>
            <a:r>
              <a:rPr lang="en-US" altLang="en-US" sz="3600" dirty="0">
                <a:solidFill>
                  <a:schemeClr val="tx1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17004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15203</TotalTime>
  <Words>365</Words>
  <Application>Microsoft Office PowerPoint</Application>
  <PresentationFormat>Widescreen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Exploring Angle Pairs</vt:lpstr>
      <vt:lpstr>Exploring Angle Pairs</vt:lpstr>
      <vt:lpstr>Exploring Angle Pairs</vt:lpstr>
      <vt:lpstr>Exploring Angle Pairs</vt:lpstr>
      <vt:lpstr>Exploring Angle Pairs</vt:lpstr>
      <vt:lpstr>Exploring Angle Pairs</vt:lpstr>
      <vt:lpstr>Exploring Angle Pairs</vt:lpstr>
      <vt:lpstr>Exploring Angle Pairs</vt:lpstr>
      <vt:lpstr>Exploring Angle Pairs</vt:lpstr>
      <vt:lpstr>Exploring Angle Pairs</vt:lpstr>
      <vt:lpstr>Exploring Angle Pairs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1-5 Exploring Angle Pairs</dc:title>
  <dc:creator>Jeff Twiddy</dc:creator>
  <cp:lastModifiedBy>Jeff Twiddy</cp:lastModifiedBy>
  <cp:revision>8</cp:revision>
  <dcterms:created xsi:type="dcterms:W3CDTF">2015-08-02T01:29:36Z</dcterms:created>
  <dcterms:modified xsi:type="dcterms:W3CDTF">2016-04-25T14:48:39Z</dcterms:modified>
</cp:coreProperties>
</file>