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810" y="-9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47F8DE-B781-45A0-8DC0-3650515EB5E7}" type="datetimeFigureOut">
              <a:rPr lang="en-US" smtClean="0"/>
              <a:t>9/11/2016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77E733-0216-42BD-A47D-4CFCDC6BDB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8191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2AEBE6-3342-49CD-AFFB-42CD1DE28533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02776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2AEBE6-3342-49CD-AFFB-42CD1DE28533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027764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2AEBE6-3342-49CD-AFFB-42CD1DE28533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027764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2AEBE6-3342-49CD-AFFB-42CD1DE28533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027764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2AEBE6-3342-49CD-AFFB-42CD1DE28533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027764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2AEBE6-3342-49CD-AFFB-42CD1DE28533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027764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2AEBE6-3342-49CD-AFFB-42CD1DE28533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027764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2AEBE6-3342-49CD-AFFB-42CD1DE28533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027764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2AEBE6-3342-49CD-AFFB-42CD1DE28533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02776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5377B-3F6D-45C2-9661-93DEAA11A4E4}" type="datetimeFigureOut">
              <a:rPr lang="en-US" smtClean="0"/>
              <a:t>9/11/2016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F76A8-E90E-4677-B3DF-8CFE0B74B4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0543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5377B-3F6D-45C2-9661-93DEAA11A4E4}" type="datetimeFigureOut">
              <a:rPr lang="en-US" smtClean="0"/>
              <a:t>9/11/2016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F76A8-E90E-4677-B3DF-8CFE0B74B4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69764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5377B-3F6D-45C2-9661-93DEAA11A4E4}" type="datetimeFigureOut">
              <a:rPr lang="en-US" smtClean="0"/>
              <a:t>9/11/2016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F76A8-E90E-4677-B3DF-8CFE0B74B4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8291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5377B-3F6D-45C2-9661-93DEAA11A4E4}" type="datetimeFigureOut">
              <a:rPr lang="en-US" smtClean="0"/>
              <a:t>9/11/2016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F76A8-E90E-4677-B3DF-8CFE0B74B4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71042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5377B-3F6D-45C2-9661-93DEAA11A4E4}" type="datetimeFigureOut">
              <a:rPr lang="en-US" smtClean="0"/>
              <a:t>9/11/2016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F76A8-E90E-4677-B3DF-8CFE0B74B4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49275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5377B-3F6D-45C2-9661-93DEAA11A4E4}" type="datetimeFigureOut">
              <a:rPr lang="en-US" smtClean="0"/>
              <a:t>9/11/2016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F76A8-E90E-4677-B3DF-8CFE0B74B4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12693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5377B-3F6D-45C2-9661-93DEAA11A4E4}" type="datetimeFigureOut">
              <a:rPr lang="en-US" smtClean="0"/>
              <a:t>9/11/2016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F76A8-E90E-4677-B3DF-8CFE0B74B4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98272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5377B-3F6D-45C2-9661-93DEAA11A4E4}" type="datetimeFigureOut">
              <a:rPr lang="en-US" smtClean="0"/>
              <a:t>9/11/2016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F76A8-E90E-4677-B3DF-8CFE0B74B4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09531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5377B-3F6D-45C2-9661-93DEAA11A4E4}" type="datetimeFigureOut">
              <a:rPr lang="en-US" smtClean="0"/>
              <a:t>9/11/2016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F76A8-E90E-4677-B3DF-8CFE0B74B4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78816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5377B-3F6D-45C2-9661-93DEAA11A4E4}" type="datetimeFigureOut">
              <a:rPr lang="en-US" smtClean="0"/>
              <a:t>9/11/2016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F76A8-E90E-4677-B3DF-8CFE0B74B4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68733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5377B-3F6D-45C2-9661-93DEAA11A4E4}" type="datetimeFigureOut">
              <a:rPr lang="en-US" smtClean="0"/>
              <a:t>9/11/2016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F76A8-E90E-4677-B3DF-8CFE0B74B4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28322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65377B-3F6D-45C2-9661-93DEAA11A4E4}" type="datetimeFigureOut">
              <a:rPr lang="en-US" smtClean="0"/>
              <a:t>9/11/2016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FF76A8-E90E-4677-B3DF-8CFE0B74B4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62206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Exploring Angle Pairs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Unit 1 Lesson 5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8204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62000" y="133350"/>
            <a:ext cx="6629400" cy="971550"/>
          </a:xfrm>
        </p:spPr>
        <p:txBody>
          <a:bodyPr anchor="ctr"/>
          <a:lstStyle/>
          <a:p>
            <a:r>
              <a:rPr lang="en-US" altLang="en-US" sz="3000" b="1" dirty="0"/>
              <a:t>Measuring Angles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9600" y="876201"/>
            <a:ext cx="7391400" cy="4076700"/>
          </a:xfrm>
        </p:spPr>
        <p:txBody>
          <a:bodyPr/>
          <a:lstStyle/>
          <a:p>
            <a:pPr algn="just"/>
            <a:r>
              <a:rPr lang="en-US" altLang="en-US" sz="2100" dirty="0" smtClean="0">
                <a:solidFill>
                  <a:schemeClr val="tx1"/>
                </a:solidFill>
              </a:rPr>
              <a:t>When two coplanar lines are crossed by a 3</a:t>
            </a:r>
            <a:r>
              <a:rPr lang="en-US" altLang="en-US" sz="2100" baseline="30000" dirty="0" smtClean="0">
                <a:solidFill>
                  <a:schemeClr val="tx1"/>
                </a:solidFill>
              </a:rPr>
              <a:t>rd</a:t>
            </a:r>
            <a:r>
              <a:rPr lang="en-US" altLang="en-US" sz="2100" dirty="0" smtClean="0">
                <a:solidFill>
                  <a:schemeClr val="tx1"/>
                </a:solidFill>
              </a:rPr>
              <a:t> line (called th</a:t>
            </a:r>
            <a:r>
              <a:rPr lang="en-US" altLang="en-US" sz="2100" dirty="0" smtClean="0">
                <a:solidFill>
                  <a:schemeClr val="tx1"/>
                </a:solidFill>
              </a:rPr>
              <a:t>e transversal</a:t>
            </a:r>
            <a:r>
              <a:rPr lang="en-US" altLang="en-US" sz="2100" dirty="0" smtClean="0">
                <a:solidFill>
                  <a:schemeClr val="tx1"/>
                </a:solidFill>
              </a:rPr>
              <a:t>), then the angles formed on the same sides of the transversal are called </a:t>
            </a:r>
            <a:r>
              <a:rPr lang="en-US" altLang="en-US" sz="2100" b="1" dirty="0" smtClean="0">
                <a:solidFill>
                  <a:schemeClr val="tx1"/>
                </a:solidFill>
              </a:rPr>
              <a:t>corresponding angles.</a:t>
            </a:r>
            <a:endParaRPr lang="en-US" altLang="en-US" sz="2100" b="1" dirty="0">
              <a:solidFill>
                <a:schemeClr val="tx1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00367" y="2271269"/>
            <a:ext cx="639530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000" dirty="0" smtClean="0"/>
              <a:t>The angles </a:t>
            </a:r>
            <a:r>
              <a:rPr lang="en-US" sz="2000" b="1" dirty="0" smtClean="0"/>
              <a:t>A </a:t>
            </a:r>
            <a:r>
              <a:rPr lang="en-US" sz="2000" dirty="0" smtClean="0"/>
              <a:t>and </a:t>
            </a:r>
            <a:r>
              <a:rPr lang="en-US" sz="2000" b="1" dirty="0" smtClean="0"/>
              <a:t>B, </a:t>
            </a:r>
            <a:r>
              <a:rPr lang="en-US" sz="2000" dirty="0" smtClean="0"/>
              <a:t>and angles </a:t>
            </a:r>
            <a:r>
              <a:rPr lang="en-US" sz="2000" b="1" dirty="0" smtClean="0"/>
              <a:t>C </a:t>
            </a:r>
            <a:r>
              <a:rPr lang="en-US" sz="2000" dirty="0" smtClean="0"/>
              <a:t>and </a:t>
            </a:r>
            <a:r>
              <a:rPr lang="en-US" sz="2000" b="1" dirty="0" smtClean="0"/>
              <a:t>D</a:t>
            </a:r>
            <a:r>
              <a:rPr lang="en-US" sz="2000" dirty="0" smtClean="0"/>
              <a:t> are the pair of corresponding angles.</a:t>
            </a:r>
            <a:endParaRPr lang="en-US" sz="2000" b="1" dirty="0" smtClean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000" dirty="0" smtClean="0"/>
              <a:t>If a transversal intersects two </a:t>
            </a:r>
            <a:r>
              <a:rPr lang="en-US" sz="2000" b="1" dirty="0" smtClean="0"/>
              <a:t>parallel </a:t>
            </a:r>
            <a:r>
              <a:rPr lang="en-US" sz="2000" dirty="0" smtClean="0"/>
              <a:t>lines, then the corresponding angles are congruent.</a:t>
            </a:r>
            <a:endParaRPr lang="en-US" sz="2000" dirty="0"/>
          </a:p>
        </p:txBody>
      </p:sp>
      <p:cxnSp>
        <p:nvCxnSpPr>
          <p:cNvPr id="23" name="Straight Connector 22"/>
          <p:cNvCxnSpPr/>
          <p:nvPr/>
        </p:nvCxnSpPr>
        <p:spPr>
          <a:xfrm>
            <a:off x="2211639" y="4064174"/>
            <a:ext cx="206565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7407256" y="2231505"/>
            <a:ext cx="5122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A</a:t>
            </a:r>
            <a:endParaRPr lang="en-US" b="1" dirty="0"/>
          </a:p>
        </p:txBody>
      </p:sp>
      <p:cxnSp>
        <p:nvCxnSpPr>
          <p:cNvPr id="31" name="Straight Connector 30"/>
          <p:cNvCxnSpPr/>
          <p:nvPr/>
        </p:nvCxnSpPr>
        <p:spPr>
          <a:xfrm flipV="1">
            <a:off x="3020460" y="3879958"/>
            <a:ext cx="197387" cy="19421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3011282" y="4077573"/>
            <a:ext cx="206565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Arc 34"/>
          <p:cNvSpPr/>
          <p:nvPr/>
        </p:nvSpPr>
        <p:spPr>
          <a:xfrm rot="16654914">
            <a:off x="7404740" y="3192463"/>
            <a:ext cx="627488" cy="717066"/>
          </a:xfrm>
          <a:prstGeom prst="arc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36" name="Arc 35"/>
          <p:cNvSpPr/>
          <p:nvPr/>
        </p:nvSpPr>
        <p:spPr>
          <a:xfrm rot="433629" flipH="1">
            <a:off x="7638972" y="2470711"/>
            <a:ext cx="652431" cy="607659"/>
          </a:xfrm>
          <a:prstGeom prst="arc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cxnSp>
        <p:nvCxnSpPr>
          <p:cNvPr id="19" name="Straight Connector 18"/>
          <p:cNvCxnSpPr/>
          <p:nvPr/>
        </p:nvCxnSpPr>
        <p:spPr>
          <a:xfrm flipV="1">
            <a:off x="2209800" y="3879958"/>
            <a:ext cx="197387" cy="19421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Arrow Connector 2"/>
          <p:cNvCxnSpPr/>
          <p:nvPr/>
        </p:nvCxnSpPr>
        <p:spPr>
          <a:xfrm>
            <a:off x="6826129" y="2724150"/>
            <a:ext cx="1993135" cy="0"/>
          </a:xfrm>
          <a:prstGeom prst="straightConnector1">
            <a:avLst/>
          </a:prstGeom>
          <a:ln w="28575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>
            <a:off x="6852752" y="3486150"/>
            <a:ext cx="1993135" cy="0"/>
          </a:xfrm>
          <a:prstGeom prst="straightConnector1">
            <a:avLst/>
          </a:prstGeom>
          <a:ln w="28575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 flipV="1">
            <a:off x="7421915" y="1820767"/>
            <a:ext cx="786570" cy="2362200"/>
          </a:xfrm>
          <a:prstGeom prst="straightConnector1">
            <a:avLst/>
          </a:prstGeom>
          <a:ln w="28575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Arc 28"/>
          <p:cNvSpPr/>
          <p:nvPr/>
        </p:nvSpPr>
        <p:spPr>
          <a:xfrm rot="11511691" flipH="1">
            <a:off x="7664305" y="2382326"/>
            <a:ext cx="513035" cy="555996"/>
          </a:xfrm>
          <a:prstGeom prst="arc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30" name="TextBox 29"/>
          <p:cNvSpPr txBox="1"/>
          <p:nvPr/>
        </p:nvSpPr>
        <p:spPr>
          <a:xfrm>
            <a:off x="7175697" y="3042236"/>
            <a:ext cx="5122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B</a:t>
            </a:r>
            <a:endParaRPr lang="en-US" b="1" dirty="0"/>
          </a:p>
        </p:txBody>
      </p:sp>
      <p:sp>
        <p:nvSpPr>
          <p:cNvPr id="37" name="TextBox 36"/>
          <p:cNvSpPr txBox="1"/>
          <p:nvPr/>
        </p:nvSpPr>
        <p:spPr>
          <a:xfrm>
            <a:off x="7774790" y="3603941"/>
            <a:ext cx="5122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D</a:t>
            </a:r>
            <a:endParaRPr lang="en-US" b="1" dirty="0"/>
          </a:p>
        </p:txBody>
      </p:sp>
      <p:sp>
        <p:nvSpPr>
          <p:cNvPr id="38" name="TextBox 37"/>
          <p:cNvSpPr txBox="1"/>
          <p:nvPr/>
        </p:nvSpPr>
        <p:spPr>
          <a:xfrm>
            <a:off x="8030933" y="2811464"/>
            <a:ext cx="5122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C</a:t>
            </a:r>
            <a:endParaRPr lang="en-US" b="1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9" name="TextBox 38"/>
              <p:cNvSpPr txBox="1"/>
              <p:nvPr/>
            </p:nvSpPr>
            <p:spPr>
              <a:xfrm>
                <a:off x="2443447" y="3790950"/>
                <a:ext cx="680753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b="1" dirty="0" smtClean="0"/>
                  <a:t>A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  <a:ea typeface="Cambria Math"/>
                      </a:rPr>
                      <m:t>≅ </m:t>
                    </m:r>
                  </m:oMath>
                </a14:m>
                <a:endParaRPr lang="en-US" b="1" dirty="0"/>
              </a:p>
            </p:txBody>
          </p:sp>
        </mc:Choice>
        <mc:Fallback>
          <p:sp>
            <p:nvSpPr>
              <p:cNvPr id="39" name="TextBox 3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43447" y="3790950"/>
                <a:ext cx="680753" cy="369332"/>
              </a:xfrm>
              <a:prstGeom prst="rect">
                <a:avLst/>
              </a:prstGeom>
              <a:blipFill rotWithShape="1">
                <a:blip r:embed="rId3"/>
                <a:stretch>
                  <a:fillRect l="-8036" t="-8333" b="-2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0" name="TextBox 39"/>
          <p:cNvSpPr txBox="1"/>
          <p:nvPr/>
        </p:nvSpPr>
        <p:spPr>
          <a:xfrm>
            <a:off x="3175158" y="3805498"/>
            <a:ext cx="20826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B    and </a:t>
            </a:r>
            <a:endParaRPr lang="en-US" b="1" dirty="0"/>
          </a:p>
        </p:txBody>
      </p:sp>
      <p:cxnSp>
        <p:nvCxnSpPr>
          <p:cNvPr id="41" name="Straight Connector 40"/>
          <p:cNvCxnSpPr/>
          <p:nvPr/>
        </p:nvCxnSpPr>
        <p:spPr>
          <a:xfrm>
            <a:off x="4072789" y="4051077"/>
            <a:ext cx="206565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 flipV="1">
            <a:off x="4070950" y="3866861"/>
            <a:ext cx="197387" cy="19421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43" name="TextBox 42"/>
              <p:cNvSpPr txBox="1"/>
              <p:nvPr/>
            </p:nvSpPr>
            <p:spPr>
              <a:xfrm>
                <a:off x="4304597" y="3796356"/>
                <a:ext cx="680753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b="1" dirty="0" smtClean="0"/>
                  <a:t>C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  <a:ea typeface="Cambria Math"/>
                      </a:rPr>
                      <m:t>≅ </m:t>
                    </m:r>
                  </m:oMath>
                </a14:m>
                <a:endParaRPr lang="en-US" b="1" dirty="0"/>
              </a:p>
            </p:txBody>
          </p:sp>
        </mc:Choice>
        <mc:Fallback>
          <p:sp>
            <p:nvSpPr>
              <p:cNvPr id="43" name="TextBox 4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04597" y="3796356"/>
                <a:ext cx="680753" cy="369332"/>
              </a:xfrm>
              <a:prstGeom prst="rect">
                <a:avLst/>
              </a:prstGeom>
              <a:blipFill rotWithShape="1">
                <a:blip r:embed="rId4"/>
                <a:stretch>
                  <a:fillRect l="-7143" t="-8333" b="-2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4" name="TextBox 43"/>
          <p:cNvSpPr txBox="1"/>
          <p:nvPr/>
        </p:nvSpPr>
        <p:spPr>
          <a:xfrm>
            <a:off x="5062009" y="3802618"/>
            <a:ext cx="20826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D</a:t>
            </a:r>
            <a:r>
              <a:rPr lang="en-US" b="1" dirty="0" smtClean="0"/>
              <a:t> </a:t>
            </a:r>
            <a:endParaRPr lang="en-US" b="1" dirty="0"/>
          </a:p>
        </p:txBody>
      </p:sp>
      <p:cxnSp>
        <p:nvCxnSpPr>
          <p:cNvPr id="45" name="Straight Connector 44"/>
          <p:cNvCxnSpPr/>
          <p:nvPr/>
        </p:nvCxnSpPr>
        <p:spPr>
          <a:xfrm>
            <a:off x="4888495" y="4041075"/>
            <a:ext cx="206565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 flipV="1">
            <a:off x="4886656" y="3856859"/>
            <a:ext cx="197387" cy="19421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Arc 27"/>
          <p:cNvSpPr/>
          <p:nvPr/>
        </p:nvSpPr>
        <p:spPr>
          <a:xfrm rot="11511691" flipH="1">
            <a:off x="7411148" y="3163786"/>
            <a:ext cx="513035" cy="555996"/>
          </a:xfrm>
          <a:prstGeom prst="arc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08604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62000" y="133350"/>
            <a:ext cx="6629400" cy="971550"/>
          </a:xfrm>
        </p:spPr>
        <p:txBody>
          <a:bodyPr anchor="ctr"/>
          <a:lstStyle/>
          <a:p>
            <a:r>
              <a:rPr lang="en-US" altLang="en-US" sz="3000" b="1" dirty="0"/>
              <a:t>Measuring Angles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9600" y="876201"/>
            <a:ext cx="7391400" cy="476349"/>
          </a:xfrm>
        </p:spPr>
        <p:txBody>
          <a:bodyPr/>
          <a:lstStyle/>
          <a:p>
            <a:pPr algn="just"/>
            <a:r>
              <a:rPr lang="en-US" altLang="en-US" sz="2100" b="1" dirty="0" smtClean="0">
                <a:solidFill>
                  <a:schemeClr val="tx1"/>
                </a:solidFill>
              </a:rPr>
              <a:t>			</a:t>
            </a:r>
            <a:r>
              <a:rPr lang="en-US" altLang="en-US" sz="2400" b="1" dirty="0" smtClean="0">
                <a:solidFill>
                  <a:schemeClr val="tx1"/>
                </a:solidFill>
              </a:rPr>
              <a:t>Problem 1:</a:t>
            </a:r>
            <a:endParaRPr lang="en-US" altLang="en-US" sz="2100" b="1" dirty="0">
              <a:solidFill>
                <a:schemeClr val="tx1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18502" y="1277398"/>
            <a:ext cx="8382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000" dirty="0" smtClean="0"/>
              <a:t>Identify all the pair of </a:t>
            </a:r>
            <a:r>
              <a:rPr lang="en-US" sz="2000" b="1" dirty="0" smtClean="0"/>
              <a:t>alternate, vertical</a:t>
            </a:r>
            <a:r>
              <a:rPr lang="en-US" sz="2000" dirty="0" smtClean="0"/>
              <a:t> and </a:t>
            </a:r>
            <a:r>
              <a:rPr lang="en-US" sz="2000" b="1" dirty="0" smtClean="0"/>
              <a:t>corresponding </a:t>
            </a:r>
            <a:r>
              <a:rPr lang="en-US" sz="2000" dirty="0" smtClean="0"/>
              <a:t>angles in the figure shown below.</a:t>
            </a:r>
            <a:endParaRPr lang="en-US" sz="2000" dirty="0"/>
          </a:p>
        </p:txBody>
      </p:sp>
      <p:sp>
        <p:nvSpPr>
          <p:cNvPr id="18" name="TextBox 17"/>
          <p:cNvSpPr txBox="1"/>
          <p:nvPr/>
        </p:nvSpPr>
        <p:spPr>
          <a:xfrm>
            <a:off x="7407256" y="2231505"/>
            <a:ext cx="5122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a</a:t>
            </a:r>
            <a:endParaRPr lang="en-US" b="1" dirty="0"/>
          </a:p>
        </p:txBody>
      </p:sp>
      <p:sp>
        <p:nvSpPr>
          <p:cNvPr id="35" name="Arc 34"/>
          <p:cNvSpPr/>
          <p:nvPr/>
        </p:nvSpPr>
        <p:spPr>
          <a:xfrm rot="16654914">
            <a:off x="7404740" y="3192463"/>
            <a:ext cx="627488" cy="717066"/>
          </a:xfrm>
          <a:prstGeom prst="arc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36" name="Arc 35"/>
          <p:cNvSpPr/>
          <p:nvPr/>
        </p:nvSpPr>
        <p:spPr>
          <a:xfrm rot="433629" flipH="1">
            <a:off x="7638972" y="2470711"/>
            <a:ext cx="652431" cy="607659"/>
          </a:xfrm>
          <a:prstGeom prst="arc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cxnSp>
        <p:nvCxnSpPr>
          <p:cNvPr id="3" name="Straight Arrow Connector 2"/>
          <p:cNvCxnSpPr/>
          <p:nvPr/>
        </p:nvCxnSpPr>
        <p:spPr>
          <a:xfrm>
            <a:off x="6826129" y="2724150"/>
            <a:ext cx="1993135" cy="0"/>
          </a:xfrm>
          <a:prstGeom prst="straightConnector1">
            <a:avLst/>
          </a:prstGeom>
          <a:ln w="28575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>
            <a:off x="6852752" y="3486150"/>
            <a:ext cx="1993135" cy="0"/>
          </a:xfrm>
          <a:prstGeom prst="straightConnector1">
            <a:avLst/>
          </a:prstGeom>
          <a:ln w="28575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 flipV="1">
            <a:off x="7421915" y="1820767"/>
            <a:ext cx="786570" cy="2362200"/>
          </a:xfrm>
          <a:prstGeom prst="straightConnector1">
            <a:avLst/>
          </a:prstGeom>
          <a:ln w="28575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Arc 28"/>
          <p:cNvSpPr/>
          <p:nvPr/>
        </p:nvSpPr>
        <p:spPr>
          <a:xfrm rot="11511691" flipH="1">
            <a:off x="7664305" y="2382326"/>
            <a:ext cx="513035" cy="555996"/>
          </a:xfrm>
          <a:prstGeom prst="arc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30" name="TextBox 29"/>
          <p:cNvSpPr txBox="1"/>
          <p:nvPr/>
        </p:nvSpPr>
        <p:spPr>
          <a:xfrm>
            <a:off x="7175697" y="3064270"/>
            <a:ext cx="5122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e</a:t>
            </a:r>
            <a:endParaRPr lang="en-US" b="1" dirty="0"/>
          </a:p>
        </p:txBody>
      </p:sp>
      <p:sp>
        <p:nvSpPr>
          <p:cNvPr id="37" name="TextBox 36"/>
          <p:cNvSpPr txBox="1"/>
          <p:nvPr/>
        </p:nvSpPr>
        <p:spPr>
          <a:xfrm>
            <a:off x="7741739" y="3603941"/>
            <a:ext cx="5122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h</a:t>
            </a:r>
            <a:endParaRPr lang="en-US" b="1" dirty="0"/>
          </a:p>
        </p:txBody>
      </p:sp>
      <p:sp>
        <p:nvSpPr>
          <p:cNvPr id="38" name="TextBox 37"/>
          <p:cNvSpPr txBox="1"/>
          <p:nvPr/>
        </p:nvSpPr>
        <p:spPr>
          <a:xfrm>
            <a:off x="8097035" y="2256584"/>
            <a:ext cx="5122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b</a:t>
            </a:r>
            <a:endParaRPr lang="en-US" b="1" dirty="0"/>
          </a:p>
        </p:txBody>
      </p:sp>
      <p:sp>
        <p:nvSpPr>
          <p:cNvPr id="28" name="Arc 27"/>
          <p:cNvSpPr/>
          <p:nvPr/>
        </p:nvSpPr>
        <p:spPr>
          <a:xfrm rot="11511691" flipH="1">
            <a:off x="7377882" y="3163786"/>
            <a:ext cx="513035" cy="555996"/>
          </a:xfrm>
          <a:prstGeom prst="arc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34" name="Arc 33"/>
          <p:cNvSpPr/>
          <p:nvPr/>
        </p:nvSpPr>
        <p:spPr>
          <a:xfrm rot="1458443">
            <a:off x="7648263" y="2457440"/>
            <a:ext cx="533400" cy="342900"/>
          </a:xfrm>
          <a:prstGeom prst="arc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47" name="TextBox 46"/>
          <p:cNvSpPr txBox="1"/>
          <p:nvPr/>
        </p:nvSpPr>
        <p:spPr>
          <a:xfrm>
            <a:off x="7150864" y="3530869"/>
            <a:ext cx="5122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g</a:t>
            </a:r>
            <a:endParaRPr lang="en-US" b="1" dirty="0"/>
          </a:p>
        </p:txBody>
      </p:sp>
      <p:sp>
        <p:nvSpPr>
          <p:cNvPr id="48" name="Arc 47"/>
          <p:cNvSpPr/>
          <p:nvPr/>
        </p:nvSpPr>
        <p:spPr>
          <a:xfrm rot="15566459" flipH="1">
            <a:off x="7169033" y="3255280"/>
            <a:ext cx="699746" cy="402156"/>
          </a:xfrm>
          <a:prstGeom prst="arc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49" name="TextBox 48"/>
          <p:cNvSpPr txBox="1"/>
          <p:nvPr/>
        </p:nvSpPr>
        <p:spPr>
          <a:xfrm>
            <a:off x="7359069" y="2736915"/>
            <a:ext cx="5122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c</a:t>
            </a:r>
            <a:endParaRPr lang="en-US" b="1" dirty="0"/>
          </a:p>
        </p:txBody>
      </p:sp>
      <p:sp>
        <p:nvSpPr>
          <p:cNvPr id="50" name="Arc 49"/>
          <p:cNvSpPr/>
          <p:nvPr/>
        </p:nvSpPr>
        <p:spPr>
          <a:xfrm rot="1458443">
            <a:off x="7435772" y="3166953"/>
            <a:ext cx="533400" cy="414909"/>
          </a:xfrm>
          <a:prstGeom prst="arc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51" name="Arc 50"/>
          <p:cNvSpPr/>
          <p:nvPr/>
        </p:nvSpPr>
        <p:spPr>
          <a:xfrm rot="15566459" flipH="1">
            <a:off x="7404467" y="2493688"/>
            <a:ext cx="699746" cy="402156"/>
          </a:xfrm>
          <a:prstGeom prst="arc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52" name="TextBox 51"/>
          <p:cNvSpPr txBox="1"/>
          <p:nvPr/>
        </p:nvSpPr>
        <p:spPr>
          <a:xfrm>
            <a:off x="8021196" y="2777435"/>
            <a:ext cx="5122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d</a:t>
            </a:r>
            <a:endParaRPr lang="en-US" b="1" dirty="0"/>
          </a:p>
        </p:txBody>
      </p:sp>
      <p:sp>
        <p:nvSpPr>
          <p:cNvPr id="53" name="TextBox 52"/>
          <p:cNvSpPr txBox="1"/>
          <p:nvPr/>
        </p:nvSpPr>
        <p:spPr>
          <a:xfrm>
            <a:off x="7919693" y="3117009"/>
            <a:ext cx="5122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f</a:t>
            </a:r>
            <a:endParaRPr lang="en-US" b="1" dirty="0"/>
          </a:p>
        </p:txBody>
      </p:sp>
      <p:sp>
        <p:nvSpPr>
          <p:cNvPr id="2" name="TextBox 1"/>
          <p:cNvSpPr txBox="1"/>
          <p:nvPr/>
        </p:nvSpPr>
        <p:spPr>
          <a:xfrm>
            <a:off x="377328" y="1915415"/>
            <a:ext cx="63246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accent4">
                    <a:lumMod val="50000"/>
                  </a:schemeClr>
                </a:solidFill>
              </a:rPr>
              <a:t>Alternate angles:</a:t>
            </a:r>
            <a:br>
              <a:rPr lang="en-US" b="1" dirty="0" smtClean="0">
                <a:solidFill>
                  <a:schemeClr val="accent4">
                    <a:lumMod val="50000"/>
                  </a:schemeClr>
                </a:solidFill>
              </a:rPr>
            </a:br>
            <a:r>
              <a:rPr lang="en-US" b="1" dirty="0" smtClean="0">
                <a:solidFill>
                  <a:schemeClr val="accent4">
                    <a:lumMod val="50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accent4">
                    <a:lumMod val="50000"/>
                  </a:schemeClr>
                </a:solidFill>
              </a:rPr>
            </a:br>
            <a:r>
              <a:rPr lang="en-US" b="1" dirty="0" smtClean="0">
                <a:solidFill>
                  <a:schemeClr val="accent4">
                    <a:lumMod val="50000"/>
                  </a:schemeClr>
                </a:solidFill>
              </a:rPr>
              <a:t>angles  a </a:t>
            </a:r>
            <a:r>
              <a:rPr lang="en-US" dirty="0" smtClean="0">
                <a:solidFill>
                  <a:schemeClr val="accent4">
                    <a:lumMod val="50000"/>
                  </a:schemeClr>
                </a:solidFill>
              </a:rPr>
              <a:t>and </a:t>
            </a:r>
            <a:r>
              <a:rPr lang="en-US" b="1" dirty="0" smtClean="0">
                <a:solidFill>
                  <a:schemeClr val="accent4">
                    <a:lumMod val="50000"/>
                  </a:schemeClr>
                </a:solidFill>
              </a:rPr>
              <a:t>h, b </a:t>
            </a:r>
            <a:r>
              <a:rPr lang="en-US" dirty="0" smtClean="0">
                <a:solidFill>
                  <a:schemeClr val="accent4">
                    <a:lumMod val="50000"/>
                  </a:schemeClr>
                </a:solidFill>
              </a:rPr>
              <a:t>and </a:t>
            </a:r>
            <a:r>
              <a:rPr lang="en-US" b="1" dirty="0" smtClean="0">
                <a:solidFill>
                  <a:schemeClr val="accent4">
                    <a:lumMod val="50000"/>
                  </a:schemeClr>
                </a:solidFill>
              </a:rPr>
              <a:t>g, c </a:t>
            </a:r>
            <a:r>
              <a:rPr lang="en-US" dirty="0" smtClean="0">
                <a:solidFill>
                  <a:schemeClr val="accent4">
                    <a:lumMod val="50000"/>
                  </a:schemeClr>
                </a:solidFill>
              </a:rPr>
              <a:t>and </a:t>
            </a:r>
            <a:r>
              <a:rPr lang="en-US" b="1" dirty="0" smtClean="0">
                <a:solidFill>
                  <a:schemeClr val="accent4">
                    <a:lumMod val="50000"/>
                  </a:schemeClr>
                </a:solidFill>
              </a:rPr>
              <a:t>f, d </a:t>
            </a:r>
            <a:r>
              <a:rPr lang="en-US" dirty="0" smtClean="0">
                <a:solidFill>
                  <a:schemeClr val="accent4">
                    <a:lumMod val="50000"/>
                  </a:schemeClr>
                </a:solidFill>
              </a:rPr>
              <a:t>and </a:t>
            </a:r>
            <a:r>
              <a:rPr lang="en-US" b="1" dirty="0" smtClean="0">
                <a:solidFill>
                  <a:schemeClr val="accent4">
                    <a:lumMod val="50000"/>
                  </a:schemeClr>
                </a:solidFill>
              </a:rPr>
              <a:t>e     </a:t>
            </a:r>
          </a:p>
          <a:p>
            <a:endParaRPr lang="en-US" b="1" dirty="0">
              <a:solidFill>
                <a:schemeClr val="accent4">
                  <a:lumMod val="50000"/>
                </a:schemeClr>
              </a:solidFill>
            </a:endParaRPr>
          </a:p>
          <a:p>
            <a:r>
              <a:rPr lang="en-US" b="1" dirty="0" smtClean="0">
                <a:solidFill>
                  <a:schemeClr val="accent4">
                    <a:lumMod val="50000"/>
                  </a:schemeClr>
                </a:solidFill>
              </a:rPr>
              <a:t>Vertical angles:</a:t>
            </a:r>
            <a:br>
              <a:rPr lang="en-US" b="1" dirty="0" smtClean="0">
                <a:solidFill>
                  <a:schemeClr val="accent4">
                    <a:lumMod val="50000"/>
                  </a:schemeClr>
                </a:solidFill>
              </a:rPr>
            </a:br>
            <a:r>
              <a:rPr lang="en-US" b="1" dirty="0" smtClean="0">
                <a:solidFill>
                  <a:schemeClr val="accent4">
                    <a:lumMod val="50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accent4">
                    <a:lumMod val="50000"/>
                  </a:schemeClr>
                </a:solidFill>
              </a:rPr>
            </a:br>
            <a:r>
              <a:rPr lang="en-US" b="1" dirty="0" smtClean="0">
                <a:solidFill>
                  <a:schemeClr val="accent4">
                    <a:lumMod val="50000"/>
                  </a:schemeClr>
                </a:solidFill>
              </a:rPr>
              <a:t>angles </a:t>
            </a:r>
            <a:r>
              <a:rPr lang="en-US" b="1" dirty="0" smtClean="0">
                <a:solidFill>
                  <a:schemeClr val="accent4">
                    <a:lumMod val="50000"/>
                  </a:schemeClr>
                </a:solidFill>
              </a:rPr>
              <a:t>a </a:t>
            </a:r>
            <a:r>
              <a:rPr lang="en-US" dirty="0" smtClean="0">
                <a:solidFill>
                  <a:schemeClr val="accent4">
                    <a:lumMod val="50000"/>
                  </a:schemeClr>
                </a:solidFill>
              </a:rPr>
              <a:t>and </a:t>
            </a:r>
            <a:r>
              <a:rPr lang="en-US" b="1" dirty="0" smtClean="0">
                <a:solidFill>
                  <a:schemeClr val="accent4">
                    <a:lumMod val="50000"/>
                  </a:schemeClr>
                </a:solidFill>
              </a:rPr>
              <a:t>d, b </a:t>
            </a:r>
            <a:r>
              <a:rPr lang="en-US" dirty="0" smtClean="0">
                <a:solidFill>
                  <a:schemeClr val="accent4">
                    <a:lumMod val="50000"/>
                  </a:schemeClr>
                </a:solidFill>
              </a:rPr>
              <a:t>and </a:t>
            </a:r>
            <a:r>
              <a:rPr lang="en-US" b="1" dirty="0" smtClean="0">
                <a:solidFill>
                  <a:schemeClr val="accent4">
                    <a:lumMod val="50000"/>
                  </a:schemeClr>
                </a:solidFill>
              </a:rPr>
              <a:t>c, e </a:t>
            </a:r>
            <a:r>
              <a:rPr lang="en-US" dirty="0" smtClean="0">
                <a:solidFill>
                  <a:schemeClr val="accent4">
                    <a:lumMod val="50000"/>
                  </a:schemeClr>
                </a:solidFill>
              </a:rPr>
              <a:t>and </a:t>
            </a:r>
            <a:r>
              <a:rPr lang="en-US" b="1" dirty="0" smtClean="0">
                <a:solidFill>
                  <a:schemeClr val="accent4">
                    <a:lumMod val="50000"/>
                  </a:schemeClr>
                </a:solidFill>
              </a:rPr>
              <a:t>h, g </a:t>
            </a:r>
            <a:r>
              <a:rPr lang="en-US" dirty="0" smtClean="0">
                <a:solidFill>
                  <a:schemeClr val="accent4">
                    <a:lumMod val="50000"/>
                  </a:schemeClr>
                </a:solidFill>
              </a:rPr>
              <a:t>and </a:t>
            </a:r>
            <a:r>
              <a:rPr lang="en-US" b="1" dirty="0" smtClean="0">
                <a:solidFill>
                  <a:schemeClr val="accent4">
                    <a:lumMod val="50000"/>
                  </a:schemeClr>
                </a:solidFill>
              </a:rPr>
              <a:t>f</a:t>
            </a:r>
            <a:br>
              <a:rPr lang="en-US" b="1" dirty="0" smtClean="0">
                <a:solidFill>
                  <a:schemeClr val="accent4">
                    <a:lumMod val="50000"/>
                  </a:schemeClr>
                </a:solidFill>
              </a:rPr>
            </a:br>
            <a:r>
              <a:rPr lang="en-US" b="1" dirty="0" smtClean="0">
                <a:solidFill>
                  <a:schemeClr val="accent4">
                    <a:lumMod val="50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accent4">
                    <a:lumMod val="50000"/>
                  </a:schemeClr>
                </a:solidFill>
              </a:rPr>
            </a:br>
            <a:r>
              <a:rPr lang="en-US" b="1" dirty="0" smtClean="0">
                <a:solidFill>
                  <a:schemeClr val="accent4">
                    <a:lumMod val="50000"/>
                  </a:schemeClr>
                </a:solidFill>
              </a:rPr>
              <a:t>Corresponding angles:</a:t>
            </a:r>
            <a:br>
              <a:rPr lang="en-US" b="1" dirty="0" smtClean="0">
                <a:solidFill>
                  <a:schemeClr val="accent4">
                    <a:lumMod val="50000"/>
                  </a:schemeClr>
                </a:solidFill>
              </a:rPr>
            </a:br>
            <a:r>
              <a:rPr lang="en-US" b="1" dirty="0" smtClean="0">
                <a:solidFill>
                  <a:schemeClr val="accent4">
                    <a:lumMod val="50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accent4">
                    <a:lumMod val="50000"/>
                  </a:schemeClr>
                </a:solidFill>
              </a:rPr>
            </a:br>
            <a:r>
              <a:rPr lang="en-US" b="1" dirty="0" smtClean="0">
                <a:solidFill>
                  <a:schemeClr val="accent4">
                    <a:lumMod val="50000"/>
                  </a:schemeClr>
                </a:solidFill>
              </a:rPr>
              <a:t> angles </a:t>
            </a:r>
            <a:r>
              <a:rPr lang="en-US" b="1" dirty="0" smtClean="0">
                <a:solidFill>
                  <a:schemeClr val="accent4">
                    <a:lumMod val="50000"/>
                  </a:schemeClr>
                </a:solidFill>
              </a:rPr>
              <a:t>a </a:t>
            </a:r>
            <a:r>
              <a:rPr lang="en-US" dirty="0" smtClean="0">
                <a:solidFill>
                  <a:schemeClr val="accent4">
                    <a:lumMod val="50000"/>
                  </a:schemeClr>
                </a:solidFill>
              </a:rPr>
              <a:t>and </a:t>
            </a:r>
            <a:r>
              <a:rPr lang="en-US" b="1" dirty="0" smtClean="0">
                <a:solidFill>
                  <a:schemeClr val="accent4">
                    <a:lumMod val="50000"/>
                  </a:schemeClr>
                </a:solidFill>
              </a:rPr>
              <a:t>e, c </a:t>
            </a:r>
            <a:r>
              <a:rPr lang="en-US" dirty="0" smtClean="0">
                <a:solidFill>
                  <a:schemeClr val="accent4">
                    <a:lumMod val="50000"/>
                  </a:schemeClr>
                </a:solidFill>
              </a:rPr>
              <a:t>and </a:t>
            </a:r>
            <a:r>
              <a:rPr lang="en-US" b="1" dirty="0" smtClean="0">
                <a:solidFill>
                  <a:schemeClr val="accent4">
                    <a:lumMod val="50000"/>
                  </a:schemeClr>
                </a:solidFill>
              </a:rPr>
              <a:t>g, b </a:t>
            </a:r>
            <a:r>
              <a:rPr lang="en-US" dirty="0" smtClean="0">
                <a:solidFill>
                  <a:schemeClr val="accent4">
                    <a:lumMod val="50000"/>
                  </a:schemeClr>
                </a:solidFill>
              </a:rPr>
              <a:t>and </a:t>
            </a:r>
            <a:r>
              <a:rPr lang="en-US" b="1" dirty="0" smtClean="0">
                <a:solidFill>
                  <a:schemeClr val="accent4">
                    <a:lumMod val="50000"/>
                  </a:schemeClr>
                </a:solidFill>
              </a:rPr>
              <a:t>f, d </a:t>
            </a:r>
            <a:r>
              <a:rPr lang="en-US" dirty="0" smtClean="0">
                <a:solidFill>
                  <a:schemeClr val="accent4">
                    <a:lumMod val="50000"/>
                  </a:schemeClr>
                </a:solidFill>
              </a:rPr>
              <a:t>and </a:t>
            </a:r>
            <a:r>
              <a:rPr lang="en-US" b="1" dirty="0" smtClean="0">
                <a:solidFill>
                  <a:schemeClr val="accent4">
                    <a:lumMod val="50000"/>
                  </a:schemeClr>
                </a:solidFill>
              </a:rPr>
              <a:t>h</a:t>
            </a:r>
            <a:r>
              <a:rPr lang="en-US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en-US" b="1" dirty="0" smtClean="0">
                <a:solidFill>
                  <a:schemeClr val="accent4">
                    <a:lumMod val="50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accent4">
                    <a:lumMod val="50000"/>
                  </a:schemeClr>
                </a:solidFill>
              </a:rPr>
            </a:br>
            <a:endParaRPr lang="en-US" b="1" dirty="0">
              <a:solidFill>
                <a:schemeClr val="accent4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48687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0"/>
            <a:ext cx="6629400" cy="971550"/>
          </a:xfrm>
        </p:spPr>
        <p:txBody>
          <a:bodyPr anchor="ctr"/>
          <a:lstStyle/>
          <a:p>
            <a:r>
              <a:rPr lang="en-US" altLang="en-US" sz="3000" b="1" dirty="0"/>
              <a:t>Exploring Angle Pairs</a:t>
            </a:r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02115" y="830167"/>
            <a:ext cx="8218715" cy="3886200"/>
          </a:xfrm>
        </p:spPr>
        <p:txBody>
          <a:bodyPr>
            <a:normAutofit fontScale="92500" lnSpcReduction="20000"/>
          </a:bodyPr>
          <a:lstStyle/>
          <a:p>
            <a:pPr marL="457200" indent="-457200" algn="l"/>
            <a:r>
              <a:rPr lang="en-US" altLang="en-US" sz="3000" b="1" dirty="0" smtClean="0"/>
              <a:t>			Students </a:t>
            </a:r>
            <a:r>
              <a:rPr lang="en-US" altLang="en-US" sz="3000" b="1" dirty="0"/>
              <a:t>will be able </a:t>
            </a:r>
            <a:r>
              <a:rPr lang="en-US" altLang="en-US" sz="3000" b="1" dirty="0" smtClean="0"/>
              <a:t>to:</a:t>
            </a:r>
          </a:p>
          <a:p>
            <a:pPr algn="l"/>
            <a:r>
              <a:rPr lang="en-US" altLang="en-US" sz="2700" dirty="0" smtClean="0">
                <a:solidFill>
                  <a:schemeClr val="tx1"/>
                </a:solidFill>
              </a:rPr>
              <a:t>identify </a:t>
            </a:r>
            <a:r>
              <a:rPr lang="en-US" altLang="en-US" sz="2700" dirty="0">
                <a:solidFill>
                  <a:schemeClr val="tx1"/>
                </a:solidFill>
              </a:rPr>
              <a:t>special angle pairs and use their relationships </a:t>
            </a:r>
            <a:r>
              <a:rPr lang="en-US" altLang="en-US" sz="2700" dirty="0" smtClean="0">
                <a:solidFill>
                  <a:schemeClr val="tx1"/>
                </a:solidFill>
              </a:rPr>
              <a:t>to find </a:t>
            </a:r>
            <a:r>
              <a:rPr lang="en-US" altLang="en-US" sz="2700" dirty="0">
                <a:solidFill>
                  <a:schemeClr val="tx1"/>
                </a:solidFill>
              </a:rPr>
              <a:t>angle </a:t>
            </a:r>
            <a:r>
              <a:rPr lang="en-US" altLang="en-US" sz="2700" dirty="0" smtClean="0">
                <a:solidFill>
                  <a:schemeClr val="tx1"/>
                </a:solidFill>
              </a:rPr>
              <a:t>measures.</a:t>
            </a:r>
            <a:endParaRPr lang="en-US" altLang="en-US" sz="2700" dirty="0">
              <a:solidFill>
                <a:schemeClr val="tx1"/>
              </a:solidFill>
            </a:endParaRPr>
          </a:p>
          <a:p>
            <a:pPr algn="l"/>
            <a:r>
              <a:rPr lang="en-US" altLang="en-US" sz="3000" b="1" dirty="0" smtClean="0"/>
              <a:t>			Key Vocabulary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altLang="en-US" sz="2400" b="1" dirty="0" smtClean="0">
                <a:solidFill>
                  <a:schemeClr val="tx1"/>
                </a:solidFill>
              </a:rPr>
              <a:t>Complementary and Supplementary angles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altLang="en-US" sz="2400" b="1" dirty="0" smtClean="0">
                <a:solidFill>
                  <a:schemeClr val="tx1"/>
                </a:solidFill>
              </a:rPr>
              <a:t>Vertical angles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altLang="en-US" sz="2400" b="1" dirty="0" smtClean="0">
                <a:solidFill>
                  <a:schemeClr val="tx1"/>
                </a:solidFill>
              </a:rPr>
              <a:t>Adjacent angles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altLang="en-US" sz="2400" b="1" dirty="0" smtClean="0">
                <a:solidFill>
                  <a:schemeClr val="tx1"/>
                </a:solidFill>
              </a:rPr>
              <a:t>Corresponding angles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altLang="en-US" sz="2400" b="1" dirty="0" smtClean="0">
                <a:solidFill>
                  <a:schemeClr val="tx1"/>
                </a:solidFill>
              </a:rPr>
              <a:t>Linear pair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altLang="en-US" sz="2400" b="1" dirty="0" smtClean="0">
                <a:solidFill>
                  <a:schemeClr val="tx1"/>
                </a:solidFill>
              </a:rPr>
              <a:t>Alternate angles</a:t>
            </a:r>
            <a:r>
              <a:rPr lang="en-US" altLang="en-US" sz="3000" b="1" dirty="0" smtClean="0"/>
              <a:t/>
            </a:r>
            <a:br>
              <a:rPr lang="en-US" altLang="en-US" sz="3000" b="1" dirty="0" smtClean="0"/>
            </a:br>
            <a:endParaRPr lang="en-US" altLang="en-US" sz="21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59402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62000" y="133350"/>
            <a:ext cx="6629400" cy="971550"/>
          </a:xfrm>
        </p:spPr>
        <p:txBody>
          <a:bodyPr anchor="ctr"/>
          <a:lstStyle/>
          <a:p>
            <a:r>
              <a:rPr lang="en-US" altLang="en-US" sz="3000" b="1" dirty="0"/>
              <a:t>Measuring Angles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71500" y="819150"/>
            <a:ext cx="7391400" cy="4076700"/>
          </a:xfrm>
        </p:spPr>
        <p:txBody>
          <a:bodyPr/>
          <a:lstStyle/>
          <a:p>
            <a:pPr marL="457200" indent="-457200" algn="l"/>
            <a:r>
              <a:rPr lang="en-US" altLang="en-US" sz="2100" dirty="0" smtClean="0">
                <a:solidFill>
                  <a:schemeClr val="tx1"/>
                </a:solidFill>
              </a:rPr>
              <a:t>An </a:t>
            </a:r>
            <a:r>
              <a:rPr lang="en-US" altLang="en-US" sz="2100" b="1" dirty="0" smtClean="0">
                <a:solidFill>
                  <a:schemeClr val="tx1"/>
                </a:solidFill>
              </a:rPr>
              <a:t>angle </a:t>
            </a:r>
            <a:r>
              <a:rPr lang="en-US" altLang="en-US" sz="2100" dirty="0" smtClean="0">
                <a:solidFill>
                  <a:schemeClr val="tx1"/>
                </a:solidFill>
              </a:rPr>
              <a:t>is a measure of the turn between two lines that have a </a:t>
            </a:r>
          </a:p>
          <a:p>
            <a:pPr algn="l"/>
            <a:r>
              <a:rPr lang="en-US" altLang="en-US" sz="2100" dirty="0" smtClean="0">
                <a:solidFill>
                  <a:schemeClr val="tx1"/>
                </a:solidFill>
              </a:rPr>
              <a:t>common end point. The rotation is measured in the anti-clockwise </a:t>
            </a:r>
          </a:p>
          <a:p>
            <a:pPr algn="l"/>
            <a:r>
              <a:rPr lang="en-US" altLang="en-US" sz="2100" dirty="0" smtClean="0">
                <a:solidFill>
                  <a:schemeClr val="tx1"/>
                </a:solidFill>
              </a:rPr>
              <a:t>direction.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altLang="en-US" sz="2100" dirty="0" smtClean="0">
                <a:solidFill>
                  <a:schemeClr val="tx1"/>
                </a:solidFill>
              </a:rPr>
              <a:t>The two lines form the sides of an angle.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altLang="en-US" sz="2100" dirty="0" smtClean="0">
                <a:solidFill>
                  <a:schemeClr val="tx1"/>
                </a:solidFill>
              </a:rPr>
              <a:t>The point where two lines are meeting is called the </a:t>
            </a:r>
            <a:r>
              <a:rPr lang="en-US" altLang="en-US" sz="2100" b="1" dirty="0" smtClean="0">
                <a:solidFill>
                  <a:schemeClr val="tx1"/>
                </a:solidFill>
              </a:rPr>
              <a:t>vertex.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altLang="en-US" sz="2100" dirty="0" smtClean="0">
                <a:solidFill>
                  <a:schemeClr val="tx1"/>
                </a:solidFill>
              </a:rPr>
              <a:t>The angle is represented by a       symbol along with a letter.</a:t>
            </a:r>
            <a:r>
              <a:rPr lang="en-US" altLang="en-US" sz="2100" b="1" dirty="0" smtClean="0">
                <a:solidFill>
                  <a:schemeClr val="tx1"/>
                </a:solidFill>
              </a:rPr>
              <a:t/>
            </a:r>
            <a:br>
              <a:rPr lang="en-US" altLang="en-US" sz="2100" b="1" dirty="0" smtClean="0">
                <a:solidFill>
                  <a:schemeClr val="tx1"/>
                </a:solidFill>
              </a:rPr>
            </a:br>
            <a:r>
              <a:rPr lang="en-US" altLang="en-US" sz="2100" b="1" dirty="0" smtClean="0">
                <a:solidFill>
                  <a:schemeClr val="tx1"/>
                </a:solidFill>
              </a:rPr>
              <a:t>  </a:t>
            </a:r>
            <a:br>
              <a:rPr lang="en-US" altLang="en-US" sz="2100" b="1" dirty="0" smtClean="0">
                <a:solidFill>
                  <a:schemeClr val="tx1"/>
                </a:solidFill>
              </a:rPr>
            </a:br>
            <a:endParaRPr lang="en-US" altLang="en-US" sz="2100" b="1" dirty="0">
              <a:solidFill>
                <a:schemeClr val="tx1"/>
              </a:solidFill>
            </a:endParaRPr>
          </a:p>
        </p:txBody>
      </p:sp>
      <p:cxnSp>
        <p:nvCxnSpPr>
          <p:cNvPr id="5" name="Straight Arrow Connector 4"/>
          <p:cNvCxnSpPr/>
          <p:nvPr/>
        </p:nvCxnSpPr>
        <p:spPr>
          <a:xfrm flipV="1">
            <a:off x="2853369" y="3181350"/>
            <a:ext cx="1032831" cy="1049127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flipV="1">
            <a:off x="2853369" y="4228641"/>
            <a:ext cx="1413831" cy="1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Arc 7"/>
          <p:cNvSpPr/>
          <p:nvPr/>
        </p:nvSpPr>
        <p:spPr>
          <a:xfrm>
            <a:off x="2916715" y="4063618"/>
            <a:ext cx="228600" cy="306130"/>
          </a:xfrm>
          <a:prstGeom prst="arc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3079213" y="3889835"/>
            <a:ext cx="5122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A</a:t>
            </a:r>
            <a:endParaRPr lang="en-US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4365435" y="3520503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Sides</a:t>
            </a:r>
            <a:endParaRPr lang="en-US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1938969" y="3847351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Vertex</a:t>
            </a:r>
            <a:endParaRPr lang="en-US" b="1" dirty="0"/>
          </a:p>
        </p:txBody>
      </p:sp>
      <p:cxnSp>
        <p:nvCxnSpPr>
          <p:cNvPr id="12" name="Straight Connector 11"/>
          <p:cNvCxnSpPr/>
          <p:nvPr/>
        </p:nvCxnSpPr>
        <p:spPr>
          <a:xfrm flipV="1">
            <a:off x="4267200" y="2831335"/>
            <a:ext cx="197387" cy="19421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4258022" y="3028950"/>
            <a:ext cx="20656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06466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62000" y="133350"/>
            <a:ext cx="6629400" cy="971550"/>
          </a:xfrm>
        </p:spPr>
        <p:txBody>
          <a:bodyPr anchor="ctr"/>
          <a:lstStyle/>
          <a:p>
            <a:r>
              <a:rPr lang="en-US" altLang="en-US" sz="3000" b="1" dirty="0"/>
              <a:t>Measuring Angles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71500" y="1066800"/>
            <a:ext cx="7391400" cy="4076700"/>
          </a:xfrm>
        </p:spPr>
        <p:txBody>
          <a:bodyPr/>
          <a:lstStyle/>
          <a:p>
            <a:pPr algn="l"/>
            <a:r>
              <a:rPr lang="en-US" altLang="en-US" sz="2400" dirty="0" smtClean="0">
                <a:solidFill>
                  <a:schemeClr val="tx1"/>
                </a:solidFill>
              </a:rPr>
              <a:t>Two angles are said to be </a:t>
            </a:r>
            <a:r>
              <a:rPr lang="en-US" altLang="en-US" sz="2400" b="1" dirty="0" smtClean="0">
                <a:solidFill>
                  <a:schemeClr val="tx1"/>
                </a:solidFill>
              </a:rPr>
              <a:t>complementary angles </a:t>
            </a:r>
            <a:r>
              <a:rPr lang="en-US" altLang="en-US" sz="2400" dirty="0" smtClean="0">
                <a:solidFill>
                  <a:schemeClr val="tx1"/>
                </a:solidFill>
              </a:rPr>
              <a:t>if their sum is 90 degrees. </a:t>
            </a:r>
            <a:r>
              <a:rPr lang="en-US" altLang="en-US" sz="2100" b="1" dirty="0" smtClean="0">
                <a:solidFill>
                  <a:schemeClr val="tx1"/>
                </a:solidFill>
              </a:rPr>
              <a:t/>
            </a:r>
            <a:br>
              <a:rPr lang="en-US" altLang="en-US" sz="2100" b="1" dirty="0" smtClean="0">
                <a:solidFill>
                  <a:schemeClr val="tx1"/>
                </a:solidFill>
              </a:rPr>
            </a:br>
            <a:r>
              <a:rPr lang="en-US" altLang="en-US" sz="2100" b="1" dirty="0" smtClean="0">
                <a:solidFill>
                  <a:schemeClr val="tx1"/>
                </a:solidFill>
              </a:rPr>
              <a:t>  </a:t>
            </a:r>
            <a:br>
              <a:rPr lang="en-US" altLang="en-US" sz="2100" b="1" dirty="0" smtClean="0">
                <a:solidFill>
                  <a:schemeClr val="tx1"/>
                </a:solidFill>
              </a:rPr>
            </a:br>
            <a:endParaRPr lang="en-US" altLang="en-US" sz="2100" b="1" dirty="0">
              <a:solidFill>
                <a:schemeClr val="tx1"/>
              </a:solidFill>
            </a:endParaRPr>
          </a:p>
        </p:txBody>
      </p:sp>
      <p:cxnSp>
        <p:nvCxnSpPr>
          <p:cNvPr id="5" name="Straight Arrow Connector 4"/>
          <p:cNvCxnSpPr/>
          <p:nvPr/>
        </p:nvCxnSpPr>
        <p:spPr>
          <a:xfrm flipV="1">
            <a:off x="7086600" y="2647950"/>
            <a:ext cx="0" cy="1188385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flipV="1">
            <a:off x="7086600" y="3834498"/>
            <a:ext cx="1413831" cy="1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7305101" y="3520503"/>
            <a:ext cx="5122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A</a:t>
            </a:r>
            <a:endParaRPr lang="en-US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609600" y="2278617"/>
            <a:ext cx="59436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The angles </a:t>
            </a:r>
            <a:r>
              <a:rPr lang="en-US" sz="2400" b="1" dirty="0" smtClean="0"/>
              <a:t>A</a:t>
            </a:r>
            <a:r>
              <a:rPr lang="en-US" sz="2400" dirty="0"/>
              <a:t> </a:t>
            </a:r>
            <a:r>
              <a:rPr lang="en-US" sz="2400" dirty="0" smtClean="0"/>
              <a:t>and </a:t>
            </a:r>
            <a:r>
              <a:rPr lang="en-US" sz="2400" b="1" dirty="0" smtClean="0"/>
              <a:t>B </a:t>
            </a:r>
            <a:r>
              <a:rPr lang="en-US" sz="2400" dirty="0" smtClean="0"/>
              <a:t>shown in the figure are complementary since their angle sum is 90°. </a:t>
            </a:r>
          </a:p>
          <a:p>
            <a:endParaRPr lang="en-US" sz="2400" dirty="0"/>
          </a:p>
          <a:p>
            <a:endParaRPr lang="en-US" sz="2400" dirty="0" smtClean="0"/>
          </a:p>
          <a:p>
            <a:r>
              <a:rPr lang="en-US" sz="2400" dirty="0"/>
              <a:t>	</a:t>
            </a:r>
            <a:r>
              <a:rPr lang="en-US" sz="2400" dirty="0" smtClean="0"/>
              <a:t>	</a:t>
            </a:r>
            <a:r>
              <a:rPr lang="en-US" sz="2400" b="1" dirty="0" smtClean="0"/>
              <a:t>A  +    B  =  90°</a:t>
            </a:r>
            <a:endParaRPr lang="en-US" sz="2400" b="1" dirty="0"/>
          </a:p>
        </p:txBody>
      </p:sp>
      <p:cxnSp>
        <p:nvCxnSpPr>
          <p:cNvPr id="13" name="Straight Arrow Connector 12"/>
          <p:cNvCxnSpPr/>
          <p:nvPr/>
        </p:nvCxnSpPr>
        <p:spPr>
          <a:xfrm flipV="1">
            <a:off x="7097617" y="2876550"/>
            <a:ext cx="1066800" cy="95794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7086600" y="3683135"/>
            <a:ext cx="18636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250017" y="3694152"/>
            <a:ext cx="0" cy="15319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7064566" y="3302269"/>
            <a:ext cx="5122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B</a:t>
            </a:r>
            <a:endParaRPr lang="en-US" b="1" dirty="0"/>
          </a:p>
        </p:txBody>
      </p:sp>
      <p:cxnSp>
        <p:nvCxnSpPr>
          <p:cNvPr id="22" name="Straight Connector 21"/>
          <p:cNvCxnSpPr/>
          <p:nvPr/>
        </p:nvCxnSpPr>
        <p:spPr>
          <a:xfrm flipV="1">
            <a:off x="2286000" y="3865759"/>
            <a:ext cx="197387" cy="19421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2276822" y="4063374"/>
            <a:ext cx="206565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flipV="1">
            <a:off x="3036064" y="3865759"/>
            <a:ext cx="197387" cy="19421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3026886" y="4063374"/>
            <a:ext cx="206565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195298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62000" y="133350"/>
            <a:ext cx="6629400" cy="971550"/>
          </a:xfrm>
        </p:spPr>
        <p:txBody>
          <a:bodyPr anchor="ctr"/>
          <a:lstStyle/>
          <a:p>
            <a:r>
              <a:rPr lang="en-US" altLang="en-US" sz="3000" b="1" dirty="0"/>
              <a:t>Measuring Angles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9600" y="1063490"/>
            <a:ext cx="7391400" cy="4076700"/>
          </a:xfrm>
        </p:spPr>
        <p:txBody>
          <a:bodyPr/>
          <a:lstStyle/>
          <a:p>
            <a:pPr algn="l"/>
            <a:r>
              <a:rPr lang="en-US" altLang="en-US" sz="2400" dirty="0" smtClean="0">
                <a:solidFill>
                  <a:schemeClr val="tx1"/>
                </a:solidFill>
              </a:rPr>
              <a:t>Two angles are said to be </a:t>
            </a:r>
            <a:r>
              <a:rPr lang="en-US" altLang="en-US" sz="2400" b="1" dirty="0" smtClean="0">
                <a:solidFill>
                  <a:schemeClr val="tx1"/>
                </a:solidFill>
              </a:rPr>
              <a:t>supplementary angles </a:t>
            </a:r>
            <a:r>
              <a:rPr lang="en-US" altLang="en-US" sz="2400" dirty="0" smtClean="0">
                <a:solidFill>
                  <a:schemeClr val="tx1"/>
                </a:solidFill>
              </a:rPr>
              <a:t>if their sum is 180 degrees. </a:t>
            </a:r>
            <a:r>
              <a:rPr lang="en-US" altLang="en-US" sz="2100" b="1" dirty="0" smtClean="0">
                <a:solidFill>
                  <a:schemeClr val="tx1"/>
                </a:solidFill>
              </a:rPr>
              <a:t/>
            </a:r>
            <a:br>
              <a:rPr lang="en-US" altLang="en-US" sz="2100" b="1" dirty="0" smtClean="0">
                <a:solidFill>
                  <a:schemeClr val="tx1"/>
                </a:solidFill>
              </a:rPr>
            </a:br>
            <a:r>
              <a:rPr lang="en-US" altLang="en-US" sz="2100" b="1" dirty="0" smtClean="0">
                <a:solidFill>
                  <a:schemeClr val="tx1"/>
                </a:solidFill>
              </a:rPr>
              <a:t>  </a:t>
            </a:r>
            <a:br>
              <a:rPr lang="en-US" altLang="en-US" sz="2100" b="1" dirty="0" smtClean="0">
                <a:solidFill>
                  <a:schemeClr val="tx1"/>
                </a:solidFill>
              </a:rPr>
            </a:br>
            <a:endParaRPr lang="en-US" altLang="en-US" sz="2100" b="1" dirty="0">
              <a:solidFill>
                <a:schemeClr val="tx1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09600" y="2278617"/>
            <a:ext cx="59436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The angles </a:t>
            </a:r>
            <a:r>
              <a:rPr lang="en-US" sz="2400" b="1" dirty="0" smtClean="0"/>
              <a:t>A</a:t>
            </a:r>
            <a:r>
              <a:rPr lang="en-US" sz="2400" dirty="0"/>
              <a:t> </a:t>
            </a:r>
            <a:r>
              <a:rPr lang="en-US" sz="2400" dirty="0" smtClean="0"/>
              <a:t>and </a:t>
            </a:r>
            <a:r>
              <a:rPr lang="en-US" sz="2400" b="1" dirty="0" smtClean="0"/>
              <a:t>B </a:t>
            </a:r>
            <a:r>
              <a:rPr lang="en-US" sz="2400" dirty="0" smtClean="0"/>
              <a:t>shown in the figure are complementary since their angle sum is 180°. </a:t>
            </a:r>
          </a:p>
          <a:p>
            <a:endParaRPr lang="en-US" sz="2400" dirty="0"/>
          </a:p>
          <a:p>
            <a:endParaRPr lang="en-US" sz="2400" dirty="0" smtClean="0"/>
          </a:p>
          <a:p>
            <a:r>
              <a:rPr lang="en-US" sz="2400" dirty="0"/>
              <a:t>	</a:t>
            </a:r>
            <a:r>
              <a:rPr lang="en-US" sz="2400" dirty="0" smtClean="0"/>
              <a:t>	</a:t>
            </a:r>
            <a:r>
              <a:rPr lang="en-US" sz="2400" b="1" dirty="0" smtClean="0"/>
              <a:t>A  +    B  =  180°</a:t>
            </a:r>
            <a:endParaRPr lang="en-US" sz="24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7596462" y="3490272"/>
            <a:ext cx="5122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A</a:t>
            </a:r>
            <a:endParaRPr lang="en-US" b="1" dirty="0"/>
          </a:p>
        </p:txBody>
      </p:sp>
      <p:cxnSp>
        <p:nvCxnSpPr>
          <p:cNvPr id="13" name="Straight Arrow Connector 12"/>
          <p:cNvCxnSpPr/>
          <p:nvPr/>
        </p:nvCxnSpPr>
        <p:spPr>
          <a:xfrm flipV="1">
            <a:off x="7366830" y="2907811"/>
            <a:ext cx="407670" cy="95794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6901149" y="3474431"/>
            <a:ext cx="5122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B</a:t>
            </a:r>
            <a:endParaRPr lang="en-US" b="1" dirty="0"/>
          </a:p>
        </p:txBody>
      </p:sp>
      <p:cxnSp>
        <p:nvCxnSpPr>
          <p:cNvPr id="22" name="Straight Connector 21"/>
          <p:cNvCxnSpPr/>
          <p:nvPr/>
        </p:nvCxnSpPr>
        <p:spPr>
          <a:xfrm flipV="1">
            <a:off x="2286000" y="3865759"/>
            <a:ext cx="197387" cy="19421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2276822" y="4063374"/>
            <a:ext cx="206565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flipV="1">
            <a:off x="3036064" y="3865759"/>
            <a:ext cx="197387" cy="19421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3026886" y="4063374"/>
            <a:ext cx="206565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7366830" y="3865759"/>
            <a:ext cx="971550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flipH="1" flipV="1">
            <a:off x="6482497" y="3859604"/>
            <a:ext cx="895350" cy="1016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Arc 18"/>
          <p:cNvSpPr/>
          <p:nvPr/>
        </p:nvSpPr>
        <p:spPr>
          <a:xfrm rot="1458443">
            <a:off x="7161117" y="3605376"/>
            <a:ext cx="533400" cy="342900"/>
          </a:xfrm>
          <a:prstGeom prst="arc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20" name="Arc 19"/>
          <p:cNvSpPr/>
          <p:nvPr/>
        </p:nvSpPr>
        <p:spPr>
          <a:xfrm rot="21320258" flipH="1">
            <a:off x="7171828" y="3539404"/>
            <a:ext cx="727607" cy="580500"/>
          </a:xfrm>
          <a:prstGeom prst="arc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05354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62000" y="133350"/>
            <a:ext cx="6629400" cy="971550"/>
          </a:xfrm>
        </p:spPr>
        <p:txBody>
          <a:bodyPr anchor="ctr"/>
          <a:lstStyle/>
          <a:p>
            <a:r>
              <a:rPr lang="en-US" altLang="en-US" sz="3000" b="1" dirty="0"/>
              <a:t>Measuring Angles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9600" y="1063490"/>
            <a:ext cx="7391400" cy="4076700"/>
          </a:xfrm>
        </p:spPr>
        <p:txBody>
          <a:bodyPr/>
          <a:lstStyle/>
          <a:p>
            <a:pPr algn="l"/>
            <a:r>
              <a:rPr lang="en-US" altLang="en-US" sz="2100" b="1" dirty="0" smtClean="0">
                <a:solidFill>
                  <a:schemeClr val="tx1"/>
                </a:solidFill>
              </a:rPr>
              <a:t>Vertical angles </a:t>
            </a:r>
            <a:r>
              <a:rPr lang="en-US" altLang="en-US" sz="2100" dirty="0" smtClean="0">
                <a:solidFill>
                  <a:schemeClr val="tx1"/>
                </a:solidFill>
              </a:rPr>
              <a:t>are the angles opposite to each to each when two lines are crossed. The two vertical angles are congruent.</a:t>
            </a:r>
            <a:endParaRPr lang="en-US" altLang="en-US" sz="2100" b="1" dirty="0">
              <a:solidFill>
                <a:schemeClr val="tx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783417" y="3203384"/>
            <a:ext cx="5122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A</a:t>
            </a:r>
            <a:endParaRPr lang="en-US" b="1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5" name="TextBox 14"/>
              <p:cNvSpPr txBox="1"/>
              <p:nvPr/>
            </p:nvSpPr>
            <p:spPr>
              <a:xfrm>
                <a:off x="609600" y="2278617"/>
                <a:ext cx="6172200" cy="193899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 smtClean="0"/>
                  <a:t>The angles </a:t>
                </a:r>
                <a:r>
                  <a:rPr lang="en-US" sz="2400" b="1" dirty="0" smtClean="0"/>
                  <a:t>A</a:t>
                </a:r>
                <a:r>
                  <a:rPr lang="en-US" sz="2400" dirty="0"/>
                  <a:t> </a:t>
                </a:r>
                <a:r>
                  <a:rPr lang="en-US" sz="2400" dirty="0" smtClean="0"/>
                  <a:t>and </a:t>
                </a:r>
                <a:r>
                  <a:rPr lang="en-US" sz="2400" b="1" dirty="0" smtClean="0"/>
                  <a:t>B </a:t>
                </a:r>
                <a:r>
                  <a:rPr lang="en-US" sz="2400" dirty="0" smtClean="0"/>
                  <a:t>shown in the figure are vertical angles and are congruent. </a:t>
                </a:r>
              </a:p>
              <a:p>
                <a:endParaRPr lang="en-US" sz="2400" dirty="0"/>
              </a:p>
              <a:p>
                <a:endParaRPr lang="en-US" sz="2400" dirty="0" smtClean="0"/>
              </a:p>
              <a:p>
                <a:r>
                  <a:rPr lang="en-US" sz="2400" dirty="0"/>
                  <a:t>	</a:t>
                </a:r>
                <a:r>
                  <a:rPr lang="en-US" sz="2400" dirty="0" smtClean="0"/>
                  <a:t>	</a:t>
                </a:r>
                <a:r>
                  <a:rPr lang="en-US" sz="2400" b="1" dirty="0" smtClean="0"/>
                  <a:t>A </a:t>
                </a:r>
                <a14:m>
                  <m:oMath xmlns:m="http://schemas.openxmlformats.org/officeDocument/2006/math">
                    <m:r>
                      <a:rPr lang="en-US" sz="2400" b="1" i="1" dirty="0" smtClean="0">
                        <a:latin typeface="Cambria Math"/>
                        <a:ea typeface="Cambria Math"/>
                      </a:rPr>
                      <m:t>≅</m:t>
                    </m:r>
                  </m:oMath>
                </a14:m>
                <a:r>
                  <a:rPr lang="en-US" sz="2400" b="1" dirty="0" smtClean="0"/>
                  <a:t>     B</a:t>
                </a:r>
                <a:endParaRPr lang="en-US" sz="2400" b="1" dirty="0"/>
              </a:p>
            </p:txBody>
          </p:sp>
        </mc:Choice>
        <mc:Fallback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600" y="2278617"/>
                <a:ext cx="6172200" cy="1938992"/>
              </a:xfrm>
              <a:prstGeom prst="rect">
                <a:avLst/>
              </a:prstGeom>
              <a:blipFill rotWithShape="1">
                <a:blip r:embed="rId3"/>
                <a:stretch>
                  <a:fillRect l="-1481" t="-2516" b="-628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" name="TextBox 20"/>
          <p:cNvSpPr txBox="1"/>
          <p:nvPr/>
        </p:nvSpPr>
        <p:spPr>
          <a:xfrm>
            <a:off x="7057224" y="3236167"/>
            <a:ext cx="5122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B</a:t>
            </a:r>
            <a:endParaRPr lang="en-US" b="1" dirty="0"/>
          </a:p>
        </p:txBody>
      </p:sp>
      <p:cxnSp>
        <p:nvCxnSpPr>
          <p:cNvPr id="22" name="Straight Connector 21"/>
          <p:cNvCxnSpPr/>
          <p:nvPr/>
        </p:nvCxnSpPr>
        <p:spPr>
          <a:xfrm flipV="1">
            <a:off x="2286000" y="3865759"/>
            <a:ext cx="197387" cy="19421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2276822" y="4063374"/>
            <a:ext cx="206565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flipV="1">
            <a:off x="3102166" y="3865759"/>
            <a:ext cx="197387" cy="19421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3092988" y="4063374"/>
            <a:ext cx="206565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Arc 18"/>
          <p:cNvSpPr/>
          <p:nvPr/>
        </p:nvSpPr>
        <p:spPr>
          <a:xfrm rot="1458443">
            <a:off x="7430687" y="3262468"/>
            <a:ext cx="376208" cy="413900"/>
          </a:xfrm>
          <a:prstGeom prst="arc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20" name="Arc 19"/>
          <p:cNvSpPr/>
          <p:nvPr/>
        </p:nvSpPr>
        <p:spPr>
          <a:xfrm rot="19801680" flipH="1">
            <a:off x="7392711" y="3259742"/>
            <a:ext cx="302510" cy="464185"/>
          </a:xfrm>
          <a:prstGeom prst="arc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cxnSp>
        <p:nvCxnSpPr>
          <p:cNvPr id="3" name="Straight Arrow Connector 2"/>
          <p:cNvCxnSpPr/>
          <p:nvPr/>
        </p:nvCxnSpPr>
        <p:spPr>
          <a:xfrm flipV="1">
            <a:off x="6945217" y="2797637"/>
            <a:ext cx="1295400" cy="1162518"/>
          </a:xfrm>
          <a:prstGeom prst="straightConnector1">
            <a:avLst/>
          </a:prstGeom>
          <a:ln w="28575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>
            <a:off x="6754717" y="2867577"/>
            <a:ext cx="1676400" cy="1065409"/>
          </a:xfrm>
          <a:prstGeom prst="straightConnector1">
            <a:avLst/>
          </a:prstGeom>
          <a:ln w="28575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497943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62000" y="133350"/>
            <a:ext cx="6629400" cy="971550"/>
          </a:xfrm>
        </p:spPr>
        <p:txBody>
          <a:bodyPr anchor="ctr"/>
          <a:lstStyle/>
          <a:p>
            <a:r>
              <a:rPr lang="en-US" altLang="en-US" sz="3000" b="1" dirty="0"/>
              <a:t>Measuring Angles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9600" y="1063490"/>
            <a:ext cx="7391400" cy="4076700"/>
          </a:xfrm>
        </p:spPr>
        <p:txBody>
          <a:bodyPr/>
          <a:lstStyle/>
          <a:p>
            <a:pPr algn="l"/>
            <a:r>
              <a:rPr lang="en-US" altLang="en-US" sz="2100" b="1" dirty="0" smtClean="0">
                <a:solidFill>
                  <a:schemeClr val="tx1"/>
                </a:solidFill>
              </a:rPr>
              <a:t>Adjacent angles </a:t>
            </a:r>
            <a:r>
              <a:rPr lang="en-US" altLang="en-US" sz="2100" dirty="0" smtClean="0">
                <a:solidFill>
                  <a:schemeClr val="tx1"/>
                </a:solidFill>
              </a:rPr>
              <a:t>are the angles having a common </a:t>
            </a:r>
            <a:r>
              <a:rPr lang="en-US" altLang="en-US" sz="2100" dirty="0" smtClean="0">
                <a:solidFill>
                  <a:schemeClr val="tx1"/>
                </a:solidFill>
              </a:rPr>
              <a:t>side and a common vertex</a:t>
            </a:r>
            <a:r>
              <a:rPr lang="en-US" altLang="en-US" sz="2100" dirty="0" smtClean="0">
                <a:solidFill>
                  <a:schemeClr val="tx1"/>
                </a:solidFill>
              </a:rPr>
              <a:t>. </a:t>
            </a:r>
            <a:endParaRPr lang="en-US" altLang="en-US" sz="2100" b="1" dirty="0">
              <a:solidFill>
                <a:schemeClr val="tx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211916" y="3587027"/>
            <a:ext cx="5122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A</a:t>
            </a:r>
            <a:endParaRPr lang="en-US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609600" y="2278617"/>
            <a:ext cx="6172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The angles </a:t>
            </a:r>
            <a:r>
              <a:rPr lang="en-US" sz="2400" b="1" dirty="0" smtClean="0"/>
              <a:t>A</a:t>
            </a:r>
            <a:r>
              <a:rPr lang="en-US" sz="2400" dirty="0"/>
              <a:t> </a:t>
            </a:r>
            <a:r>
              <a:rPr lang="en-US" sz="2400" dirty="0" smtClean="0"/>
              <a:t>and </a:t>
            </a:r>
            <a:r>
              <a:rPr lang="en-US" sz="2400" b="1" dirty="0" smtClean="0"/>
              <a:t>B </a:t>
            </a:r>
            <a:r>
              <a:rPr lang="en-US" sz="2400" dirty="0" smtClean="0"/>
              <a:t>shown in the figure are adjacent angles. </a:t>
            </a:r>
          </a:p>
          <a:p>
            <a:endParaRPr lang="en-US" sz="2400" dirty="0"/>
          </a:p>
        </p:txBody>
      </p:sp>
      <p:sp>
        <p:nvSpPr>
          <p:cNvPr id="21" name="TextBox 20"/>
          <p:cNvSpPr txBox="1"/>
          <p:nvPr/>
        </p:nvSpPr>
        <p:spPr>
          <a:xfrm>
            <a:off x="6712257" y="3386658"/>
            <a:ext cx="5122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B</a:t>
            </a:r>
            <a:endParaRPr lang="en-US" b="1" dirty="0"/>
          </a:p>
        </p:txBody>
      </p:sp>
      <p:cxnSp>
        <p:nvCxnSpPr>
          <p:cNvPr id="22" name="Straight Connector 21"/>
          <p:cNvCxnSpPr/>
          <p:nvPr/>
        </p:nvCxnSpPr>
        <p:spPr>
          <a:xfrm flipV="1">
            <a:off x="1021813" y="3865759"/>
            <a:ext cx="197387" cy="19421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1012635" y="4063374"/>
            <a:ext cx="206565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flipV="1">
            <a:off x="2958945" y="3865759"/>
            <a:ext cx="197387" cy="19421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2949767" y="4063374"/>
            <a:ext cx="206565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Arc 18"/>
          <p:cNvSpPr/>
          <p:nvPr/>
        </p:nvSpPr>
        <p:spPr>
          <a:xfrm rot="1458443">
            <a:off x="6870480" y="3697634"/>
            <a:ext cx="376208" cy="413900"/>
          </a:xfrm>
          <a:prstGeom prst="arc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20" name="Arc 19"/>
          <p:cNvSpPr/>
          <p:nvPr/>
        </p:nvSpPr>
        <p:spPr>
          <a:xfrm rot="5249014" flipH="1">
            <a:off x="6597493" y="3600808"/>
            <a:ext cx="302510" cy="464185"/>
          </a:xfrm>
          <a:prstGeom prst="arc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cxnSp>
        <p:nvCxnSpPr>
          <p:cNvPr id="16" name="Straight Arrow Connector 15"/>
          <p:cNvCxnSpPr/>
          <p:nvPr/>
        </p:nvCxnSpPr>
        <p:spPr>
          <a:xfrm flipH="1" flipV="1">
            <a:off x="6477000" y="2876550"/>
            <a:ext cx="338310" cy="1086319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flipV="1">
            <a:off x="6815310" y="3961031"/>
            <a:ext cx="1413831" cy="1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 flipV="1">
            <a:off x="6826327" y="3003083"/>
            <a:ext cx="1066800" cy="95794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ctangle 3"/>
          <p:cNvSpPr/>
          <p:nvPr/>
        </p:nvSpPr>
        <p:spPr>
          <a:xfrm>
            <a:off x="1263832" y="3802618"/>
            <a:ext cx="17079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/>
              <a:t>A</a:t>
            </a:r>
            <a:r>
              <a:rPr lang="en-US" dirty="0" smtClean="0"/>
              <a:t>  </a:t>
            </a:r>
            <a:r>
              <a:rPr lang="en-US" b="1" dirty="0" smtClean="0"/>
              <a:t>is adjacent to</a:t>
            </a:r>
            <a:endParaRPr lang="en-US" b="1" dirty="0" smtClean="0"/>
          </a:p>
        </p:txBody>
      </p:sp>
      <p:sp>
        <p:nvSpPr>
          <p:cNvPr id="5" name="Rectangle 4"/>
          <p:cNvSpPr/>
          <p:nvPr/>
        </p:nvSpPr>
        <p:spPr>
          <a:xfrm>
            <a:off x="3134299" y="3813635"/>
            <a:ext cx="32412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/>
              <a:t>B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78296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62000" y="133350"/>
            <a:ext cx="6629400" cy="971550"/>
          </a:xfrm>
        </p:spPr>
        <p:txBody>
          <a:bodyPr anchor="ctr"/>
          <a:lstStyle/>
          <a:p>
            <a:r>
              <a:rPr lang="en-US" altLang="en-US" sz="3000" b="1" dirty="0"/>
              <a:t>Measuring Angles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9600" y="1063490"/>
            <a:ext cx="7391400" cy="4076700"/>
          </a:xfrm>
        </p:spPr>
        <p:txBody>
          <a:bodyPr/>
          <a:lstStyle/>
          <a:p>
            <a:pPr algn="just"/>
            <a:r>
              <a:rPr lang="en-US" altLang="en-US" sz="2100" dirty="0" smtClean="0">
                <a:solidFill>
                  <a:schemeClr val="tx1"/>
                </a:solidFill>
              </a:rPr>
              <a:t>A</a:t>
            </a:r>
            <a:r>
              <a:rPr lang="en-US" altLang="en-US" sz="2100" b="1" dirty="0" smtClean="0">
                <a:solidFill>
                  <a:schemeClr val="tx1"/>
                </a:solidFill>
              </a:rPr>
              <a:t> linear pair </a:t>
            </a:r>
            <a:r>
              <a:rPr lang="en-US" altLang="en-US" sz="2100" dirty="0" smtClean="0">
                <a:solidFill>
                  <a:schemeClr val="tx1"/>
                </a:solidFill>
              </a:rPr>
              <a:t>of angle is formed when two lines intersect each other.  Two angles are </a:t>
            </a:r>
            <a:r>
              <a:rPr lang="en-US" altLang="en-US" sz="2100" b="1" dirty="0" smtClean="0">
                <a:solidFill>
                  <a:schemeClr val="tx1"/>
                </a:solidFill>
              </a:rPr>
              <a:t>linear </a:t>
            </a:r>
            <a:r>
              <a:rPr lang="en-US" altLang="en-US" sz="2100" dirty="0" smtClean="0">
                <a:solidFill>
                  <a:schemeClr val="tx1"/>
                </a:solidFill>
              </a:rPr>
              <a:t>if they are adjacent angles formed by two intersecting lines.</a:t>
            </a:r>
            <a:endParaRPr lang="en-US" altLang="en-US" sz="2100" b="1" dirty="0">
              <a:solidFill>
                <a:schemeClr val="tx1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09600" y="2278617"/>
            <a:ext cx="6172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The angles </a:t>
            </a:r>
            <a:r>
              <a:rPr lang="en-US" sz="2400" b="1" dirty="0" smtClean="0"/>
              <a:t>A</a:t>
            </a:r>
            <a:r>
              <a:rPr lang="en-US" sz="2400" dirty="0"/>
              <a:t> </a:t>
            </a:r>
            <a:r>
              <a:rPr lang="en-US" sz="2400" dirty="0" smtClean="0"/>
              <a:t>and </a:t>
            </a:r>
            <a:r>
              <a:rPr lang="en-US" sz="2400" b="1" dirty="0" smtClean="0"/>
              <a:t>B </a:t>
            </a:r>
            <a:r>
              <a:rPr lang="en-US" sz="2400" dirty="0" smtClean="0"/>
              <a:t>shown in the figure are adjacent angles and also a linear pair. </a:t>
            </a:r>
          </a:p>
          <a:p>
            <a:endParaRPr lang="en-US" sz="2400" dirty="0"/>
          </a:p>
        </p:txBody>
      </p:sp>
      <p:cxnSp>
        <p:nvCxnSpPr>
          <p:cNvPr id="22" name="Straight Connector 21"/>
          <p:cNvCxnSpPr/>
          <p:nvPr/>
        </p:nvCxnSpPr>
        <p:spPr>
          <a:xfrm flipV="1">
            <a:off x="1021813" y="3865759"/>
            <a:ext cx="197387" cy="19421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1012635" y="4063374"/>
            <a:ext cx="206565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ctangle 3"/>
          <p:cNvSpPr/>
          <p:nvPr/>
        </p:nvSpPr>
        <p:spPr>
          <a:xfrm>
            <a:off x="1263832" y="3802618"/>
            <a:ext cx="84350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/>
              <a:t>A</a:t>
            </a:r>
            <a:r>
              <a:rPr lang="en-US" dirty="0" smtClean="0"/>
              <a:t>  </a:t>
            </a:r>
            <a:r>
              <a:rPr lang="en-US" b="1" dirty="0" smtClean="0"/>
              <a:t>and </a:t>
            </a:r>
            <a:endParaRPr lang="en-US" b="1" dirty="0" smtClean="0"/>
          </a:p>
        </p:txBody>
      </p:sp>
      <p:sp>
        <p:nvSpPr>
          <p:cNvPr id="5" name="Rectangle 4"/>
          <p:cNvSpPr/>
          <p:nvPr/>
        </p:nvSpPr>
        <p:spPr>
          <a:xfrm>
            <a:off x="2206026" y="3789641"/>
            <a:ext cx="191252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/>
              <a:t> B are linear 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7596462" y="3490272"/>
            <a:ext cx="5122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A</a:t>
            </a:r>
            <a:endParaRPr lang="en-US" b="1" dirty="0"/>
          </a:p>
        </p:txBody>
      </p:sp>
      <p:cxnSp>
        <p:nvCxnSpPr>
          <p:cNvPr id="27" name="Straight Arrow Connector 26"/>
          <p:cNvCxnSpPr/>
          <p:nvPr/>
        </p:nvCxnSpPr>
        <p:spPr>
          <a:xfrm flipV="1">
            <a:off x="7366830" y="2907811"/>
            <a:ext cx="407670" cy="95794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6901149" y="3474431"/>
            <a:ext cx="5122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B</a:t>
            </a:r>
            <a:endParaRPr lang="en-US" b="1" dirty="0"/>
          </a:p>
        </p:txBody>
      </p:sp>
      <p:cxnSp>
        <p:nvCxnSpPr>
          <p:cNvPr id="31" name="Straight Connector 30"/>
          <p:cNvCxnSpPr/>
          <p:nvPr/>
        </p:nvCxnSpPr>
        <p:spPr>
          <a:xfrm flipV="1">
            <a:off x="2107333" y="3859604"/>
            <a:ext cx="197387" cy="19421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2098155" y="4057219"/>
            <a:ext cx="206565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>
            <a:off x="7366830" y="3865759"/>
            <a:ext cx="971550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 flipH="1" flipV="1">
            <a:off x="6482497" y="3859604"/>
            <a:ext cx="895350" cy="1016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Arc 34"/>
          <p:cNvSpPr/>
          <p:nvPr/>
        </p:nvSpPr>
        <p:spPr>
          <a:xfrm rot="1458443">
            <a:off x="7161117" y="3605376"/>
            <a:ext cx="533400" cy="342900"/>
          </a:xfrm>
          <a:prstGeom prst="arc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36" name="Arc 35"/>
          <p:cNvSpPr/>
          <p:nvPr/>
        </p:nvSpPr>
        <p:spPr>
          <a:xfrm rot="21320258" flipH="1">
            <a:off x="7171828" y="3539404"/>
            <a:ext cx="727607" cy="580500"/>
          </a:xfrm>
          <a:prstGeom prst="arc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92622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62000" y="133350"/>
            <a:ext cx="6629400" cy="971550"/>
          </a:xfrm>
        </p:spPr>
        <p:txBody>
          <a:bodyPr anchor="ctr"/>
          <a:lstStyle/>
          <a:p>
            <a:r>
              <a:rPr lang="en-US" altLang="en-US" sz="3000" b="1" dirty="0"/>
              <a:t>Measuring Angles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9600" y="876201"/>
            <a:ext cx="7391400" cy="4076700"/>
          </a:xfrm>
        </p:spPr>
        <p:txBody>
          <a:bodyPr/>
          <a:lstStyle/>
          <a:p>
            <a:pPr algn="just"/>
            <a:r>
              <a:rPr lang="en-US" altLang="en-US" sz="2100" dirty="0" smtClean="0">
                <a:solidFill>
                  <a:schemeClr val="tx1"/>
                </a:solidFill>
              </a:rPr>
              <a:t>When two coplanar lines are crossed by a 3</a:t>
            </a:r>
            <a:r>
              <a:rPr lang="en-US" altLang="en-US" sz="2100" baseline="30000" dirty="0" smtClean="0">
                <a:solidFill>
                  <a:schemeClr val="tx1"/>
                </a:solidFill>
              </a:rPr>
              <a:t>rd</a:t>
            </a:r>
            <a:r>
              <a:rPr lang="en-US" altLang="en-US" sz="2100" dirty="0" smtClean="0">
                <a:solidFill>
                  <a:schemeClr val="tx1"/>
                </a:solidFill>
              </a:rPr>
              <a:t> line (called th</a:t>
            </a:r>
            <a:r>
              <a:rPr lang="en-US" altLang="en-US" sz="2100" dirty="0" smtClean="0">
                <a:solidFill>
                  <a:schemeClr val="tx1"/>
                </a:solidFill>
              </a:rPr>
              <a:t>e transversal</a:t>
            </a:r>
            <a:r>
              <a:rPr lang="en-US" altLang="en-US" sz="2100" dirty="0" smtClean="0">
                <a:solidFill>
                  <a:schemeClr val="tx1"/>
                </a:solidFill>
              </a:rPr>
              <a:t>), then the angles formed on the opposite sides of the transversal are called </a:t>
            </a:r>
            <a:r>
              <a:rPr lang="en-US" altLang="en-US" sz="2100" b="1" dirty="0" smtClean="0">
                <a:solidFill>
                  <a:schemeClr val="tx1"/>
                </a:solidFill>
              </a:rPr>
              <a:t>alternate angles.</a:t>
            </a:r>
            <a:endParaRPr lang="en-US" altLang="en-US" sz="2100" b="1" dirty="0">
              <a:solidFill>
                <a:schemeClr val="tx1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17583" y="1949630"/>
            <a:ext cx="6395303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000" dirty="0" smtClean="0"/>
              <a:t>The pair of angles on the opposite side of the transversal but inside the two coplanar lines are </a:t>
            </a:r>
            <a:r>
              <a:rPr lang="en-US" sz="2000" b="1" dirty="0" smtClean="0"/>
              <a:t>alternate interior angles (angles A </a:t>
            </a:r>
            <a:r>
              <a:rPr lang="en-US" sz="2000" dirty="0" smtClean="0"/>
              <a:t>and</a:t>
            </a:r>
            <a:r>
              <a:rPr lang="en-US" sz="2000" b="1" dirty="0" smtClean="0"/>
              <a:t> B </a:t>
            </a:r>
            <a:r>
              <a:rPr lang="en-US" sz="2000" dirty="0" smtClean="0"/>
              <a:t>in the figure</a:t>
            </a:r>
            <a:r>
              <a:rPr lang="en-US" sz="2000" b="1" dirty="0" smtClean="0"/>
              <a:t>).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000" dirty="0" smtClean="0"/>
              <a:t>The pair of angles on the opposite side of the transversal but outside the two coplanar lines are </a:t>
            </a:r>
            <a:r>
              <a:rPr lang="en-US" sz="2000" b="1" dirty="0" smtClean="0"/>
              <a:t>alternate exterior angles </a:t>
            </a:r>
            <a:r>
              <a:rPr lang="en-US" sz="2000" b="1" dirty="0" smtClean="0"/>
              <a:t>(angles C </a:t>
            </a:r>
            <a:r>
              <a:rPr lang="en-US" sz="2000" dirty="0" smtClean="0"/>
              <a:t>and</a:t>
            </a:r>
            <a:r>
              <a:rPr lang="en-US" sz="2000" b="1" dirty="0" smtClean="0"/>
              <a:t> D </a:t>
            </a:r>
            <a:r>
              <a:rPr lang="en-US" sz="2000" dirty="0" smtClean="0"/>
              <a:t>in the figure</a:t>
            </a:r>
            <a:r>
              <a:rPr lang="en-US" sz="2000" b="1" dirty="0" smtClean="0"/>
              <a:t>)</a:t>
            </a:r>
            <a:r>
              <a:rPr lang="en-US" sz="2000" b="1" dirty="0" smtClean="0"/>
              <a:t>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000" dirty="0" smtClean="0"/>
              <a:t>If a transversal intersects two </a:t>
            </a:r>
            <a:r>
              <a:rPr lang="en-US" sz="2000" b="1" dirty="0" smtClean="0"/>
              <a:t>parallel </a:t>
            </a:r>
            <a:r>
              <a:rPr lang="en-US" sz="2000" dirty="0" smtClean="0"/>
              <a:t>lines, then the alternate angles are congruent.</a:t>
            </a:r>
            <a:endParaRPr lang="en-US" sz="2000" dirty="0"/>
          </a:p>
        </p:txBody>
      </p:sp>
      <p:cxnSp>
        <p:nvCxnSpPr>
          <p:cNvPr id="23" name="Straight Connector 22"/>
          <p:cNvCxnSpPr/>
          <p:nvPr/>
        </p:nvCxnSpPr>
        <p:spPr>
          <a:xfrm>
            <a:off x="2440239" y="4844677"/>
            <a:ext cx="206565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7337035" y="2769966"/>
            <a:ext cx="5122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A</a:t>
            </a:r>
            <a:endParaRPr lang="en-US" b="1" dirty="0"/>
          </a:p>
        </p:txBody>
      </p:sp>
      <p:cxnSp>
        <p:nvCxnSpPr>
          <p:cNvPr id="31" name="Straight Connector 30"/>
          <p:cNvCxnSpPr/>
          <p:nvPr/>
        </p:nvCxnSpPr>
        <p:spPr>
          <a:xfrm flipV="1">
            <a:off x="3217847" y="4650459"/>
            <a:ext cx="197387" cy="19421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3208669" y="4848074"/>
            <a:ext cx="206565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Arc 34"/>
          <p:cNvSpPr/>
          <p:nvPr/>
        </p:nvSpPr>
        <p:spPr>
          <a:xfrm rot="1458443">
            <a:off x="7402744" y="3199732"/>
            <a:ext cx="533400" cy="342900"/>
          </a:xfrm>
          <a:prstGeom prst="arc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cxnSp>
        <p:nvCxnSpPr>
          <p:cNvPr id="19" name="Straight Connector 18"/>
          <p:cNvCxnSpPr/>
          <p:nvPr/>
        </p:nvCxnSpPr>
        <p:spPr>
          <a:xfrm flipV="1">
            <a:off x="2438400" y="4660461"/>
            <a:ext cx="197387" cy="19421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Arrow Connector 2"/>
          <p:cNvCxnSpPr/>
          <p:nvPr/>
        </p:nvCxnSpPr>
        <p:spPr>
          <a:xfrm>
            <a:off x="6826129" y="2724150"/>
            <a:ext cx="1993135" cy="0"/>
          </a:xfrm>
          <a:prstGeom prst="straightConnector1">
            <a:avLst/>
          </a:prstGeom>
          <a:ln w="28575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>
            <a:off x="6852752" y="3486150"/>
            <a:ext cx="1993135" cy="0"/>
          </a:xfrm>
          <a:prstGeom prst="straightConnector1">
            <a:avLst/>
          </a:prstGeom>
          <a:ln w="28575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 flipV="1">
            <a:off x="7421915" y="1820767"/>
            <a:ext cx="786570" cy="2362200"/>
          </a:xfrm>
          <a:prstGeom prst="straightConnector1">
            <a:avLst/>
          </a:prstGeom>
          <a:ln w="28575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Arc 25"/>
          <p:cNvSpPr/>
          <p:nvPr/>
        </p:nvSpPr>
        <p:spPr>
          <a:xfrm rot="1458443">
            <a:off x="7681314" y="2457440"/>
            <a:ext cx="533400" cy="342900"/>
          </a:xfrm>
          <a:prstGeom prst="arc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29" name="Arc 28"/>
          <p:cNvSpPr/>
          <p:nvPr/>
        </p:nvSpPr>
        <p:spPr>
          <a:xfrm rot="15566459" flipH="1">
            <a:off x="7169033" y="3255280"/>
            <a:ext cx="699746" cy="402156"/>
          </a:xfrm>
          <a:prstGeom prst="arc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30" name="TextBox 29"/>
          <p:cNvSpPr txBox="1"/>
          <p:nvPr/>
        </p:nvSpPr>
        <p:spPr>
          <a:xfrm>
            <a:off x="7870154" y="3102636"/>
            <a:ext cx="5122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B</a:t>
            </a:r>
            <a:endParaRPr lang="en-US" b="1" dirty="0"/>
          </a:p>
        </p:txBody>
      </p:sp>
      <p:sp>
        <p:nvSpPr>
          <p:cNvPr id="37" name="TextBox 36"/>
          <p:cNvSpPr txBox="1"/>
          <p:nvPr/>
        </p:nvSpPr>
        <p:spPr>
          <a:xfrm>
            <a:off x="8126296" y="2268063"/>
            <a:ext cx="5122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D</a:t>
            </a:r>
            <a:endParaRPr lang="en-US" b="1" dirty="0"/>
          </a:p>
        </p:txBody>
      </p:sp>
      <p:sp>
        <p:nvSpPr>
          <p:cNvPr id="38" name="TextBox 37"/>
          <p:cNvSpPr txBox="1"/>
          <p:nvPr/>
        </p:nvSpPr>
        <p:spPr>
          <a:xfrm>
            <a:off x="7099670" y="3530869"/>
            <a:ext cx="5122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C</a:t>
            </a:r>
            <a:endParaRPr lang="en-US" b="1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9" name="TextBox 38"/>
              <p:cNvSpPr txBox="1"/>
              <p:nvPr/>
            </p:nvSpPr>
            <p:spPr>
              <a:xfrm>
                <a:off x="2672047" y="4571453"/>
                <a:ext cx="680753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b="1" dirty="0" smtClean="0"/>
                  <a:t>A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  <a:ea typeface="Cambria Math"/>
                      </a:rPr>
                      <m:t>≅ </m:t>
                    </m:r>
                  </m:oMath>
                </a14:m>
                <a:endParaRPr lang="en-US" b="1" dirty="0"/>
              </a:p>
            </p:txBody>
          </p:sp>
        </mc:Choice>
        <mc:Fallback>
          <p:sp>
            <p:nvSpPr>
              <p:cNvPr id="39" name="TextBox 3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72047" y="4571453"/>
                <a:ext cx="680753" cy="369332"/>
              </a:xfrm>
              <a:prstGeom prst="rect">
                <a:avLst/>
              </a:prstGeom>
              <a:blipFill rotWithShape="1">
                <a:blip r:embed="rId3"/>
                <a:stretch>
                  <a:fillRect l="-7143" t="-8333" b="-2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0" name="TextBox 39"/>
          <p:cNvSpPr txBox="1"/>
          <p:nvPr/>
        </p:nvSpPr>
        <p:spPr>
          <a:xfrm>
            <a:off x="3403758" y="4586001"/>
            <a:ext cx="20826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B    and </a:t>
            </a:r>
            <a:endParaRPr lang="en-US" b="1" dirty="0"/>
          </a:p>
        </p:txBody>
      </p:sp>
      <p:cxnSp>
        <p:nvCxnSpPr>
          <p:cNvPr id="41" name="Straight Connector 40"/>
          <p:cNvCxnSpPr/>
          <p:nvPr/>
        </p:nvCxnSpPr>
        <p:spPr>
          <a:xfrm>
            <a:off x="4301389" y="4831580"/>
            <a:ext cx="206565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 flipV="1">
            <a:off x="4299550" y="4647364"/>
            <a:ext cx="197387" cy="19421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43" name="TextBox 42"/>
              <p:cNvSpPr txBox="1"/>
              <p:nvPr/>
            </p:nvSpPr>
            <p:spPr>
              <a:xfrm>
                <a:off x="4533197" y="4558356"/>
                <a:ext cx="680753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b="1" dirty="0" smtClean="0"/>
                  <a:t>C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  <a:ea typeface="Cambria Math"/>
                      </a:rPr>
                      <m:t>≅ </m:t>
                    </m:r>
                  </m:oMath>
                </a14:m>
                <a:endParaRPr lang="en-US" b="1" dirty="0"/>
              </a:p>
            </p:txBody>
          </p:sp>
        </mc:Choice>
        <mc:Fallback>
          <p:sp>
            <p:nvSpPr>
              <p:cNvPr id="43" name="TextBox 4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33197" y="4558356"/>
                <a:ext cx="680753" cy="369332"/>
              </a:xfrm>
              <a:prstGeom prst="rect">
                <a:avLst/>
              </a:prstGeom>
              <a:blipFill rotWithShape="1">
                <a:blip r:embed="rId4"/>
                <a:stretch>
                  <a:fillRect l="-8108" t="-8333" b="-2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4" name="TextBox 43"/>
          <p:cNvSpPr txBox="1"/>
          <p:nvPr/>
        </p:nvSpPr>
        <p:spPr>
          <a:xfrm>
            <a:off x="5264908" y="4572904"/>
            <a:ext cx="20826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D</a:t>
            </a:r>
            <a:r>
              <a:rPr lang="en-US" b="1" dirty="0" smtClean="0"/>
              <a:t> </a:t>
            </a:r>
            <a:endParaRPr lang="en-US" b="1" dirty="0"/>
          </a:p>
        </p:txBody>
      </p:sp>
      <p:cxnSp>
        <p:nvCxnSpPr>
          <p:cNvPr id="45" name="Straight Connector 44"/>
          <p:cNvCxnSpPr/>
          <p:nvPr/>
        </p:nvCxnSpPr>
        <p:spPr>
          <a:xfrm>
            <a:off x="5117095" y="4821578"/>
            <a:ext cx="206565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 flipV="1">
            <a:off x="5115256" y="4637362"/>
            <a:ext cx="197387" cy="19421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Arc 46"/>
          <p:cNvSpPr/>
          <p:nvPr/>
        </p:nvSpPr>
        <p:spPr>
          <a:xfrm rot="15566459" flipH="1">
            <a:off x="7404467" y="2493688"/>
            <a:ext cx="699746" cy="402156"/>
          </a:xfrm>
          <a:prstGeom prst="arc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34276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180</TotalTime>
  <Words>521</Words>
  <Application>Microsoft Office PowerPoint</Application>
  <PresentationFormat>On-screen Show (16:9)</PresentationFormat>
  <Paragraphs>108</Paragraphs>
  <Slides>11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Exploring Angle Pairs</vt:lpstr>
      <vt:lpstr>Exploring Angle Pairs</vt:lpstr>
      <vt:lpstr>Measuring Angles</vt:lpstr>
      <vt:lpstr>Measuring Angles</vt:lpstr>
      <vt:lpstr>Measuring Angles</vt:lpstr>
      <vt:lpstr>Measuring Angles</vt:lpstr>
      <vt:lpstr>Measuring Angles</vt:lpstr>
      <vt:lpstr>Measuring Angles</vt:lpstr>
      <vt:lpstr>Measuring Angles</vt:lpstr>
      <vt:lpstr>Measuring Angles</vt:lpstr>
      <vt:lpstr>Measuring Angles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Exploring Angle Pairs</dc:title>
  <dc:creator>Rafay</dc:creator>
  <cp:lastModifiedBy>Rafay</cp:lastModifiedBy>
  <cp:revision>14</cp:revision>
  <dcterms:created xsi:type="dcterms:W3CDTF">2016-09-11T10:28:29Z</dcterms:created>
  <dcterms:modified xsi:type="dcterms:W3CDTF">2016-09-11T13:29:04Z</dcterms:modified>
</cp:coreProperties>
</file>