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8/22/2015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Exploring </a:t>
            </a:r>
            <a:r>
              <a:rPr lang="en-US" dirty="0"/>
              <a:t>Angle </a:t>
            </a:r>
            <a:r>
              <a:rPr lang="en-US" dirty="0" smtClean="0"/>
              <a:t>Pairs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 1 LESSON 5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907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53143" y="1447800"/>
            <a:ext cx="10885714" cy="5181600"/>
          </a:xfrm>
        </p:spPr>
        <p:txBody>
          <a:bodyPr/>
          <a:lstStyle/>
          <a:p>
            <a:pPr marL="609600" indent="-609600"/>
            <a:r>
              <a:rPr lang="en-US" altLang="en-US" sz="2800" dirty="0"/>
              <a:t>An </a:t>
            </a:r>
            <a:r>
              <a:rPr lang="en-US" altLang="en-US" sz="2800" b="1" u="sng" dirty="0">
                <a:solidFill>
                  <a:schemeClr val="tx1"/>
                </a:solidFill>
              </a:rPr>
              <a:t>angle bisector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/>
              <a:t>is a ray that divides an angle into two congruent angles.  Its endpoint is a the angle vertex.  Within the ray, a segment with the same endpoint is also an angle bisector.  The ray or segment bisects the angle.  In the diagram, Ray AY is the angle bisector of &lt;XAZ, so m&lt;XAY = m&lt;YAZ.  </a:t>
            </a:r>
          </a:p>
        </p:txBody>
      </p:sp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743" y="4205515"/>
            <a:ext cx="3200400" cy="230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222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4:</a:t>
            </a:r>
            <a:r>
              <a:rPr lang="en-US" altLang="en-US" sz="2800" dirty="0"/>
              <a:t>  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Ray AC bisects &lt;DAB.  If m&lt;DAC = 58, what is m&lt;DAB?  </a:t>
            </a:r>
          </a:p>
        </p:txBody>
      </p:sp>
    </p:spTree>
    <p:extLst>
      <p:ext uri="{BB962C8B-B14F-4D97-AF65-F5344CB8AC3E}">
        <p14:creationId xmlns:p14="http://schemas.microsoft.com/office/powerpoint/2010/main" val="188986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302658"/>
            <a:ext cx="10958286" cy="5181600"/>
          </a:xfrm>
        </p:spPr>
        <p:txBody>
          <a:bodyPr>
            <a:normAutofit/>
          </a:bodyPr>
          <a:lstStyle/>
          <a:p>
            <a:pPr marL="609600" indent="-609600"/>
            <a:r>
              <a:rPr lang="en-US" altLang="en-US" sz="4000" b="1" dirty="0"/>
              <a:t>Students will be able to:</a:t>
            </a:r>
          </a:p>
          <a:p>
            <a:pPr marL="609600" indent="-609600">
              <a:buFontTx/>
              <a:buChar char="•"/>
            </a:pPr>
            <a:r>
              <a:rPr lang="en-US" altLang="en-US" sz="4000" dirty="0"/>
              <a:t> </a:t>
            </a:r>
            <a:r>
              <a:rPr lang="en-US" altLang="en-US" sz="3600" dirty="0">
                <a:solidFill>
                  <a:schemeClr val="tx1"/>
                </a:solidFill>
              </a:rPr>
              <a:t>identify special angle pairs and use their relationships to find angle measures</a:t>
            </a:r>
          </a:p>
          <a:p>
            <a:pPr marL="609600" indent="-609600"/>
            <a:r>
              <a:rPr lang="en-US" altLang="en-US" sz="4000" b="1" dirty="0"/>
              <a:t>Key Vocabulary</a:t>
            </a:r>
          </a:p>
          <a:p>
            <a:pPr marL="609600" indent="-609600"/>
            <a:r>
              <a:rPr lang="en-US" altLang="en-US" sz="3200" dirty="0"/>
              <a:t>	</a:t>
            </a:r>
            <a:r>
              <a:rPr lang="en-US" altLang="en-US" sz="2800" dirty="0">
                <a:solidFill>
                  <a:schemeClr val="tx1"/>
                </a:solidFill>
              </a:rPr>
              <a:t>adjacent angles		   </a:t>
            </a:r>
            <a:r>
              <a:rPr lang="en-US" altLang="en-US" sz="2800" dirty="0" smtClean="0">
                <a:solidFill>
                  <a:schemeClr val="tx1"/>
                </a:solidFill>
              </a:rPr>
              <a:t>		vertical </a:t>
            </a:r>
            <a:r>
              <a:rPr lang="en-US" altLang="en-US" sz="2800" dirty="0">
                <a:solidFill>
                  <a:schemeClr val="tx1"/>
                </a:solidFill>
              </a:rPr>
              <a:t>angles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	complementary </a:t>
            </a:r>
            <a:r>
              <a:rPr lang="en-US" altLang="en-US" sz="2800" dirty="0" smtClean="0">
                <a:solidFill>
                  <a:schemeClr val="tx1"/>
                </a:solidFill>
              </a:rPr>
              <a:t>angles	supplementary </a:t>
            </a:r>
            <a:r>
              <a:rPr lang="en-US" altLang="en-US" sz="2800" dirty="0">
                <a:solidFill>
                  <a:schemeClr val="tx1"/>
                </a:solidFill>
              </a:rPr>
              <a:t>angles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	linear pair			   </a:t>
            </a:r>
            <a:r>
              <a:rPr lang="en-US" altLang="en-US" sz="2800" dirty="0" smtClean="0">
                <a:solidFill>
                  <a:schemeClr val="tx1"/>
                </a:solidFill>
              </a:rPr>
              <a:t>				angle </a:t>
            </a:r>
            <a:r>
              <a:rPr lang="en-US" altLang="en-US" sz="2800" dirty="0">
                <a:solidFill>
                  <a:schemeClr val="tx1"/>
                </a:solidFill>
              </a:rPr>
              <a:t>bisector</a:t>
            </a:r>
          </a:p>
        </p:txBody>
      </p:sp>
    </p:spTree>
    <p:extLst>
      <p:ext uri="{BB962C8B-B14F-4D97-AF65-F5344CB8AC3E}">
        <p14:creationId xmlns:p14="http://schemas.microsoft.com/office/powerpoint/2010/main" val="405946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7309" y="1447800"/>
            <a:ext cx="10945091" cy="5181600"/>
          </a:xfrm>
        </p:spPr>
        <p:txBody>
          <a:bodyPr>
            <a:normAutofit/>
          </a:bodyPr>
          <a:lstStyle/>
          <a:p>
            <a:pPr marL="609600" indent="-609600" algn="ctr"/>
            <a:r>
              <a:rPr lang="en-US" altLang="en-US" sz="2400" b="1" dirty="0"/>
              <a:t>Special angle pairs can help you identify geometric relationships.  You can use these angle pairs to find angle measures.  </a:t>
            </a:r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35250"/>
            <a:ext cx="7696200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58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780631"/>
            <a:ext cx="7696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82174"/>
            <a:ext cx="769620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59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661314"/>
            <a:ext cx="7696200" cy="109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047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1: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Use the diagram at the right.  </a:t>
            </a:r>
            <a:endParaRPr lang="en-US" altLang="en-US" sz="2800" dirty="0" smtClean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dirty="0" smtClean="0">
                <a:solidFill>
                  <a:schemeClr val="tx1"/>
                </a:solidFill>
              </a:rPr>
              <a:t>Is </a:t>
            </a:r>
            <a:r>
              <a:rPr lang="en-US" altLang="en-US" sz="2800" dirty="0">
                <a:solidFill>
                  <a:schemeClr val="tx1"/>
                </a:solidFill>
              </a:rPr>
              <a:t>the statement true?  Explain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&lt;BFD and &lt;CFD are adjacent angles.  </a:t>
            </a:r>
          </a:p>
          <a:p>
            <a:pPr marL="609600" indent="-609600">
              <a:buFontTx/>
              <a:buAutoNum type="alphaLcPeriod"/>
            </a:pPr>
            <a:endParaRPr lang="en-US" altLang="en-US" dirty="0">
              <a:solidFill>
                <a:schemeClr val="tx1"/>
              </a:solidFill>
            </a:endParaRP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&lt;AFB and &lt;EFD are vertical angles</a:t>
            </a:r>
          </a:p>
          <a:p>
            <a:pPr marL="609600" indent="-609600">
              <a:buFontTx/>
              <a:buAutoNum type="alphaLcPeriod"/>
            </a:pPr>
            <a:endParaRPr lang="en-US" altLang="en-US" dirty="0">
              <a:solidFill>
                <a:schemeClr val="tx1"/>
              </a:solidFill>
            </a:endParaRP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&lt;AFE and &lt;BFC are complementary</a:t>
            </a:r>
            <a:r>
              <a:rPr lang="en-US" altLang="en-US" dirty="0"/>
              <a:t>.  </a:t>
            </a:r>
          </a:p>
        </p:txBody>
      </p:sp>
      <p:pic>
        <p:nvPicPr>
          <p:cNvPr id="686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582" y="2535382"/>
            <a:ext cx="3124200" cy="278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078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5018" y="1447800"/>
            <a:ext cx="10875818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1b: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Use the diagram at the right.  </a:t>
            </a:r>
            <a:endParaRPr lang="en-US" altLang="en-US" sz="2800" dirty="0" smtClean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dirty="0" smtClean="0">
                <a:solidFill>
                  <a:schemeClr val="tx1"/>
                </a:solidFill>
              </a:rPr>
              <a:t>Is </a:t>
            </a:r>
            <a:r>
              <a:rPr lang="en-US" altLang="en-US" sz="2800" dirty="0">
                <a:solidFill>
                  <a:schemeClr val="tx1"/>
                </a:solidFill>
              </a:rPr>
              <a:t>the statement true?  Explain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&lt;AFE and &lt;CFD are vertical angles. </a:t>
            </a:r>
          </a:p>
          <a:p>
            <a:pPr marL="609600" indent="-609600"/>
            <a:endParaRPr lang="en-US" altLang="en-US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dirty="0">
                <a:solidFill>
                  <a:schemeClr val="tx1"/>
                </a:solidFill>
              </a:rPr>
              <a:t>b. 	&lt;BFC and &lt;DFE are supplementary.  </a:t>
            </a:r>
          </a:p>
          <a:p>
            <a:pPr marL="609600" indent="-609600">
              <a:buFontTx/>
              <a:buAutoNum type="alphaLcPeriod"/>
            </a:pPr>
            <a:endParaRPr lang="en-US" altLang="en-US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dirty="0">
                <a:solidFill>
                  <a:schemeClr val="tx1"/>
                </a:solidFill>
              </a:rPr>
              <a:t>c. &lt;BFD and &lt;AFB are adjacent angles.   </a:t>
            </a:r>
          </a:p>
        </p:txBody>
      </p:sp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124200" cy="278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213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2: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What can you conclude from the information in the diagram?</a:t>
            </a:r>
          </a:p>
          <a:p>
            <a:pPr marL="609600" indent="-609600"/>
            <a:endParaRPr lang="en-US" altLang="en-US" sz="2800" dirty="0"/>
          </a:p>
        </p:txBody>
      </p:sp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514" y="3116942"/>
            <a:ext cx="4038600" cy="306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81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3455" y="1447800"/>
            <a:ext cx="9739745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2b: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Can you make each conclusion from the information in the diagram?  Explain.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Segment TW is congruent to Segment WV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Segment PW is congruent to Segment WQ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&lt;TWQ is a right angle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Segment TV bisects Segment PQ</a:t>
            </a:r>
          </a:p>
        </p:txBody>
      </p:sp>
      <p:pic>
        <p:nvPicPr>
          <p:cNvPr id="727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644" y="3537501"/>
            <a:ext cx="2772229" cy="2749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84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3056" y="1390536"/>
            <a:ext cx="10773229" cy="5181600"/>
          </a:xfrm>
        </p:spPr>
        <p:txBody>
          <a:bodyPr/>
          <a:lstStyle/>
          <a:p>
            <a:pPr marL="609600" indent="-609600"/>
            <a:r>
              <a:rPr lang="en-US" altLang="en-US" sz="3200" dirty="0"/>
              <a:t>A </a:t>
            </a:r>
            <a:r>
              <a:rPr lang="en-US" altLang="en-US" sz="3200" b="1" u="sng" dirty="0">
                <a:solidFill>
                  <a:schemeClr val="tx1"/>
                </a:solidFill>
              </a:rPr>
              <a:t>linear pair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/>
              <a:t>is a pair of adjacent angles whose </a:t>
            </a:r>
            <a:r>
              <a:rPr lang="en-US" altLang="en-US" sz="3200" dirty="0" err="1"/>
              <a:t>noncommon</a:t>
            </a:r>
            <a:r>
              <a:rPr lang="en-US" altLang="en-US" sz="3200" dirty="0"/>
              <a:t> sides are opposite rays.  The angles of a </a:t>
            </a:r>
            <a:r>
              <a:rPr lang="en-US" altLang="en-US" sz="3200" dirty="0" smtClean="0"/>
              <a:t>linear </a:t>
            </a:r>
            <a:r>
              <a:rPr lang="en-US" altLang="en-US" sz="3200" dirty="0"/>
              <a:t>pair form a straight angle.</a:t>
            </a:r>
            <a:r>
              <a:rPr lang="en-US" altLang="en-US" sz="3600" dirty="0"/>
              <a:t> </a:t>
            </a:r>
            <a:endParaRPr lang="en-US" altLang="en-US" sz="3600" dirty="0" smtClean="0"/>
          </a:p>
          <a:p>
            <a:pPr marL="609600" indent="-609600"/>
            <a:endParaRPr lang="en-US" altLang="en-US" sz="2400" dirty="0" smtClean="0"/>
          </a:p>
          <a:p>
            <a:pPr marL="609600" indent="-609600" algn="ctr"/>
            <a:endParaRPr lang="en-US" altLang="en-US" sz="2400" b="1" dirty="0" smtClean="0"/>
          </a:p>
          <a:p>
            <a:pPr marL="609600" indent="-609600" algn="ctr"/>
            <a:endParaRPr lang="en-US" altLang="en-US" sz="2400" b="1" dirty="0"/>
          </a:p>
          <a:p>
            <a:pPr marL="609600" indent="-609600" algn="ctr"/>
            <a:r>
              <a:rPr lang="en-US" altLang="en-US" sz="2400" b="1" dirty="0" smtClean="0"/>
              <a:t>*If two angles form a linear pair, then they are supplementary.</a:t>
            </a:r>
            <a:r>
              <a:rPr lang="en-US" altLang="en-US" sz="4800" b="1" dirty="0" smtClean="0"/>
              <a:t> </a:t>
            </a:r>
            <a:endParaRPr lang="en-US" altLang="en-US" sz="4800" b="1" dirty="0"/>
          </a:p>
        </p:txBody>
      </p:sp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470" y="3170974"/>
            <a:ext cx="3200400" cy="167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63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Section 1.5 – Exploring Angle Pairs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3200" b="1" dirty="0"/>
              <a:t>Problem 3:  </a:t>
            </a:r>
          </a:p>
          <a:p>
            <a:pPr marL="609600" indent="-609600"/>
            <a:r>
              <a:rPr lang="en-US" altLang="en-US" sz="3200" dirty="0">
                <a:solidFill>
                  <a:schemeClr val="tx1"/>
                </a:solidFill>
              </a:rPr>
              <a:t>&lt;KPL and &lt;JPL are a linear pair, </a:t>
            </a:r>
          </a:p>
          <a:p>
            <a:pPr marL="609600" indent="-609600"/>
            <a:r>
              <a:rPr lang="en-US" altLang="en-US" sz="3200" dirty="0">
                <a:solidFill>
                  <a:schemeClr val="tx1"/>
                </a:solidFill>
              </a:rPr>
              <a:t>m&lt;KPL = 2x + 24, and m&lt;JPL = 4x + 36.  </a:t>
            </a:r>
            <a:endParaRPr lang="en-US" altLang="en-US" sz="3200" dirty="0" smtClean="0">
              <a:solidFill>
                <a:schemeClr val="tx1"/>
              </a:solidFill>
            </a:endParaRPr>
          </a:p>
          <a:p>
            <a:pPr marL="609600" indent="-609600"/>
            <a:endParaRPr lang="en-US" altLang="en-US" sz="32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3200" dirty="0" smtClean="0">
                <a:solidFill>
                  <a:schemeClr val="tx1"/>
                </a:solidFill>
              </a:rPr>
              <a:t>What </a:t>
            </a:r>
            <a:r>
              <a:rPr lang="en-US" altLang="en-US" sz="3200" dirty="0">
                <a:solidFill>
                  <a:schemeClr val="tx1"/>
                </a:solidFill>
              </a:rPr>
              <a:t>are the measures of &lt;KPL and &lt;JPL?  </a:t>
            </a:r>
            <a:r>
              <a:rPr lang="en-US" altLang="en-US" sz="3600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1700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15201</TotalTime>
  <Words>395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Exploring Angle Pairs</vt:lpstr>
      <vt:lpstr>Section 1.5 – Exploring Angle Pairs</vt:lpstr>
      <vt:lpstr>Section 1.5 – Exploring Angle Pairs</vt:lpstr>
      <vt:lpstr>Section 1.5 – Exploring Angle Pairs</vt:lpstr>
      <vt:lpstr>Section 1.5 – Exploring Angle Pairs</vt:lpstr>
      <vt:lpstr>Section 1.5 – Exploring Angle Pairs</vt:lpstr>
      <vt:lpstr>Section 1.5 – Exploring Angle Pairs</vt:lpstr>
      <vt:lpstr>Section 1.5 – Exploring Angle Pairs</vt:lpstr>
      <vt:lpstr>Section 1.5 – Exploring Angle Pairs</vt:lpstr>
      <vt:lpstr>Section 1.5 – Exploring Angle Pairs</vt:lpstr>
      <vt:lpstr>Section 1.5 – Exploring Angle Pairs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1-5 Exploring Angle Pairs</dc:title>
  <dc:creator>Jeff Twiddy</dc:creator>
  <cp:lastModifiedBy>Jeff Twiddy</cp:lastModifiedBy>
  <cp:revision>7</cp:revision>
  <dcterms:created xsi:type="dcterms:W3CDTF">2015-08-02T01:29:36Z</dcterms:created>
  <dcterms:modified xsi:type="dcterms:W3CDTF">2015-08-23T01:52:39Z</dcterms:modified>
</cp:coreProperties>
</file>