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4AAD347D-5ACD-4C99-B74B-A9C85AD731AF}" type="datetimeFigureOut">
              <a:rPr lang="en-US" smtClean="0"/>
              <a:t>4/25/2016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1574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97205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98591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03667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7571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3568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8080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3654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45110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24123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3467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9A250-FF31-4206-8172-F9D3106AACB1}" type="datetimeFigureOut">
              <a:rPr lang="en-US" smtClean="0"/>
              <a:t>4/25/2016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2338930293"/>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9.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Measuring </a:t>
            </a:r>
            <a:r>
              <a:rPr lang="en-US" dirty="0"/>
              <a:t>Angles</a:t>
            </a:r>
          </a:p>
        </p:txBody>
      </p:sp>
      <p:sp>
        <p:nvSpPr>
          <p:cNvPr id="3" name="Subtitle 2"/>
          <p:cNvSpPr>
            <a:spLocks noGrp="1"/>
          </p:cNvSpPr>
          <p:nvPr>
            <p:ph type="subTitle" idx="1"/>
          </p:nvPr>
        </p:nvSpPr>
        <p:spPr/>
        <p:txBody>
          <a:bodyPr/>
          <a:lstStyle/>
          <a:p>
            <a:r>
              <a:rPr lang="en-US" dirty="0"/>
              <a:t>Unit 1 Lesson 4</a:t>
            </a:r>
          </a:p>
          <a:p>
            <a:endParaRPr lang="en-US" dirty="0"/>
          </a:p>
        </p:txBody>
      </p:sp>
    </p:spTree>
    <p:extLst>
      <p:ext uri="{BB962C8B-B14F-4D97-AF65-F5344CB8AC3E}">
        <p14:creationId xmlns:p14="http://schemas.microsoft.com/office/powerpoint/2010/main" val="409213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8371" name="Rectangle 3"/>
          <p:cNvSpPr>
            <a:spLocks noGrp="1" noChangeArrowheads="1"/>
          </p:cNvSpPr>
          <p:nvPr>
            <p:ph type="subTitle" idx="1"/>
          </p:nvPr>
        </p:nvSpPr>
        <p:spPr>
          <a:xfrm>
            <a:off x="651163" y="1447800"/>
            <a:ext cx="10945091" cy="5181600"/>
          </a:xfrm>
        </p:spPr>
        <p:txBody>
          <a:bodyPr/>
          <a:lstStyle/>
          <a:p>
            <a:pPr marL="609600" indent="-609600"/>
            <a:r>
              <a:rPr lang="en-US" altLang="en-US" sz="2800" b="1" dirty="0"/>
              <a:t>Problem 2:</a:t>
            </a:r>
          </a:p>
          <a:p>
            <a:pPr marL="609600" indent="-609600"/>
            <a:r>
              <a:rPr lang="en-US" altLang="en-US" sz="2800" dirty="0">
                <a:solidFill>
                  <a:schemeClr val="tx1"/>
                </a:solidFill>
              </a:rPr>
              <a:t>What are the measures of &lt;LKN, JKL, and JKN?  Classify each angle as acute, right, obtuse, or straight.</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83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313114"/>
            <a:ext cx="6858000" cy="331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4666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9395" name="Rectangle 3"/>
          <p:cNvSpPr>
            <a:spLocks noGrp="1" noChangeArrowheads="1"/>
          </p:cNvSpPr>
          <p:nvPr>
            <p:ph type="subTitle" idx="1"/>
          </p:nvPr>
        </p:nvSpPr>
        <p:spPr>
          <a:xfrm>
            <a:off x="665018" y="1447800"/>
            <a:ext cx="10875818" cy="5181600"/>
          </a:xfrm>
        </p:spPr>
        <p:txBody>
          <a:bodyPr>
            <a:normAutofit/>
          </a:bodyPr>
          <a:lstStyle/>
          <a:p>
            <a:pPr marL="609600" indent="-609600"/>
            <a:r>
              <a:rPr lang="en-US" altLang="en-US" sz="2800" dirty="0"/>
              <a:t>Angles with the same measure are </a:t>
            </a:r>
            <a:r>
              <a:rPr lang="en-US" altLang="en-US" sz="2800" b="1" u="sng" dirty="0">
                <a:solidFill>
                  <a:srgbClr val="00B0F0"/>
                </a:solidFill>
              </a:rPr>
              <a:t>congruent angles</a:t>
            </a:r>
            <a:r>
              <a:rPr lang="en-US" altLang="en-US" sz="2800" dirty="0">
                <a:solidFill>
                  <a:srgbClr val="00B0F0"/>
                </a:solidFill>
              </a:rPr>
              <a:t>.  </a:t>
            </a:r>
            <a:r>
              <a:rPr lang="en-US" altLang="en-US" sz="2800" dirty="0"/>
              <a:t>This means that if m&lt;A = m&lt;B, </a:t>
            </a:r>
          </a:p>
          <a:p>
            <a:pPr marL="609600" indent="-609600"/>
            <a:r>
              <a:rPr lang="en-US" altLang="en-US" sz="2800" dirty="0"/>
              <a:t>then &lt;A      &lt;B.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r>
              <a:rPr lang="en-US" altLang="en-US" sz="2800" dirty="0">
                <a:solidFill>
                  <a:schemeClr val="tx1"/>
                </a:solidFill>
              </a:rPr>
              <a:t>You can mark angles with arcs to show that they are congruent.  If there is more than one set of congruent angles, each set is marked with the same number of arcs.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93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2590800"/>
            <a:ext cx="3048000" cy="167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9397" name="Object 5"/>
          <p:cNvGraphicFramePr>
            <a:graphicFrameLocks noChangeAspect="1"/>
          </p:cNvGraphicFramePr>
          <p:nvPr>
            <p:extLst>
              <p:ext uri="{D42A27DB-BD31-4B8C-83A1-F6EECF244321}">
                <p14:modId xmlns:p14="http://schemas.microsoft.com/office/powerpoint/2010/main" val="1997465338"/>
              </p:ext>
            </p:extLst>
          </p:nvPr>
        </p:nvGraphicFramePr>
        <p:xfrm>
          <a:off x="2272146" y="2549236"/>
          <a:ext cx="387350" cy="352425"/>
        </p:xfrm>
        <a:graphic>
          <a:graphicData uri="http://schemas.openxmlformats.org/presentationml/2006/ole">
            <mc:AlternateContent xmlns:mc="http://schemas.openxmlformats.org/markup-compatibility/2006">
              <mc:Choice xmlns:v="urn:schemas-microsoft-com:vml" Requires="v">
                <p:oleObj spid="_x0000_s1035" name="Equation" r:id="rId4" imgW="139680" imgH="126720" progId="Equation.DSMT4">
                  <p:embed/>
                </p:oleObj>
              </mc:Choice>
              <mc:Fallback>
                <p:oleObj name="Equation" r:id="rId4" imgW="139680" imgH="12672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72146" y="2549236"/>
                        <a:ext cx="387350" cy="352425"/>
                      </a:xfrm>
                      <a:prstGeom prst="rect">
                        <a:avLst/>
                      </a:prstGeom>
                      <a:solidFill>
                        <a:schemeClr val="tx1"/>
                      </a:solidFill>
                      <a:ln>
                        <a:noFill/>
                      </a:ln>
                      <a:effectLst/>
                      <a:extLst/>
                    </p:spPr>
                  </p:pic>
                </p:oleObj>
              </mc:Fallback>
            </mc:AlternateContent>
          </a:graphicData>
        </a:graphic>
      </p:graphicFrame>
    </p:spTree>
    <p:extLst>
      <p:ext uri="{BB962C8B-B14F-4D97-AF65-F5344CB8AC3E}">
        <p14:creationId xmlns:p14="http://schemas.microsoft.com/office/powerpoint/2010/main" val="781401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9395">
                                            <p:txEl>
                                              <p:pRg st="5" end="5"/>
                                            </p:txEl>
                                          </p:spTgt>
                                        </p:tgtEl>
                                        <p:attrNameLst>
                                          <p:attrName>style.visibility</p:attrName>
                                        </p:attrNameLst>
                                      </p:cBhvr>
                                      <p:to>
                                        <p:strVal val="visible"/>
                                      </p:to>
                                    </p:set>
                                    <p:anim calcmode="lin" valueType="num">
                                      <p:cBhvr additive="base">
                                        <p:cTn id="7" dur="500" fill="hold"/>
                                        <p:tgtEl>
                                          <p:spTgt spid="59395">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60419" name="Rectangle 3"/>
          <p:cNvSpPr>
            <a:spLocks noGrp="1" noChangeArrowheads="1"/>
          </p:cNvSpPr>
          <p:nvPr>
            <p:ph type="subTitle" idx="1"/>
          </p:nvPr>
        </p:nvSpPr>
        <p:spPr>
          <a:xfrm>
            <a:off x="1752600" y="1447800"/>
            <a:ext cx="8610600" cy="5181600"/>
          </a:xfrm>
        </p:spPr>
        <p:txBody>
          <a:bodyPr/>
          <a:lstStyle/>
          <a:p>
            <a:pPr marL="609600" indent="-609600"/>
            <a:r>
              <a:rPr lang="en-US" altLang="en-US" sz="3200" b="1" dirty="0"/>
              <a:t>Problem 3:</a:t>
            </a:r>
          </a:p>
          <a:p>
            <a:pPr marL="609600" indent="-609600"/>
            <a:r>
              <a:rPr lang="en-US" altLang="en-US" dirty="0">
                <a:solidFill>
                  <a:schemeClr val="tx1"/>
                </a:solidFill>
              </a:rPr>
              <a:t>Synchronized swimmers form angles with their bodies, as shown in the photo.  If m&lt;GHJ = 90, what is m&lt;KLM?</a:t>
            </a:r>
          </a:p>
          <a:p>
            <a:pPr marL="609600" indent="-609600"/>
            <a:endParaRPr lang="en-US" altLang="en-US" dirty="0"/>
          </a:p>
          <a:p>
            <a:pPr marL="609600" indent="-609600"/>
            <a:endParaRPr lang="en-US" altLang="en-US" sz="3200" dirty="0"/>
          </a:p>
          <a:p>
            <a:pPr marL="609600" indent="-609600"/>
            <a:endParaRPr lang="en-US" altLang="en-US" sz="3200" dirty="0"/>
          </a:p>
          <a:p>
            <a:pPr marL="609600" indent="-609600"/>
            <a:endParaRPr lang="en-US" altLang="en-US" sz="3200" dirty="0"/>
          </a:p>
          <a:p>
            <a:pPr marL="609600" indent="-609600"/>
            <a:endParaRPr lang="en-US" altLang="en-US" sz="3200" dirty="0"/>
          </a:p>
          <a:p>
            <a:pPr marL="609600" indent="-609600"/>
            <a:endParaRPr lang="en-US" altLang="en-US" sz="3200" dirty="0"/>
          </a:p>
          <a:p>
            <a:pPr marL="609600" indent="-609600"/>
            <a:endParaRPr lang="en-US" altLang="en-US" sz="3200" dirty="0"/>
          </a:p>
          <a:p>
            <a:pPr marL="609600" indent="-609600"/>
            <a:endParaRPr lang="en-US" altLang="en-US" sz="2800" dirty="0"/>
          </a:p>
        </p:txBody>
      </p:sp>
      <p:pic>
        <p:nvPicPr>
          <p:cNvPr id="604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819400"/>
            <a:ext cx="5105400" cy="394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5989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61443" name="Rectangle 3"/>
          <p:cNvSpPr>
            <a:spLocks noGrp="1" noChangeArrowheads="1"/>
          </p:cNvSpPr>
          <p:nvPr>
            <p:ph type="subTitle" idx="1"/>
          </p:nvPr>
        </p:nvSpPr>
        <p:spPr>
          <a:xfrm>
            <a:off x="1676400" y="1371600"/>
            <a:ext cx="8610600" cy="5181600"/>
          </a:xfrm>
        </p:spPr>
        <p:txBody>
          <a:bodyPr/>
          <a:lstStyle/>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p:txBody>
      </p:sp>
      <p:pic>
        <p:nvPicPr>
          <p:cNvPr id="614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286001"/>
            <a:ext cx="8382000" cy="192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3083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62467" name="Rectangle 3"/>
          <p:cNvSpPr>
            <a:spLocks noGrp="1" noChangeArrowheads="1"/>
          </p:cNvSpPr>
          <p:nvPr>
            <p:ph type="subTitle" idx="1"/>
          </p:nvPr>
        </p:nvSpPr>
        <p:spPr>
          <a:xfrm>
            <a:off x="1752600" y="1447800"/>
            <a:ext cx="8610600" cy="5181600"/>
          </a:xfrm>
        </p:spPr>
        <p:txBody>
          <a:bodyPr/>
          <a:lstStyle/>
          <a:p>
            <a:pPr marL="609600" indent="-609600"/>
            <a:r>
              <a:rPr lang="en-US" altLang="en-US" sz="2800" b="1" dirty="0"/>
              <a:t>Problem 4:</a:t>
            </a:r>
          </a:p>
          <a:p>
            <a:pPr marL="609600" indent="-609600"/>
            <a:r>
              <a:rPr lang="en-US" altLang="en-US" sz="2800" dirty="0">
                <a:solidFill>
                  <a:schemeClr val="tx1"/>
                </a:solidFill>
              </a:rPr>
              <a:t>If m&lt;RQT = 155, what are m&lt;RQS and m&lt;TQS?</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624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6713" y="2590801"/>
            <a:ext cx="5864087" cy="3923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0027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63491" name="Rectangle 3"/>
          <p:cNvSpPr>
            <a:spLocks noGrp="1" noChangeArrowheads="1"/>
          </p:cNvSpPr>
          <p:nvPr>
            <p:ph type="subTitle" idx="1"/>
          </p:nvPr>
        </p:nvSpPr>
        <p:spPr>
          <a:xfrm>
            <a:off x="1752600" y="1447800"/>
            <a:ext cx="8610600" cy="5181600"/>
          </a:xfrm>
        </p:spPr>
        <p:txBody>
          <a:bodyPr/>
          <a:lstStyle/>
          <a:p>
            <a:pPr marL="609600" indent="-609600"/>
            <a:r>
              <a:rPr lang="en-US" altLang="en-US" sz="2800" b="1" dirty="0"/>
              <a:t>Problem 5:</a:t>
            </a:r>
          </a:p>
          <a:p>
            <a:pPr marL="609600" indent="-609600"/>
            <a:r>
              <a:rPr lang="en-US" altLang="en-US" sz="2800" dirty="0">
                <a:solidFill>
                  <a:schemeClr val="tx1"/>
                </a:solidFill>
              </a:rPr>
              <a:t>&lt;DEF is a straight angle.  What are m&lt;DEC and m&lt;CEF?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634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7607" y="2875722"/>
            <a:ext cx="7196621" cy="3326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501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0179" name="Rectangle 3"/>
          <p:cNvSpPr>
            <a:spLocks noGrp="1" noChangeArrowheads="1"/>
          </p:cNvSpPr>
          <p:nvPr>
            <p:ph type="subTitle" idx="1"/>
          </p:nvPr>
        </p:nvSpPr>
        <p:spPr>
          <a:xfrm>
            <a:off x="665017" y="1447800"/>
            <a:ext cx="10889673" cy="5181600"/>
          </a:xfrm>
        </p:spPr>
        <p:txBody>
          <a:bodyPr>
            <a:normAutofit/>
          </a:bodyPr>
          <a:lstStyle/>
          <a:p>
            <a:pPr marL="609600" indent="-609600"/>
            <a:r>
              <a:rPr lang="en-US" altLang="en-US" sz="3600" b="1" dirty="0"/>
              <a:t>Students will be able to:</a:t>
            </a:r>
          </a:p>
          <a:p>
            <a:pPr marL="609600" indent="-609600">
              <a:buFontTx/>
              <a:buChar char="•"/>
            </a:pPr>
            <a:r>
              <a:rPr lang="en-US" altLang="en-US" sz="3600" dirty="0">
                <a:solidFill>
                  <a:schemeClr val="tx1"/>
                </a:solidFill>
              </a:rPr>
              <a:t> find and compare measures of angles</a:t>
            </a:r>
          </a:p>
          <a:p>
            <a:pPr marL="609600" indent="-609600" algn="l"/>
            <a:r>
              <a:rPr lang="en-US" altLang="en-US" sz="3600" b="1" dirty="0"/>
              <a:t>Key Vocabulary</a:t>
            </a:r>
            <a:endParaRPr lang="en-US" altLang="en-US" sz="2800" dirty="0"/>
          </a:p>
          <a:p>
            <a:pPr marL="609600" indent="-609600" algn="l"/>
            <a:r>
              <a:rPr lang="en-US" altLang="en-US" sz="2800" dirty="0">
                <a:solidFill>
                  <a:schemeClr val="tx1"/>
                </a:solidFill>
              </a:rPr>
              <a:t>angle					right angle</a:t>
            </a:r>
          </a:p>
          <a:p>
            <a:pPr marL="609600" indent="-609600" algn="l"/>
            <a:r>
              <a:rPr lang="en-US" altLang="en-US" sz="2800" dirty="0">
                <a:solidFill>
                  <a:schemeClr val="tx1"/>
                </a:solidFill>
              </a:rPr>
              <a:t>sides of an angle			obtuse angle</a:t>
            </a:r>
          </a:p>
          <a:p>
            <a:pPr marL="609600" indent="-609600" algn="l"/>
            <a:r>
              <a:rPr lang="en-US" altLang="en-US" sz="2800" dirty="0">
                <a:solidFill>
                  <a:schemeClr val="tx1"/>
                </a:solidFill>
              </a:rPr>
              <a:t>vertex of an angle			straight angle</a:t>
            </a:r>
          </a:p>
          <a:p>
            <a:pPr marL="609600" indent="-609600" algn="l"/>
            <a:r>
              <a:rPr lang="en-US" altLang="en-US" sz="2800" dirty="0">
                <a:solidFill>
                  <a:schemeClr val="tx1"/>
                </a:solidFill>
              </a:rPr>
              <a:t>measure of an angle		congruent angle</a:t>
            </a:r>
          </a:p>
          <a:p>
            <a:pPr marL="609600" indent="-609600" algn="l"/>
            <a:r>
              <a:rPr lang="en-US" altLang="en-US" sz="2800" dirty="0">
                <a:solidFill>
                  <a:schemeClr val="tx1"/>
                </a:solidFill>
              </a:rPr>
              <a:t>acute angle			</a:t>
            </a:r>
          </a:p>
        </p:txBody>
      </p:sp>
    </p:spTree>
    <p:extLst>
      <p:ext uri="{BB962C8B-B14F-4D97-AF65-F5344CB8AC3E}">
        <p14:creationId xmlns:p14="http://schemas.microsoft.com/office/powerpoint/2010/main" val="425044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1203" name="Rectangle 3"/>
          <p:cNvSpPr>
            <a:spLocks noGrp="1" noChangeArrowheads="1"/>
          </p:cNvSpPr>
          <p:nvPr>
            <p:ph type="subTitle" idx="1"/>
          </p:nvPr>
        </p:nvSpPr>
        <p:spPr>
          <a:xfrm>
            <a:off x="1752600" y="1447800"/>
            <a:ext cx="8610600" cy="5181600"/>
          </a:xfrm>
        </p:spPr>
        <p:txBody>
          <a:bodyPr/>
          <a:lstStyle/>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solidFill>
                <a:schemeClr val="tx1"/>
              </a:solidFill>
            </a:endParaRPr>
          </a:p>
          <a:p>
            <a:pPr marL="609600" indent="-609600"/>
            <a:r>
              <a:rPr lang="en-US" altLang="en-US" sz="2800" dirty="0">
                <a:solidFill>
                  <a:schemeClr val="tx1"/>
                </a:solidFill>
              </a:rPr>
              <a:t>When you name angles using three points, the vertex MUST go in the middle.  </a:t>
            </a:r>
          </a:p>
        </p:txBody>
      </p:sp>
      <p:pic>
        <p:nvPicPr>
          <p:cNvPr id="512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752600"/>
            <a:ext cx="8305800" cy="325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257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2227" name="Rectangle 3"/>
          <p:cNvSpPr>
            <a:spLocks noGrp="1" noChangeArrowheads="1"/>
          </p:cNvSpPr>
          <p:nvPr>
            <p:ph type="subTitle" idx="1"/>
          </p:nvPr>
        </p:nvSpPr>
        <p:spPr>
          <a:xfrm>
            <a:off x="637309" y="1447800"/>
            <a:ext cx="10917382" cy="5181600"/>
          </a:xfrm>
        </p:spPr>
        <p:txBody>
          <a:bodyPr/>
          <a:lstStyle/>
          <a:p>
            <a:pPr marL="609600" indent="-609600"/>
            <a:r>
              <a:rPr lang="en-US" altLang="en-US" sz="2800" dirty="0"/>
              <a:t>The interior of an angle is the region containing all of the points between the two sides of the angle.  The exterior of an angle is the region containing all of the points outside of the angle.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22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0564" y="3823386"/>
            <a:ext cx="4842164" cy="2806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5347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3251" name="Rectangle 3"/>
          <p:cNvSpPr>
            <a:spLocks noGrp="1" noChangeArrowheads="1"/>
          </p:cNvSpPr>
          <p:nvPr>
            <p:ph type="subTitle" idx="1"/>
          </p:nvPr>
        </p:nvSpPr>
        <p:spPr>
          <a:xfrm>
            <a:off x="651164" y="1447800"/>
            <a:ext cx="8257309" cy="5181600"/>
          </a:xfrm>
        </p:spPr>
        <p:txBody>
          <a:bodyPr>
            <a:normAutofit/>
          </a:bodyPr>
          <a:lstStyle/>
          <a:p>
            <a:pPr marL="609600" indent="-609600"/>
            <a:r>
              <a:rPr lang="en-US" altLang="en-US" sz="2800" b="1" dirty="0"/>
              <a:t>Problem 1:</a:t>
            </a:r>
          </a:p>
          <a:p>
            <a:pPr marL="609600" indent="-609600"/>
            <a:r>
              <a:rPr lang="en-US" altLang="en-US" sz="2800" dirty="0">
                <a:solidFill>
                  <a:schemeClr val="tx1"/>
                </a:solidFill>
              </a:rPr>
              <a:t>What are the two other names for &lt;1?</a:t>
            </a:r>
          </a:p>
          <a:p>
            <a:pPr marL="609600" indent="-609600"/>
            <a:endParaRPr lang="en-US" altLang="en-US" sz="2800" dirty="0">
              <a:solidFill>
                <a:schemeClr val="tx1"/>
              </a:solidFill>
            </a:endParaRPr>
          </a:p>
          <a:p>
            <a:pPr marL="609600" indent="-609600"/>
            <a:endParaRPr lang="en-US" altLang="en-US" sz="2800" dirty="0">
              <a:solidFill>
                <a:schemeClr val="tx1"/>
              </a:solidFill>
            </a:endParaRPr>
          </a:p>
          <a:p>
            <a:pPr marL="609600" indent="-609600"/>
            <a:r>
              <a:rPr lang="en-US" altLang="en-US" sz="2800" dirty="0">
                <a:solidFill>
                  <a:schemeClr val="tx1"/>
                </a:solidFill>
              </a:rPr>
              <a:t>What are the two other names for &lt;KML?</a:t>
            </a:r>
          </a:p>
          <a:p>
            <a:pPr marL="609600" indent="-609600"/>
            <a:endParaRPr lang="en-US" altLang="en-US" sz="2800" dirty="0">
              <a:solidFill>
                <a:schemeClr val="tx1"/>
              </a:solidFill>
            </a:endParaRPr>
          </a:p>
          <a:p>
            <a:pPr marL="609600" indent="-609600"/>
            <a:endParaRPr lang="en-US" altLang="en-US" sz="2800" dirty="0">
              <a:solidFill>
                <a:schemeClr val="tx1"/>
              </a:solidFill>
            </a:endParaRPr>
          </a:p>
          <a:p>
            <a:pPr marL="609600" indent="-609600"/>
            <a:endParaRPr lang="en-US" altLang="en-US" sz="2800" dirty="0">
              <a:solidFill>
                <a:schemeClr val="tx1"/>
              </a:solidFill>
            </a:endParaRPr>
          </a:p>
          <a:p>
            <a:pPr marL="609600" indent="-609600"/>
            <a:r>
              <a:rPr lang="en-US" altLang="en-US" sz="2800" dirty="0">
                <a:solidFill>
                  <a:schemeClr val="tx1"/>
                </a:solidFill>
              </a:rPr>
              <a:t>Would it be correct to name any of the angles &lt;M?  Explain!!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32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8473" y="2412133"/>
            <a:ext cx="3050606" cy="2450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5305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4" end="4"/>
                                            </p:txEl>
                                          </p:spTgt>
                                        </p:tgtEl>
                                        <p:attrNameLst>
                                          <p:attrName>style.visibility</p:attrName>
                                        </p:attrNameLst>
                                      </p:cBhvr>
                                      <p:to>
                                        <p:strVal val="visible"/>
                                      </p:to>
                                    </p:set>
                                    <p:anim calcmode="lin" valueType="num">
                                      <p:cBhvr additive="base">
                                        <p:cTn id="7"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8" end="8"/>
                                            </p:txEl>
                                          </p:spTgt>
                                        </p:tgtEl>
                                        <p:attrNameLst>
                                          <p:attrName>style.visibility</p:attrName>
                                        </p:attrNameLst>
                                      </p:cBhvr>
                                      <p:to>
                                        <p:strVal val="visible"/>
                                      </p:to>
                                    </p:set>
                                    <p:anim calcmode="lin" valueType="num">
                                      <p:cBhvr additive="base">
                                        <p:cTn id="13" dur="500" fill="hold"/>
                                        <p:tgtEl>
                                          <p:spTgt spid="53251">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4275" name="Rectangle 3"/>
          <p:cNvSpPr>
            <a:spLocks noGrp="1" noChangeArrowheads="1"/>
          </p:cNvSpPr>
          <p:nvPr>
            <p:ph type="subTitle" idx="1"/>
          </p:nvPr>
        </p:nvSpPr>
        <p:spPr>
          <a:xfrm>
            <a:off x="637309" y="1447800"/>
            <a:ext cx="10945091" cy="5181600"/>
          </a:xfrm>
        </p:spPr>
        <p:txBody>
          <a:bodyPr/>
          <a:lstStyle/>
          <a:p>
            <a:pPr marL="609600" indent="-609600"/>
            <a:r>
              <a:rPr lang="en-US" altLang="en-US" sz="2800" dirty="0"/>
              <a:t>One way to measure the size of an angle is in degrees.  To indicate the measure of an angle, write a lowercase </a:t>
            </a:r>
            <a:r>
              <a:rPr lang="en-US" altLang="en-US" sz="2800" i="1" dirty="0"/>
              <a:t>m</a:t>
            </a:r>
            <a:r>
              <a:rPr lang="en-US" altLang="en-US" sz="2800" dirty="0"/>
              <a:t> in front of the angle symbol.  </a:t>
            </a:r>
          </a:p>
          <a:p>
            <a:pPr marL="609600" indent="-609600"/>
            <a:endParaRPr lang="en-US" altLang="en-US" sz="2800" dirty="0"/>
          </a:p>
          <a:p>
            <a:pPr marL="609600" indent="-609600"/>
            <a:r>
              <a:rPr lang="en-US" altLang="en-US" sz="2800" dirty="0">
                <a:solidFill>
                  <a:schemeClr val="tx1"/>
                </a:solidFill>
              </a:rPr>
              <a:t>In the diagram, the measure of &lt;A is 62.  You write this as </a:t>
            </a:r>
            <a:r>
              <a:rPr lang="en-US" altLang="en-US" sz="2800" i="1" dirty="0">
                <a:solidFill>
                  <a:schemeClr val="tx1"/>
                </a:solidFill>
              </a:rPr>
              <a:t>m</a:t>
            </a:r>
            <a:r>
              <a:rPr lang="en-US" altLang="en-US" sz="2800" dirty="0">
                <a:solidFill>
                  <a:schemeClr val="tx1"/>
                </a:solidFill>
              </a:rPr>
              <a:t>&lt;A = 62.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42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4495801"/>
            <a:ext cx="2590800" cy="185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7075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5299" name="Rectangle 3"/>
          <p:cNvSpPr>
            <a:spLocks noGrp="1" noChangeArrowheads="1"/>
          </p:cNvSpPr>
          <p:nvPr>
            <p:ph type="subTitle" idx="1"/>
          </p:nvPr>
        </p:nvSpPr>
        <p:spPr>
          <a:xfrm>
            <a:off x="1752600" y="1447800"/>
            <a:ext cx="8610600" cy="5181600"/>
          </a:xfrm>
        </p:spPr>
        <p:txBody>
          <a:bodyPr/>
          <a:lstStyle/>
          <a:p>
            <a:pPr marL="609600" indent="-609600"/>
            <a:r>
              <a:rPr lang="en-US" altLang="en-US" sz="2800"/>
              <a:t>The Protractor Postulate allows you to find the measure of an angle.  </a:t>
            </a:r>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a:p>
            <a:pPr marL="609600" indent="-609600"/>
            <a:endParaRPr lang="en-US" altLang="en-US" sz="2800"/>
          </a:p>
        </p:txBody>
      </p:sp>
      <p:pic>
        <p:nvPicPr>
          <p:cNvPr id="553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514601"/>
            <a:ext cx="8534400" cy="275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7110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6323" name="Rectangle 3"/>
          <p:cNvSpPr>
            <a:spLocks noGrp="1" noChangeArrowheads="1"/>
          </p:cNvSpPr>
          <p:nvPr>
            <p:ph type="subTitle" idx="1"/>
          </p:nvPr>
        </p:nvSpPr>
        <p:spPr>
          <a:xfrm>
            <a:off x="1752600" y="1447800"/>
            <a:ext cx="8610600" cy="5181600"/>
          </a:xfrm>
        </p:spPr>
        <p:txBody>
          <a:bodyPr/>
          <a:lstStyle/>
          <a:p>
            <a:pPr marL="609600" indent="-609600"/>
            <a:r>
              <a:rPr lang="en-US" altLang="en-US" sz="2800" dirty="0"/>
              <a:t>The </a:t>
            </a:r>
            <a:r>
              <a:rPr lang="en-US" altLang="en-US" sz="2800" b="1" u="sng" dirty="0">
                <a:solidFill>
                  <a:srgbClr val="00B0F0"/>
                </a:solidFill>
              </a:rPr>
              <a:t>measure</a:t>
            </a:r>
            <a:r>
              <a:rPr lang="en-US" altLang="en-US" sz="2800" dirty="0"/>
              <a:t> of &lt;COD is the </a:t>
            </a:r>
            <a:r>
              <a:rPr lang="en-US" altLang="en-US" sz="2800" i="1" dirty="0"/>
              <a:t>absolute value</a:t>
            </a:r>
            <a:r>
              <a:rPr lang="en-US" altLang="en-US" sz="2800" dirty="0"/>
              <a:t> of the </a:t>
            </a:r>
            <a:r>
              <a:rPr lang="en-US" altLang="en-US" sz="2800" i="1" dirty="0"/>
              <a:t>difference </a:t>
            </a:r>
            <a:r>
              <a:rPr lang="en-US" altLang="en-US" sz="2800" dirty="0"/>
              <a:t>of the real numbers paired with Ray OC and Ray OD.  </a:t>
            </a:r>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63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3124201"/>
            <a:ext cx="5638800" cy="300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2012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a:xfrm>
            <a:off x="1676400" y="152400"/>
            <a:ext cx="8839200" cy="1295400"/>
          </a:xfrm>
        </p:spPr>
        <p:txBody>
          <a:bodyPr anchor="ctr"/>
          <a:lstStyle/>
          <a:p>
            <a:r>
              <a:rPr lang="en-US" altLang="en-US" sz="4000" b="1" dirty="0"/>
              <a:t>Measuring Angles</a:t>
            </a:r>
          </a:p>
        </p:txBody>
      </p:sp>
      <p:sp>
        <p:nvSpPr>
          <p:cNvPr id="57347" name="Rectangle 3"/>
          <p:cNvSpPr>
            <a:spLocks noGrp="1" noChangeArrowheads="1"/>
          </p:cNvSpPr>
          <p:nvPr>
            <p:ph type="subTitle" idx="1"/>
          </p:nvPr>
        </p:nvSpPr>
        <p:spPr>
          <a:xfrm>
            <a:off x="1752600" y="1447800"/>
            <a:ext cx="8610600" cy="5181600"/>
          </a:xfrm>
        </p:spPr>
        <p:txBody>
          <a:bodyPr/>
          <a:lstStyle/>
          <a:p>
            <a:pPr marL="609600" indent="-609600"/>
            <a:r>
              <a:rPr lang="en-US" altLang="en-US" sz="2800" b="1" dirty="0"/>
              <a:t>Classifying Angles:</a:t>
            </a:r>
          </a:p>
          <a:p>
            <a:pPr marL="609600" indent="-609600"/>
            <a:r>
              <a:rPr lang="en-US" altLang="en-US" sz="2800" b="1" dirty="0"/>
              <a:t>You tell me:</a:t>
            </a:r>
          </a:p>
          <a:p>
            <a:pPr marL="609600" indent="-609600"/>
            <a:r>
              <a:rPr lang="en-US" altLang="en-US" sz="2800" dirty="0">
                <a:solidFill>
                  <a:schemeClr val="tx1"/>
                </a:solidFill>
              </a:rPr>
              <a:t>           </a:t>
            </a:r>
            <a:r>
              <a:rPr lang="en-US" altLang="en-US" dirty="0">
                <a:solidFill>
                  <a:schemeClr val="tx1"/>
                </a:solidFill>
              </a:rPr>
              <a:t>ACUTE			  	RIGHT</a:t>
            </a:r>
          </a:p>
          <a:p>
            <a:pPr marL="609600" indent="-609600"/>
            <a:endParaRPr lang="en-US" altLang="en-US" dirty="0">
              <a:solidFill>
                <a:schemeClr val="tx1"/>
              </a:solidFill>
            </a:endParaRPr>
          </a:p>
          <a:p>
            <a:pPr marL="609600" indent="-609600"/>
            <a:r>
              <a:rPr lang="en-US" altLang="en-US" dirty="0">
                <a:solidFill>
                  <a:schemeClr val="tx1"/>
                </a:solidFill>
              </a:rPr>
              <a:t>		OBTUSE				STRAIGHT</a:t>
            </a:r>
          </a:p>
          <a:p>
            <a:pPr marL="609600" indent="-609600"/>
            <a:endParaRPr lang="en-US" altLang="en-US"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a:p>
            <a:pPr marL="609600" indent="-609600"/>
            <a:endParaRPr lang="en-US" altLang="en-US" sz="2800" dirty="0"/>
          </a:p>
        </p:txBody>
      </p:sp>
      <p:pic>
        <p:nvPicPr>
          <p:cNvPr id="573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371109"/>
            <a:ext cx="83820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86173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8"/>
                                        </p:tgtEl>
                                        <p:attrNameLst>
                                          <p:attrName>style.visibility</p:attrName>
                                        </p:attrNameLst>
                                      </p:cBhvr>
                                      <p:to>
                                        <p:strVal val="visible"/>
                                      </p:to>
                                    </p:set>
                                    <p:anim calcmode="lin" valueType="num">
                                      <p:cBhvr additive="base">
                                        <p:cTn id="7" dur="500" fill="hold"/>
                                        <p:tgtEl>
                                          <p:spTgt spid="57348"/>
                                        </p:tgtEl>
                                        <p:attrNameLst>
                                          <p:attrName>ppt_x</p:attrName>
                                        </p:attrNameLst>
                                      </p:cBhvr>
                                      <p:tavLst>
                                        <p:tav tm="0">
                                          <p:val>
                                            <p:strVal val="#ppt_x"/>
                                          </p:val>
                                        </p:tav>
                                        <p:tav tm="100000">
                                          <p:val>
                                            <p:strVal val="#ppt_x"/>
                                          </p:val>
                                        </p:tav>
                                      </p:tavLst>
                                    </p:anim>
                                    <p:anim calcmode="lin" valueType="num">
                                      <p:cBhvr additive="base">
                                        <p:cTn id="8" dur="500" fill="hold"/>
                                        <p:tgtEl>
                                          <p:spTgt spid="573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863</TotalTime>
  <Words>384</Words>
  <Application>Microsoft Office PowerPoint</Application>
  <PresentationFormat>Widescreen</PresentationFormat>
  <Paragraphs>133</Paragraphs>
  <Slides>15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0" baseType="lpstr">
      <vt:lpstr>Arial</vt:lpstr>
      <vt:lpstr>Calibri</vt:lpstr>
      <vt:lpstr>Calibri Light</vt:lpstr>
      <vt:lpstr>Office Theme</vt:lpstr>
      <vt:lpstr>Equation</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lpstr>Measuring Angles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Measuring Angles</dc:title>
  <dc:creator>Jeff Twiddy</dc:creator>
  <cp:lastModifiedBy>Jeff Twiddy</cp:lastModifiedBy>
  <cp:revision>8</cp:revision>
  <dcterms:created xsi:type="dcterms:W3CDTF">2015-08-02T01:25:16Z</dcterms:created>
  <dcterms:modified xsi:type="dcterms:W3CDTF">2016-04-25T14:43:01Z</dcterms:modified>
</cp:coreProperties>
</file>