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72"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3E35D9-E843-4627-BB99-563B5BA21EF3}" type="datetimeFigureOut">
              <a:rPr lang="en-US" smtClean="0"/>
              <a:t>10/18/2015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3E75D8-71A2-4130-99E2-5F8A34D92A1C}" type="slidenum">
              <a:rPr lang="en-US" smtClean="0"/>
              <a:t>‹#›</a:t>
            </a:fld>
            <a:endParaRPr lang="en-US"/>
          </a:p>
        </p:txBody>
      </p:sp>
    </p:spTree>
    <p:extLst>
      <p:ext uri="{BB962C8B-B14F-4D97-AF65-F5344CB8AC3E}">
        <p14:creationId xmlns:p14="http://schemas.microsoft.com/office/powerpoint/2010/main" val="2420276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E75D8-71A2-4130-99E2-5F8A34D92A1C}" type="slidenum">
              <a:rPr lang="en-US" smtClean="0"/>
              <a:t>1</a:t>
            </a:fld>
            <a:endParaRPr lang="en-US"/>
          </a:p>
        </p:txBody>
      </p:sp>
    </p:spTree>
    <p:extLst>
      <p:ext uri="{BB962C8B-B14F-4D97-AF65-F5344CB8AC3E}">
        <p14:creationId xmlns:p14="http://schemas.microsoft.com/office/powerpoint/2010/main" val="3421115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6F1661E-F96A-4D30-A264-630D45A50A87}" type="datetime1">
              <a:rPr lang="en-US" smtClean="0"/>
              <a:t>10/18/2015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90A2B0-4230-4308-8A0B-657A06BF6EAD}" type="datetime1">
              <a:rPr lang="en-US" smtClean="0"/>
              <a:t>10/18/2015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6A7814-1675-48FB-9E84-0A2C92B85DBC}" type="datetime1">
              <a:rPr lang="en-US" smtClean="0"/>
              <a:t>10/18/2015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C7906D-908A-474C-ABE6-7ABA5F467BAA}" type="datetime1">
              <a:rPr lang="en-US" smtClean="0"/>
              <a:t>10/18/2015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ADC64E-016F-491E-9253-8A3FC05C05C1}" type="datetime1">
              <a:rPr lang="en-US" smtClean="0"/>
              <a:t>10/18/2015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D0C76AF-4A9F-4D0D-882F-39E1436C600D}" type="datetime1">
              <a:rPr lang="en-US" smtClean="0"/>
              <a:t>10/18/2015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70E8F2D-4BD5-446A-B346-38BE8524285F}" type="datetime1">
              <a:rPr lang="en-US" smtClean="0"/>
              <a:t>10/18/2015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165E94-2C0F-4CA1-9C7D-9D2CD2FD0751}" type="datetime1">
              <a:rPr lang="en-US" smtClean="0"/>
              <a:t>10/18/2015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DC12BA-DC96-43DC-89A6-A8B578179E3C}" type="datetime1">
              <a:rPr lang="en-US" smtClean="0"/>
              <a:t>10/18/2015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637D55-4865-41F7-9A35-D16F60D2D8CF}" type="datetime1">
              <a:rPr lang="en-US" smtClean="0"/>
              <a:t>10/18/2015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86706B-98F5-425B-87BE-3559624064FA}" type="datetime1">
              <a:rPr lang="en-US" smtClean="0"/>
              <a:t>10/18/2015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5CF154C-1287-413F-934A-9BF9696A2CD5}" type="datetime1">
              <a:rPr lang="en-US" smtClean="0"/>
              <a:t>10/18/2015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DF1451-1A77-454F-9C30-A6F3B431AE5D}" type="datetime1">
              <a:rPr lang="en-US" smtClean="0"/>
              <a:t>10/18/2015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CBD0159-60D1-492E-9450-732791885EC0}" type="datetime1">
              <a:rPr lang="en-US" smtClean="0"/>
              <a:t>10/18/2015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1F3D37D-412E-4F6C-BC0F-8FBFA26C9841}" type="datetime1">
              <a:rPr lang="en-US" smtClean="0"/>
              <a:t>10/18/2015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DCC0BAFC-38F4-4522-B54A-0C35AAB66F55}" type="datetime1">
              <a:rPr lang="en-US" smtClean="0"/>
              <a:t>10/18/2015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F6A1B2-4C8D-41C5-8BEA-DB319070016A}" type="datetime1">
              <a:rPr lang="en-US" smtClean="0"/>
              <a:t>10/18/2015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0179FB3-3E8B-46D1-BA62-2A5E1746FF0C}" type="datetime1">
              <a:rPr lang="en-US" smtClean="0"/>
              <a:t>10/18/2015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3.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Measuring </a:t>
            </a:r>
            <a:r>
              <a:rPr lang="en-US" dirty="0" smtClean="0"/>
              <a:t>Angles</a:t>
            </a:r>
            <a:endParaRPr lang="en-US" dirty="0"/>
          </a:p>
        </p:txBody>
      </p:sp>
      <p:sp>
        <p:nvSpPr>
          <p:cNvPr id="3" name="Subtitle 2"/>
          <p:cNvSpPr>
            <a:spLocks noGrp="1"/>
          </p:cNvSpPr>
          <p:nvPr>
            <p:ph type="subTitle" idx="1"/>
          </p:nvPr>
        </p:nvSpPr>
        <p:spPr/>
        <p:txBody>
          <a:bodyPr/>
          <a:lstStyle/>
          <a:p>
            <a:r>
              <a:rPr lang="en-US" sz="2400" b="1" dirty="0" smtClean="0"/>
              <a:t>Unit 1 Lesson 4</a:t>
            </a:r>
            <a:endParaRPr lang="en-US" sz="2400" b="1" dirty="0"/>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a:t>
            </a:fld>
            <a:endParaRPr lang="en-US" dirty="0"/>
          </a:p>
        </p:txBody>
      </p:sp>
    </p:spTree>
    <p:extLst>
      <p:ext uri="{BB962C8B-B14F-4D97-AF65-F5344CB8AC3E}">
        <p14:creationId xmlns:p14="http://schemas.microsoft.com/office/powerpoint/2010/main" val="409213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1676400" y="152400"/>
            <a:ext cx="8839200" cy="1295400"/>
          </a:xfrm>
        </p:spPr>
        <p:txBody>
          <a:bodyPr anchor="ctr"/>
          <a:lstStyle/>
          <a:p>
            <a:r>
              <a:rPr lang="en-US" altLang="en-US" sz="4000" b="1"/>
              <a:t>Section 1.4 – Measuring Angles</a:t>
            </a:r>
          </a:p>
        </p:txBody>
      </p:sp>
      <p:sp>
        <p:nvSpPr>
          <p:cNvPr id="58371" name="Rectangle 3"/>
          <p:cNvSpPr>
            <a:spLocks noGrp="1" noChangeArrowheads="1"/>
          </p:cNvSpPr>
          <p:nvPr>
            <p:ph type="subTitle" idx="1"/>
          </p:nvPr>
        </p:nvSpPr>
        <p:spPr>
          <a:xfrm>
            <a:off x="651163" y="1447800"/>
            <a:ext cx="10945091" cy="5181600"/>
          </a:xfrm>
        </p:spPr>
        <p:txBody>
          <a:bodyPr/>
          <a:lstStyle/>
          <a:p>
            <a:pPr marL="609600" indent="-609600"/>
            <a:r>
              <a:rPr lang="en-US" altLang="en-US" sz="2800" b="1" dirty="0"/>
              <a:t>Problem 2:</a:t>
            </a:r>
          </a:p>
          <a:p>
            <a:pPr marL="609600" indent="-609600"/>
            <a:r>
              <a:rPr lang="en-US" altLang="en-US" sz="2800" dirty="0">
                <a:solidFill>
                  <a:schemeClr val="tx1"/>
                </a:solidFill>
              </a:rPr>
              <a:t>What are the measures of &lt;LKN, JKL, and JKN?  Classify each angle as acute, right, obtuse, or straight.</a:t>
            </a:r>
          </a:p>
          <a:p>
            <a:pPr marL="609600" indent="-609600"/>
            <a:endParaRPr lang="en-US" altLang="en-US" sz="2800" dirty="0"/>
          </a:p>
          <a:p>
            <a:pPr marL="609600" indent="-609600"/>
            <a:endParaRPr lang="en-US" altLang="en-US" sz="2800" dirty="0"/>
          </a:p>
          <a:p>
            <a:pPr marL="609600" indent="-609600"/>
            <a:endParaRPr lang="en-US" altLang="en-US" sz="2800" dirty="0"/>
          </a:p>
          <a:p>
            <a:pPr marL="609600" indent="-609600"/>
            <a:endParaRPr lang="en-US" altLang="en-US" sz="2800" dirty="0"/>
          </a:p>
          <a:p>
            <a:pPr marL="609600" indent="-609600"/>
            <a:endParaRPr lang="en-US" altLang="en-US" sz="2800" dirty="0"/>
          </a:p>
          <a:p>
            <a:pPr marL="609600" indent="-609600"/>
            <a:endParaRPr lang="en-US" altLang="en-US" sz="2800" dirty="0"/>
          </a:p>
          <a:p>
            <a:pPr marL="609600" indent="-609600"/>
            <a:endParaRPr lang="en-US" altLang="en-US" sz="2800" dirty="0"/>
          </a:p>
          <a:p>
            <a:pPr marL="609600" indent="-609600"/>
            <a:endParaRPr lang="en-US" altLang="en-US" sz="2800" dirty="0"/>
          </a:p>
        </p:txBody>
      </p:sp>
      <p:pic>
        <p:nvPicPr>
          <p:cNvPr id="583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313114"/>
            <a:ext cx="6858000" cy="331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694666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a:xfrm>
            <a:off x="1676400" y="152400"/>
            <a:ext cx="8839200" cy="1295400"/>
          </a:xfrm>
        </p:spPr>
        <p:txBody>
          <a:bodyPr anchor="ctr"/>
          <a:lstStyle/>
          <a:p>
            <a:r>
              <a:rPr lang="en-US" altLang="en-US" sz="4000" b="1" dirty="0" smtClean="0"/>
              <a:t>Measuring </a:t>
            </a:r>
            <a:r>
              <a:rPr lang="en-US" altLang="en-US" sz="4000" b="1" dirty="0"/>
              <a:t>Angles</a:t>
            </a:r>
          </a:p>
        </p:txBody>
      </p:sp>
      <p:sp>
        <p:nvSpPr>
          <p:cNvPr id="59395" name="Rectangle 3"/>
          <p:cNvSpPr>
            <a:spLocks noGrp="1" noChangeArrowheads="1"/>
          </p:cNvSpPr>
          <p:nvPr>
            <p:ph type="subTitle" idx="1"/>
          </p:nvPr>
        </p:nvSpPr>
        <p:spPr>
          <a:xfrm>
            <a:off x="665018" y="1447800"/>
            <a:ext cx="10875818" cy="5181600"/>
          </a:xfrm>
        </p:spPr>
        <p:txBody>
          <a:bodyPr>
            <a:normAutofit/>
          </a:bodyPr>
          <a:lstStyle/>
          <a:p>
            <a:pPr marL="609600" indent="-609600"/>
            <a:r>
              <a:rPr lang="en-US" altLang="en-US" sz="2800" dirty="0">
                <a:solidFill>
                  <a:schemeClr val="tx1"/>
                </a:solidFill>
              </a:rPr>
              <a:t>Angles with the same measure are </a:t>
            </a:r>
            <a:r>
              <a:rPr lang="en-US" altLang="en-US" sz="2800" b="1" u="sng" dirty="0">
                <a:solidFill>
                  <a:srgbClr val="00B0F0"/>
                </a:solidFill>
              </a:rPr>
              <a:t>congruent angles</a:t>
            </a:r>
            <a:r>
              <a:rPr lang="en-US" altLang="en-US" sz="2800" dirty="0">
                <a:solidFill>
                  <a:srgbClr val="00B0F0"/>
                </a:solidFill>
              </a:rPr>
              <a:t>.  </a:t>
            </a:r>
            <a:r>
              <a:rPr lang="en-US" altLang="en-US" sz="2800" dirty="0">
                <a:solidFill>
                  <a:schemeClr val="tx1"/>
                </a:solidFill>
              </a:rPr>
              <a:t>This means that if m&lt;A = m&lt;B, </a:t>
            </a:r>
          </a:p>
          <a:p>
            <a:pPr marL="609600" indent="-609600"/>
            <a:r>
              <a:rPr lang="en-US" altLang="en-US" sz="2800" dirty="0">
                <a:solidFill>
                  <a:schemeClr val="tx1"/>
                </a:solidFill>
              </a:rPr>
              <a:t>then &lt;A      &lt;B.   </a:t>
            </a:r>
          </a:p>
          <a:p>
            <a:pPr marL="609600" indent="-609600"/>
            <a:endParaRPr lang="en-US" altLang="en-US" sz="2800" dirty="0"/>
          </a:p>
          <a:p>
            <a:pPr marL="609600" indent="-609600"/>
            <a:endParaRPr lang="en-US" altLang="en-US" sz="2800" dirty="0"/>
          </a:p>
          <a:p>
            <a:pPr marL="609600" indent="-609600"/>
            <a:endParaRPr lang="en-US" altLang="en-US" sz="2800" dirty="0"/>
          </a:p>
          <a:p>
            <a:pPr marL="609600" indent="-609600"/>
            <a:r>
              <a:rPr lang="en-US" altLang="en-US" sz="2800" dirty="0">
                <a:solidFill>
                  <a:schemeClr val="tx1"/>
                </a:solidFill>
              </a:rPr>
              <a:t>You can mark angles with arcs to show that they are congruent.  If there is more than one set of congruent angles, each set is marked with the same number of arcs.  </a:t>
            </a:r>
          </a:p>
          <a:p>
            <a:pPr marL="609600" indent="-609600"/>
            <a:endParaRPr lang="en-US" altLang="en-US" sz="2800" dirty="0"/>
          </a:p>
          <a:p>
            <a:pPr marL="609600" indent="-609600"/>
            <a:endParaRPr lang="en-US" altLang="en-US" sz="2800" dirty="0"/>
          </a:p>
          <a:p>
            <a:pPr marL="609600" indent="-609600"/>
            <a:endParaRPr lang="en-US" altLang="en-US" sz="2800" dirty="0"/>
          </a:p>
          <a:p>
            <a:pPr marL="609600" indent="-609600"/>
            <a:endParaRPr lang="en-US" altLang="en-US" sz="2800" dirty="0"/>
          </a:p>
          <a:p>
            <a:pPr marL="609600" indent="-609600"/>
            <a:endParaRPr lang="en-US" altLang="en-US" sz="2800" dirty="0"/>
          </a:p>
          <a:p>
            <a:pPr marL="609600" indent="-609600"/>
            <a:endParaRPr lang="en-US" altLang="en-US" sz="2800" dirty="0"/>
          </a:p>
          <a:p>
            <a:pPr marL="609600" indent="-609600"/>
            <a:endParaRPr lang="en-US" altLang="en-US" sz="2800" dirty="0"/>
          </a:p>
        </p:txBody>
      </p:sp>
      <p:pic>
        <p:nvPicPr>
          <p:cNvPr id="593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0525" y="2026386"/>
            <a:ext cx="4720311" cy="2598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9397" name="Object 5"/>
          <p:cNvGraphicFramePr>
            <a:graphicFrameLocks noChangeAspect="1"/>
          </p:cNvGraphicFramePr>
          <p:nvPr>
            <p:extLst>
              <p:ext uri="{D42A27DB-BD31-4B8C-83A1-F6EECF244321}">
                <p14:modId xmlns:p14="http://schemas.microsoft.com/office/powerpoint/2010/main" val="1997465338"/>
              </p:ext>
            </p:extLst>
          </p:nvPr>
        </p:nvGraphicFramePr>
        <p:xfrm>
          <a:off x="2272146" y="2549236"/>
          <a:ext cx="387350" cy="352425"/>
        </p:xfrm>
        <a:graphic>
          <a:graphicData uri="http://schemas.openxmlformats.org/presentationml/2006/ole">
            <mc:AlternateContent xmlns:mc="http://schemas.openxmlformats.org/markup-compatibility/2006">
              <mc:Choice xmlns:v="urn:schemas-microsoft-com:vml" Requires="v">
                <p:oleObj spid="_x0000_s1031" name="Equation" r:id="rId4" imgW="139680" imgH="126720" progId="Equation.DSMT4">
                  <p:embed/>
                </p:oleObj>
              </mc:Choice>
              <mc:Fallback>
                <p:oleObj name="Equation" r:id="rId4" imgW="139680" imgH="1267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2146" y="2549236"/>
                        <a:ext cx="387350" cy="352425"/>
                      </a:xfrm>
                      <a:prstGeom prst="rect">
                        <a:avLst/>
                      </a:prstGeom>
                      <a:solidFill>
                        <a:schemeClr val="tx1"/>
                      </a:solidFill>
                      <a:ln>
                        <a:noFill/>
                      </a:ln>
                      <a:effectLst/>
                      <a:extLst/>
                    </p:spPr>
                  </p:pic>
                </p:oleObj>
              </mc:Fallback>
            </mc:AlternateContent>
          </a:graphicData>
        </a:graphic>
      </p:graphicFrame>
      <p:sp>
        <p:nvSpPr>
          <p:cNvPr id="2" name="Slide Number Placeholder 1"/>
          <p:cNvSpPr>
            <a:spLocks noGrp="1"/>
          </p:cNvSpPr>
          <p:nvPr>
            <p:ph type="sldNum" sz="quarter" idx="12"/>
          </p:nvPr>
        </p:nvSpPr>
        <p:spPr/>
        <p:txBody>
          <a:bodyPr/>
          <a:lstStyle/>
          <a:p>
            <a:fld id="{D57F1E4F-1CFF-5643-939E-02111984F565}" type="slidenum">
              <a:rPr lang="en-US" smtClean="0"/>
              <a:t>11</a:t>
            </a:fld>
            <a:endParaRPr lang="en-US" dirty="0"/>
          </a:p>
        </p:txBody>
      </p:sp>
    </p:spTree>
    <p:extLst>
      <p:ext uri="{BB962C8B-B14F-4D97-AF65-F5344CB8AC3E}">
        <p14:creationId xmlns:p14="http://schemas.microsoft.com/office/powerpoint/2010/main" val="781401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9395">
                                            <p:txEl>
                                              <p:pRg st="5" end="5"/>
                                            </p:txEl>
                                          </p:spTgt>
                                        </p:tgtEl>
                                        <p:attrNameLst>
                                          <p:attrName>style.visibility</p:attrName>
                                        </p:attrNameLst>
                                      </p:cBhvr>
                                      <p:to>
                                        <p:strVal val="visible"/>
                                      </p:to>
                                    </p:set>
                                    <p:anim calcmode="lin" valueType="num">
                                      <p:cBhvr additive="base">
                                        <p:cTn id="7" dur="500" fill="hold"/>
                                        <p:tgtEl>
                                          <p:spTgt spid="59395">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1676400" y="152400"/>
            <a:ext cx="8839200" cy="1295400"/>
          </a:xfrm>
        </p:spPr>
        <p:txBody>
          <a:bodyPr anchor="ctr"/>
          <a:lstStyle/>
          <a:p>
            <a:r>
              <a:rPr lang="en-US" altLang="en-US" sz="4000" b="1" dirty="0" smtClean="0"/>
              <a:t>Measuring </a:t>
            </a:r>
            <a:r>
              <a:rPr lang="en-US" altLang="en-US" sz="4000" b="1" dirty="0"/>
              <a:t>Angles</a:t>
            </a:r>
          </a:p>
        </p:txBody>
      </p:sp>
      <p:sp>
        <p:nvSpPr>
          <p:cNvPr id="60419" name="Rectangle 3"/>
          <p:cNvSpPr>
            <a:spLocks noGrp="1" noChangeArrowheads="1"/>
          </p:cNvSpPr>
          <p:nvPr>
            <p:ph type="subTitle" idx="1"/>
          </p:nvPr>
        </p:nvSpPr>
        <p:spPr>
          <a:xfrm>
            <a:off x="613347" y="1447800"/>
            <a:ext cx="10974049" cy="5181600"/>
          </a:xfrm>
        </p:spPr>
        <p:txBody>
          <a:bodyPr>
            <a:normAutofit/>
          </a:bodyPr>
          <a:lstStyle/>
          <a:p>
            <a:pPr marL="609600" indent="-609600"/>
            <a:r>
              <a:rPr lang="en-US" altLang="en-US" sz="3200" b="1" dirty="0"/>
              <a:t>Problem 3:</a:t>
            </a:r>
          </a:p>
          <a:p>
            <a:pPr marL="609600" indent="-609600"/>
            <a:r>
              <a:rPr lang="en-US" altLang="en-US" sz="2400" dirty="0">
                <a:solidFill>
                  <a:schemeClr val="tx1"/>
                </a:solidFill>
              </a:rPr>
              <a:t>Synchronized swimmers form angles with their bodies, as show in the photo.  If m&lt;GHJ = 90, what is m&lt;KLM?</a:t>
            </a:r>
          </a:p>
          <a:p>
            <a:pPr marL="609600" indent="-609600"/>
            <a:endParaRPr lang="en-US" altLang="en-US" dirty="0"/>
          </a:p>
          <a:p>
            <a:pPr marL="609600" indent="-609600"/>
            <a:endParaRPr lang="en-US" altLang="en-US" sz="3200" dirty="0"/>
          </a:p>
          <a:p>
            <a:pPr marL="609600" indent="-609600"/>
            <a:endParaRPr lang="en-US" altLang="en-US" sz="3200" dirty="0"/>
          </a:p>
          <a:p>
            <a:pPr marL="609600" indent="-609600"/>
            <a:endParaRPr lang="en-US" altLang="en-US" sz="3200" dirty="0"/>
          </a:p>
          <a:p>
            <a:pPr marL="609600" indent="-609600"/>
            <a:endParaRPr lang="en-US" altLang="en-US" sz="3200" dirty="0"/>
          </a:p>
          <a:p>
            <a:pPr marL="609600" indent="-609600"/>
            <a:endParaRPr lang="en-US" altLang="en-US" sz="3200" dirty="0"/>
          </a:p>
          <a:p>
            <a:pPr marL="609600" indent="-609600"/>
            <a:endParaRPr lang="en-US" altLang="en-US" sz="3200" dirty="0"/>
          </a:p>
          <a:p>
            <a:pPr marL="609600" indent="-609600"/>
            <a:endParaRPr lang="en-US" altLang="en-US" sz="2800" dirty="0"/>
          </a:p>
        </p:txBody>
      </p:sp>
      <p:pic>
        <p:nvPicPr>
          <p:cNvPr id="604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819400"/>
            <a:ext cx="5105400" cy="394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57F1E4F-1CFF-5643-939E-02111984F565}" type="slidenum">
              <a:rPr lang="en-US" smtClean="0"/>
              <a:t>12</a:t>
            </a:fld>
            <a:endParaRPr lang="en-US" dirty="0"/>
          </a:p>
        </p:txBody>
      </p:sp>
    </p:spTree>
    <p:extLst>
      <p:ext uri="{BB962C8B-B14F-4D97-AF65-F5344CB8AC3E}">
        <p14:creationId xmlns:p14="http://schemas.microsoft.com/office/powerpoint/2010/main" val="30959896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1676400" y="152400"/>
            <a:ext cx="8839200" cy="1295400"/>
          </a:xfrm>
        </p:spPr>
        <p:txBody>
          <a:bodyPr anchor="ctr"/>
          <a:lstStyle/>
          <a:p>
            <a:r>
              <a:rPr lang="en-US" altLang="en-US" sz="4000" b="1" dirty="0" smtClean="0"/>
              <a:t>Measuring </a:t>
            </a:r>
            <a:r>
              <a:rPr lang="en-US" altLang="en-US" sz="4000" b="1" dirty="0"/>
              <a:t>Angles</a:t>
            </a:r>
          </a:p>
        </p:txBody>
      </p:sp>
      <p:sp>
        <p:nvSpPr>
          <p:cNvPr id="61443" name="Rectangle 3"/>
          <p:cNvSpPr>
            <a:spLocks noGrp="1" noChangeArrowheads="1"/>
          </p:cNvSpPr>
          <p:nvPr>
            <p:ph type="subTitle" idx="1"/>
          </p:nvPr>
        </p:nvSpPr>
        <p:spPr>
          <a:xfrm>
            <a:off x="1676400" y="1371600"/>
            <a:ext cx="8610600" cy="5181600"/>
          </a:xfrm>
        </p:spPr>
        <p:txBody>
          <a:bodyPr/>
          <a:lstStyle/>
          <a:p>
            <a:pPr marL="609600" indent="-609600"/>
            <a:endParaRPr lang="en-US" altLang="en-US" sz="2800" dirty="0"/>
          </a:p>
          <a:p>
            <a:pPr marL="609600" indent="-609600"/>
            <a:endParaRPr lang="en-US" altLang="en-US" sz="2800" dirty="0"/>
          </a:p>
          <a:p>
            <a:pPr marL="609600" indent="-609600"/>
            <a:endParaRPr lang="en-US" altLang="en-US" sz="2800" dirty="0"/>
          </a:p>
          <a:p>
            <a:pPr marL="609600" indent="-609600"/>
            <a:endParaRPr lang="en-US" altLang="en-US" sz="2800" dirty="0"/>
          </a:p>
          <a:p>
            <a:pPr marL="609600" indent="-609600"/>
            <a:endParaRPr lang="en-US" altLang="en-US" sz="2800" dirty="0"/>
          </a:p>
          <a:p>
            <a:pPr marL="609600" indent="-609600"/>
            <a:endParaRPr lang="en-US" altLang="en-US" sz="2800" dirty="0"/>
          </a:p>
          <a:p>
            <a:pPr marL="609600" indent="-609600"/>
            <a:endParaRPr lang="en-US" altLang="en-US" sz="2800" dirty="0"/>
          </a:p>
          <a:p>
            <a:pPr marL="609600" indent="-609600"/>
            <a:endParaRPr lang="en-US" altLang="en-US" sz="2800" dirty="0"/>
          </a:p>
        </p:txBody>
      </p:sp>
      <p:pic>
        <p:nvPicPr>
          <p:cNvPr id="614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085" y="2286001"/>
            <a:ext cx="11078109" cy="254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57F1E4F-1CFF-5643-939E-02111984F565}" type="slidenum">
              <a:rPr lang="en-US" smtClean="0"/>
              <a:t>13</a:t>
            </a:fld>
            <a:endParaRPr lang="en-US" dirty="0"/>
          </a:p>
        </p:txBody>
      </p:sp>
    </p:spTree>
    <p:extLst>
      <p:ext uri="{BB962C8B-B14F-4D97-AF65-F5344CB8AC3E}">
        <p14:creationId xmlns:p14="http://schemas.microsoft.com/office/powerpoint/2010/main" val="603083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1676400" y="152400"/>
            <a:ext cx="8839200" cy="1295400"/>
          </a:xfrm>
        </p:spPr>
        <p:txBody>
          <a:bodyPr anchor="ctr"/>
          <a:lstStyle/>
          <a:p>
            <a:r>
              <a:rPr lang="en-US" altLang="en-US" sz="4000" b="1" dirty="0" smtClean="0"/>
              <a:t>Measuring </a:t>
            </a:r>
            <a:r>
              <a:rPr lang="en-US" altLang="en-US" sz="4000" b="1" dirty="0"/>
              <a:t>Angles</a:t>
            </a:r>
          </a:p>
        </p:txBody>
      </p:sp>
      <p:sp>
        <p:nvSpPr>
          <p:cNvPr id="62467" name="Rectangle 3"/>
          <p:cNvSpPr>
            <a:spLocks noGrp="1" noChangeArrowheads="1"/>
          </p:cNvSpPr>
          <p:nvPr>
            <p:ph type="subTitle" idx="1"/>
          </p:nvPr>
        </p:nvSpPr>
        <p:spPr>
          <a:xfrm>
            <a:off x="1752600" y="1447800"/>
            <a:ext cx="8610600" cy="5181600"/>
          </a:xfrm>
        </p:spPr>
        <p:txBody>
          <a:bodyPr/>
          <a:lstStyle/>
          <a:p>
            <a:pPr marL="609600" indent="-609600"/>
            <a:r>
              <a:rPr lang="en-US" altLang="en-US" sz="2800" b="1" dirty="0"/>
              <a:t>Problem 4:</a:t>
            </a:r>
          </a:p>
          <a:p>
            <a:pPr marL="609600" indent="-609600"/>
            <a:r>
              <a:rPr lang="en-US" altLang="en-US" sz="2800" dirty="0">
                <a:solidFill>
                  <a:schemeClr val="tx1"/>
                </a:solidFill>
              </a:rPr>
              <a:t>If m&lt;RQT = 155, what are m&lt;RQS and m&lt;TQS?</a:t>
            </a:r>
          </a:p>
          <a:p>
            <a:pPr marL="609600" indent="-609600"/>
            <a:endParaRPr lang="en-US" altLang="en-US" sz="2800" dirty="0"/>
          </a:p>
          <a:p>
            <a:pPr marL="609600" indent="-609600"/>
            <a:endParaRPr lang="en-US" altLang="en-US" sz="2800" dirty="0"/>
          </a:p>
          <a:p>
            <a:pPr marL="609600" indent="-609600"/>
            <a:endParaRPr lang="en-US" altLang="en-US" sz="2800" dirty="0"/>
          </a:p>
          <a:p>
            <a:pPr marL="609600" indent="-609600"/>
            <a:endParaRPr lang="en-US" altLang="en-US" sz="2800" dirty="0"/>
          </a:p>
          <a:p>
            <a:pPr marL="609600" indent="-609600"/>
            <a:endParaRPr lang="en-US" altLang="en-US" sz="2800" dirty="0"/>
          </a:p>
          <a:p>
            <a:pPr marL="609600" indent="-609600"/>
            <a:endParaRPr lang="en-US" altLang="en-US" sz="2800" dirty="0"/>
          </a:p>
          <a:p>
            <a:pPr marL="609600" indent="-609600"/>
            <a:endParaRPr lang="en-US" altLang="en-US" sz="2800" dirty="0"/>
          </a:p>
          <a:p>
            <a:pPr marL="609600" indent="-609600"/>
            <a:endParaRPr lang="en-US" altLang="en-US" sz="2800" dirty="0"/>
          </a:p>
        </p:txBody>
      </p:sp>
      <p:pic>
        <p:nvPicPr>
          <p:cNvPr id="624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2236" y="2590801"/>
            <a:ext cx="5998564" cy="401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9100278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a:xfrm>
            <a:off x="1676400" y="152400"/>
            <a:ext cx="8839200" cy="1295400"/>
          </a:xfrm>
        </p:spPr>
        <p:txBody>
          <a:bodyPr anchor="ctr"/>
          <a:lstStyle/>
          <a:p>
            <a:r>
              <a:rPr lang="en-US" altLang="en-US" sz="4000" b="1" dirty="0" smtClean="0"/>
              <a:t>Measuring </a:t>
            </a:r>
            <a:r>
              <a:rPr lang="en-US" altLang="en-US" sz="4000" b="1" dirty="0"/>
              <a:t>Angles</a:t>
            </a:r>
          </a:p>
        </p:txBody>
      </p:sp>
      <p:sp>
        <p:nvSpPr>
          <p:cNvPr id="63491" name="Rectangle 3"/>
          <p:cNvSpPr>
            <a:spLocks noGrp="1" noChangeArrowheads="1"/>
          </p:cNvSpPr>
          <p:nvPr>
            <p:ph type="subTitle" idx="1"/>
          </p:nvPr>
        </p:nvSpPr>
        <p:spPr>
          <a:xfrm>
            <a:off x="629587" y="1447800"/>
            <a:ext cx="10997435" cy="5181600"/>
          </a:xfrm>
        </p:spPr>
        <p:txBody>
          <a:bodyPr/>
          <a:lstStyle/>
          <a:p>
            <a:pPr marL="609600" indent="-609600"/>
            <a:r>
              <a:rPr lang="en-US" altLang="en-US" sz="2800" b="1" dirty="0"/>
              <a:t>Problem 5:</a:t>
            </a:r>
          </a:p>
          <a:p>
            <a:pPr marL="609600" indent="-609600"/>
            <a:r>
              <a:rPr lang="en-US" altLang="en-US" sz="2800" dirty="0">
                <a:solidFill>
                  <a:schemeClr val="tx1"/>
                </a:solidFill>
              </a:rPr>
              <a:t>&lt;DEF is a straight angle.  What are m&lt;DEC and m&lt;CEF?  </a:t>
            </a:r>
          </a:p>
          <a:p>
            <a:pPr marL="609600" indent="-609600"/>
            <a:endParaRPr lang="en-US" altLang="en-US" sz="2800" dirty="0"/>
          </a:p>
          <a:p>
            <a:pPr marL="609600" indent="-609600"/>
            <a:endParaRPr lang="en-US" altLang="en-US" sz="2800" dirty="0"/>
          </a:p>
          <a:p>
            <a:pPr marL="609600" indent="-609600"/>
            <a:endParaRPr lang="en-US" altLang="en-US" sz="2800" dirty="0"/>
          </a:p>
          <a:p>
            <a:pPr marL="609600" indent="-609600"/>
            <a:endParaRPr lang="en-US" altLang="en-US" sz="2800" dirty="0"/>
          </a:p>
          <a:p>
            <a:pPr marL="609600" indent="-609600"/>
            <a:endParaRPr lang="en-US" altLang="en-US" sz="2800" dirty="0"/>
          </a:p>
          <a:p>
            <a:pPr marL="609600" indent="-609600"/>
            <a:endParaRPr lang="en-US" altLang="en-US" sz="2800" dirty="0"/>
          </a:p>
          <a:p>
            <a:pPr marL="609600" indent="-609600"/>
            <a:endParaRPr lang="en-US" altLang="en-US" sz="2800" dirty="0"/>
          </a:p>
        </p:txBody>
      </p:sp>
      <p:pic>
        <p:nvPicPr>
          <p:cNvPr id="634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7975" y="2634520"/>
            <a:ext cx="8539048" cy="39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57F1E4F-1CFF-5643-939E-02111984F565}" type="slidenum">
              <a:rPr lang="en-US" smtClean="0"/>
              <a:t>15</a:t>
            </a:fld>
            <a:endParaRPr lang="en-US" dirty="0"/>
          </a:p>
        </p:txBody>
      </p:sp>
    </p:spTree>
    <p:extLst>
      <p:ext uri="{BB962C8B-B14F-4D97-AF65-F5344CB8AC3E}">
        <p14:creationId xmlns:p14="http://schemas.microsoft.com/office/powerpoint/2010/main" val="1885017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1676400" y="152400"/>
            <a:ext cx="8839200" cy="1295400"/>
          </a:xfrm>
        </p:spPr>
        <p:txBody>
          <a:bodyPr anchor="ctr"/>
          <a:lstStyle/>
          <a:p>
            <a:r>
              <a:rPr lang="en-US" altLang="en-US" sz="4000" b="1" dirty="0" smtClean="0"/>
              <a:t>Measuring </a:t>
            </a:r>
            <a:r>
              <a:rPr lang="en-US" altLang="en-US" sz="4000" b="1" dirty="0"/>
              <a:t>Angles</a:t>
            </a:r>
          </a:p>
        </p:txBody>
      </p:sp>
      <p:sp>
        <p:nvSpPr>
          <p:cNvPr id="50179" name="Rectangle 3"/>
          <p:cNvSpPr>
            <a:spLocks noGrp="1" noChangeArrowheads="1"/>
          </p:cNvSpPr>
          <p:nvPr>
            <p:ph type="subTitle" idx="1"/>
          </p:nvPr>
        </p:nvSpPr>
        <p:spPr>
          <a:xfrm>
            <a:off x="665017" y="1447800"/>
            <a:ext cx="10889673" cy="5181600"/>
          </a:xfrm>
        </p:spPr>
        <p:txBody>
          <a:bodyPr>
            <a:normAutofit lnSpcReduction="10000"/>
          </a:bodyPr>
          <a:lstStyle/>
          <a:p>
            <a:pPr marL="609600" indent="-609600"/>
            <a:r>
              <a:rPr lang="en-US" altLang="en-US" sz="3600" b="1" dirty="0"/>
              <a:t>Students will be able to:</a:t>
            </a:r>
          </a:p>
          <a:p>
            <a:pPr marL="609600" indent="-609600">
              <a:buFontTx/>
              <a:buChar char="•"/>
            </a:pPr>
            <a:r>
              <a:rPr lang="en-US" altLang="en-US" sz="3600" dirty="0">
                <a:solidFill>
                  <a:schemeClr val="tx1"/>
                </a:solidFill>
              </a:rPr>
              <a:t> find and compare measures of angles</a:t>
            </a:r>
          </a:p>
          <a:p>
            <a:pPr marL="609600" indent="-609600"/>
            <a:r>
              <a:rPr lang="en-US" altLang="en-US" sz="3600" b="1" dirty="0"/>
              <a:t>Key Vocabulary</a:t>
            </a:r>
          </a:p>
          <a:p>
            <a:pPr marL="609600" indent="-609600"/>
            <a:endParaRPr lang="en-US" altLang="en-US" sz="2800" dirty="0"/>
          </a:p>
          <a:p>
            <a:pPr marL="609600" indent="-609600"/>
            <a:r>
              <a:rPr lang="en-US" altLang="en-US" sz="2800" dirty="0"/>
              <a:t>	</a:t>
            </a:r>
            <a:r>
              <a:rPr lang="en-US" altLang="en-US" sz="2800" dirty="0">
                <a:solidFill>
                  <a:schemeClr val="tx1"/>
                </a:solidFill>
              </a:rPr>
              <a:t>angle					</a:t>
            </a:r>
            <a:r>
              <a:rPr lang="en-US" altLang="en-US" sz="2800" dirty="0" smtClean="0">
                <a:solidFill>
                  <a:schemeClr val="tx1"/>
                </a:solidFill>
              </a:rPr>
              <a:t>			right </a:t>
            </a:r>
            <a:r>
              <a:rPr lang="en-US" altLang="en-US" sz="2800" dirty="0">
                <a:solidFill>
                  <a:schemeClr val="tx1"/>
                </a:solidFill>
              </a:rPr>
              <a:t>angle</a:t>
            </a:r>
          </a:p>
          <a:p>
            <a:pPr marL="609600" indent="-609600"/>
            <a:r>
              <a:rPr lang="en-US" altLang="en-US" sz="2800" dirty="0">
                <a:solidFill>
                  <a:schemeClr val="tx1"/>
                </a:solidFill>
              </a:rPr>
              <a:t>	sides of an angle			obtuse angle</a:t>
            </a:r>
          </a:p>
          <a:p>
            <a:pPr marL="609600" indent="-609600"/>
            <a:r>
              <a:rPr lang="en-US" altLang="en-US" sz="2800" dirty="0">
                <a:solidFill>
                  <a:schemeClr val="tx1"/>
                </a:solidFill>
              </a:rPr>
              <a:t>	vertex of an angle			straight angle</a:t>
            </a:r>
          </a:p>
          <a:p>
            <a:pPr marL="609600" indent="-609600"/>
            <a:r>
              <a:rPr lang="en-US" altLang="en-US" sz="2800" dirty="0">
                <a:solidFill>
                  <a:schemeClr val="tx1"/>
                </a:solidFill>
              </a:rPr>
              <a:t>	measure of an angle		congruent angles</a:t>
            </a:r>
          </a:p>
          <a:p>
            <a:pPr marL="609600" indent="-609600"/>
            <a:r>
              <a:rPr lang="en-US" altLang="en-US" sz="2800" dirty="0">
                <a:solidFill>
                  <a:schemeClr val="tx1"/>
                </a:solidFill>
              </a:rPr>
              <a:t>	acute angle			</a:t>
            </a:r>
          </a:p>
        </p:txBody>
      </p:sp>
      <p:sp>
        <p:nvSpPr>
          <p:cNvPr id="2" name="Slide Number Placeholder 1"/>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4250441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676400" y="152400"/>
            <a:ext cx="8839200" cy="1295400"/>
          </a:xfrm>
        </p:spPr>
        <p:txBody>
          <a:bodyPr anchor="ctr"/>
          <a:lstStyle/>
          <a:p>
            <a:r>
              <a:rPr lang="en-US" altLang="en-US" sz="4000" b="1" dirty="0" smtClean="0"/>
              <a:t>Measuring </a:t>
            </a:r>
            <a:r>
              <a:rPr lang="en-US" altLang="en-US" sz="4000" b="1" dirty="0"/>
              <a:t>Angles</a:t>
            </a:r>
          </a:p>
        </p:txBody>
      </p:sp>
      <p:sp>
        <p:nvSpPr>
          <p:cNvPr id="51203" name="Rectangle 3"/>
          <p:cNvSpPr>
            <a:spLocks noGrp="1" noChangeArrowheads="1"/>
          </p:cNvSpPr>
          <p:nvPr>
            <p:ph type="subTitle" idx="1"/>
          </p:nvPr>
        </p:nvSpPr>
        <p:spPr>
          <a:xfrm>
            <a:off x="1752600" y="1447800"/>
            <a:ext cx="8610600" cy="5181600"/>
          </a:xfrm>
        </p:spPr>
        <p:txBody>
          <a:bodyPr/>
          <a:lstStyle/>
          <a:p>
            <a:pPr marL="609600" indent="-609600"/>
            <a:endParaRPr lang="en-US" altLang="en-US" sz="2800" dirty="0"/>
          </a:p>
          <a:p>
            <a:pPr marL="609600" indent="-609600"/>
            <a:endParaRPr lang="en-US" altLang="en-US" sz="2800" dirty="0"/>
          </a:p>
          <a:p>
            <a:pPr marL="609600" indent="-609600"/>
            <a:endParaRPr lang="en-US" altLang="en-US" sz="2800" dirty="0"/>
          </a:p>
          <a:p>
            <a:pPr marL="609600" indent="-609600"/>
            <a:endParaRPr lang="en-US" altLang="en-US" sz="2800" dirty="0"/>
          </a:p>
          <a:p>
            <a:pPr marL="609600" indent="-609600"/>
            <a:endParaRPr lang="en-US" altLang="en-US" sz="2800" dirty="0"/>
          </a:p>
          <a:p>
            <a:pPr marL="609600" indent="-609600"/>
            <a:endParaRPr lang="en-US" altLang="en-US" sz="2800" dirty="0"/>
          </a:p>
          <a:p>
            <a:pPr marL="609600" indent="-609600"/>
            <a:endParaRPr lang="en-US" altLang="en-US" sz="2800" dirty="0">
              <a:solidFill>
                <a:schemeClr val="tx1"/>
              </a:solidFill>
            </a:endParaRPr>
          </a:p>
          <a:p>
            <a:pPr marL="609600" indent="-609600"/>
            <a:r>
              <a:rPr lang="en-US" altLang="en-US" sz="2800" dirty="0">
                <a:solidFill>
                  <a:schemeClr val="tx1"/>
                </a:solidFill>
              </a:rPr>
              <a:t>When you name angles using three points, the vertex MUST go in the middle.  </a:t>
            </a:r>
          </a:p>
        </p:txBody>
      </p:sp>
      <p:pic>
        <p:nvPicPr>
          <p:cNvPr id="512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752600"/>
            <a:ext cx="8305800"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48257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1676400" y="152400"/>
            <a:ext cx="8839200" cy="1295400"/>
          </a:xfrm>
        </p:spPr>
        <p:txBody>
          <a:bodyPr anchor="ctr"/>
          <a:lstStyle/>
          <a:p>
            <a:r>
              <a:rPr lang="en-US" altLang="en-US" sz="4000" b="1" dirty="0" smtClean="0"/>
              <a:t>Measuring </a:t>
            </a:r>
            <a:r>
              <a:rPr lang="en-US" altLang="en-US" sz="4000" b="1" dirty="0"/>
              <a:t>Angles</a:t>
            </a:r>
          </a:p>
        </p:txBody>
      </p:sp>
      <p:sp>
        <p:nvSpPr>
          <p:cNvPr id="52227" name="Rectangle 3"/>
          <p:cNvSpPr>
            <a:spLocks noGrp="1" noChangeArrowheads="1"/>
          </p:cNvSpPr>
          <p:nvPr>
            <p:ph type="subTitle" idx="1"/>
          </p:nvPr>
        </p:nvSpPr>
        <p:spPr>
          <a:xfrm>
            <a:off x="637309" y="1447800"/>
            <a:ext cx="10917382" cy="5181600"/>
          </a:xfrm>
        </p:spPr>
        <p:txBody>
          <a:bodyPr/>
          <a:lstStyle/>
          <a:p>
            <a:pPr marL="609600" indent="-609600"/>
            <a:r>
              <a:rPr lang="en-US" altLang="en-US" sz="2800" dirty="0">
                <a:solidFill>
                  <a:schemeClr val="tx1"/>
                </a:solidFill>
              </a:rPr>
              <a:t>The interior of an angle is the region containing all of the points between the two sides of the angle.  The exterior of an angle is the region containing all of the points outside of the angle.  </a:t>
            </a:r>
          </a:p>
          <a:p>
            <a:pPr marL="609600" indent="-609600"/>
            <a:endParaRPr lang="en-US" altLang="en-US" sz="2800" dirty="0"/>
          </a:p>
          <a:p>
            <a:pPr marL="609600" indent="-609600"/>
            <a:r>
              <a:rPr lang="en-US" altLang="en-US" sz="3600" b="1" dirty="0" smtClean="0"/>
              <a:t>                        EXTERIOR</a:t>
            </a:r>
            <a:endParaRPr lang="en-US" altLang="en-US" sz="3600" b="1" dirty="0"/>
          </a:p>
          <a:p>
            <a:pPr marL="609600" indent="-609600"/>
            <a:endParaRPr lang="en-US" altLang="en-US" sz="2800" dirty="0"/>
          </a:p>
          <a:p>
            <a:pPr marL="609600" indent="-609600"/>
            <a:r>
              <a:rPr lang="en-US" altLang="en-US" sz="2800" dirty="0" smtClean="0"/>
              <a:t>                                              </a:t>
            </a:r>
            <a:r>
              <a:rPr lang="en-US" altLang="en-US" sz="3600" b="1" dirty="0" smtClean="0"/>
              <a:t>INTERIOR</a:t>
            </a:r>
            <a:endParaRPr lang="en-US" altLang="en-US" sz="3600" b="1" dirty="0"/>
          </a:p>
          <a:p>
            <a:pPr marL="609600" indent="-609600"/>
            <a:endParaRPr lang="en-US" altLang="en-US" sz="2800" dirty="0"/>
          </a:p>
          <a:p>
            <a:pPr marL="609600" indent="-609600"/>
            <a:endParaRPr lang="en-US" altLang="en-US" sz="2800" dirty="0"/>
          </a:p>
          <a:p>
            <a:pPr marL="609600" indent="-609600"/>
            <a:endParaRPr lang="en-US" altLang="en-US" sz="2800" dirty="0"/>
          </a:p>
        </p:txBody>
      </p:sp>
      <p:sp>
        <p:nvSpPr>
          <p:cNvPr id="2" name="Slide Number Placeholder 1"/>
          <p:cNvSpPr>
            <a:spLocks noGrp="1"/>
          </p:cNvSpPr>
          <p:nvPr>
            <p:ph type="sldNum" sz="quarter" idx="12"/>
          </p:nvPr>
        </p:nvSpPr>
        <p:spPr/>
        <p:txBody>
          <a:bodyPr/>
          <a:lstStyle/>
          <a:p>
            <a:fld id="{D57F1E4F-1CFF-5643-939E-02111984F565}" type="slidenum">
              <a:rPr lang="en-US" smtClean="0"/>
              <a:t>4</a:t>
            </a:fld>
            <a:endParaRPr lang="en-US" dirty="0"/>
          </a:p>
        </p:txBody>
      </p:sp>
      <p:cxnSp>
        <p:nvCxnSpPr>
          <p:cNvPr id="4" name="Straight Arrow Connector 3"/>
          <p:cNvCxnSpPr/>
          <p:nvPr/>
        </p:nvCxnSpPr>
        <p:spPr>
          <a:xfrm flipV="1">
            <a:off x="4365938" y="3490175"/>
            <a:ext cx="2524259" cy="2163650"/>
          </a:xfrm>
          <a:prstGeom prst="straightConnector1">
            <a:avLst/>
          </a:prstGeom>
          <a:ln w="635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p:cNvCxnSpPr/>
          <p:nvPr/>
        </p:nvCxnSpPr>
        <p:spPr>
          <a:xfrm>
            <a:off x="4365938" y="5653826"/>
            <a:ext cx="4088514" cy="117387"/>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5347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1676400" y="152400"/>
            <a:ext cx="8839200" cy="1295400"/>
          </a:xfrm>
        </p:spPr>
        <p:txBody>
          <a:bodyPr anchor="ctr"/>
          <a:lstStyle/>
          <a:p>
            <a:r>
              <a:rPr lang="en-US" altLang="en-US" sz="4000" b="1" dirty="0" smtClean="0"/>
              <a:t>Measuring </a:t>
            </a:r>
            <a:r>
              <a:rPr lang="en-US" altLang="en-US" sz="4000" b="1" dirty="0"/>
              <a:t>Angles</a:t>
            </a:r>
          </a:p>
        </p:txBody>
      </p:sp>
      <p:sp>
        <p:nvSpPr>
          <p:cNvPr id="53251" name="Rectangle 3"/>
          <p:cNvSpPr>
            <a:spLocks noGrp="1" noChangeArrowheads="1"/>
          </p:cNvSpPr>
          <p:nvPr>
            <p:ph type="subTitle" idx="1"/>
          </p:nvPr>
        </p:nvSpPr>
        <p:spPr>
          <a:xfrm>
            <a:off x="651164" y="1447800"/>
            <a:ext cx="8257309" cy="5181600"/>
          </a:xfrm>
        </p:spPr>
        <p:txBody>
          <a:bodyPr>
            <a:normAutofit lnSpcReduction="10000"/>
          </a:bodyPr>
          <a:lstStyle/>
          <a:p>
            <a:pPr marL="609600" indent="-609600"/>
            <a:r>
              <a:rPr lang="en-US" altLang="en-US" sz="2800" b="1" dirty="0"/>
              <a:t>Problem 1:</a:t>
            </a:r>
          </a:p>
          <a:p>
            <a:pPr marL="609600" indent="-609600"/>
            <a:r>
              <a:rPr lang="en-US" altLang="en-US" sz="2800" dirty="0">
                <a:solidFill>
                  <a:schemeClr val="tx1"/>
                </a:solidFill>
              </a:rPr>
              <a:t>What are the two other names for &lt;1?</a:t>
            </a:r>
          </a:p>
          <a:p>
            <a:pPr marL="609600" indent="-609600"/>
            <a:endParaRPr lang="en-US" altLang="en-US" sz="2800" dirty="0">
              <a:solidFill>
                <a:schemeClr val="tx1"/>
              </a:solidFill>
            </a:endParaRPr>
          </a:p>
          <a:p>
            <a:pPr marL="609600" indent="-609600"/>
            <a:endParaRPr lang="en-US" altLang="en-US" sz="2800" dirty="0">
              <a:solidFill>
                <a:schemeClr val="tx1"/>
              </a:solidFill>
            </a:endParaRPr>
          </a:p>
          <a:p>
            <a:pPr marL="609600" indent="-609600"/>
            <a:r>
              <a:rPr lang="en-US" altLang="en-US" sz="2800" dirty="0">
                <a:solidFill>
                  <a:schemeClr val="tx1"/>
                </a:solidFill>
              </a:rPr>
              <a:t>What are the two other names for &lt;KML?</a:t>
            </a:r>
          </a:p>
          <a:p>
            <a:pPr marL="609600" indent="-609600"/>
            <a:endParaRPr lang="en-US" altLang="en-US" sz="2800" dirty="0">
              <a:solidFill>
                <a:schemeClr val="tx1"/>
              </a:solidFill>
            </a:endParaRPr>
          </a:p>
          <a:p>
            <a:pPr marL="609600" indent="-609600"/>
            <a:endParaRPr lang="en-US" altLang="en-US" sz="2800" dirty="0">
              <a:solidFill>
                <a:schemeClr val="tx1"/>
              </a:solidFill>
            </a:endParaRPr>
          </a:p>
          <a:p>
            <a:pPr marL="609600" indent="-609600"/>
            <a:endParaRPr lang="en-US" altLang="en-US" sz="2800" dirty="0">
              <a:solidFill>
                <a:schemeClr val="tx1"/>
              </a:solidFill>
            </a:endParaRPr>
          </a:p>
          <a:p>
            <a:pPr marL="609600" indent="-609600"/>
            <a:r>
              <a:rPr lang="en-US" altLang="en-US" sz="2800" dirty="0">
                <a:solidFill>
                  <a:schemeClr val="tx1"/>
                </a:solidFill>
              </a:rPr>
              <a:t>Would it be correct to name any of the angles &lt;M?  Explain!!    </a:t>
            </a:r>
          </a:p>
          <a:p>
            <a:pPr marL="609600" indent="-609600"/>
            <a:endParaRPr lang="en-US" altLang="en-US" sz="2800" dirty="0"/>
          </a:p>
          <a:p>
            <a:pPr marL="609600" indent="-609600"/>
            <a:endParaRPr lang="en-US" altLang="en-US" sz="2800" dirty="0"/>
          </a:p>
          <a:p>
            <a:pPr marL="609600" indent="-609600"/>
            <a:endParaRPr lang="en-US" altLang="en-US" sz="2800" dirty="0"/>
          </a:p>
          <a:p>
            <a:pPr marL="609600" indent="-609600"/>
            <a:endParaRPr lang="en-US" altLang="en-US" sz="2800" dirty="0"/>
          </a:p>
          <a:p>
            <a:pPr marL="609600" indent="-609600"/>
            <a:endParaRPr lang="en-US" altLang="en-US" sz="2800" dirty="0"/>
          </a:p>
          <a:p>
            <a:pPr marL="609600" indent="-609600"/>
            <a:endParaRPr lang="en-US" altLang="en-US" sz="2800" dirty="0"/>
          </a:p>
          <a:p>
            <a:pPr marL="609600" indent="-609600"/>
            <a:endParaRPr lang="en-US" altLang="en-US" sz="2800" dirty="0"/>
          </a:p>
        </p:txBody>
      </p:sp>
      <p:pic>
        <p:nvPicPr>
          <p:cNvPr id="532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8473" y="2412133"/>
            <a:ext cx="3050606" cy="245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18353050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3251">
                                            <p:txEl>
                                              <p:pRg st="4" end="4"/>
                                            </p:txEl>
                                          </p:spTgt>
                                        </p:tgtEl>
                                        <p:attrNameLst>
                                          <p:attrName>style.visibility</p:attrName>
                                        </p:attrNameLst>
                                      </p:cBhvr>
                                      <p:to>
                                        <p:strVal val="visible"/>
                                      </p:to>
                                    </p:set>
                                    <p:anim calcmode="lin" valueType="num">
                                      <p:cBhvr additive="base">
                                        <p:cTn id="7" dur="500" fill="hold"/>
                                        <p:tgtEl>
                                          <p:spTgt spid="53251">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3251">
                                            <p:txEl>
                                              <p:pRg st="8" end="8"/>
                                            </p:txEl>
                                          </p:spTgt>
                                        </p:tgtEl>
                                        <p:attrNameLst>
                                          <p:attrName>style.visibility</p:attrName>
                                        </p:attrNameLst>
                                      </p:cBhvr>
                                      <p:to>
                                        <p:strVal val="visible"/>
                                      </p:to>
                                    </p:set>
                                    <p:anim calcmode="lin" valueType="num">
                                      <p:cBhvr additive="base">
                                        <p:cTn id="13" dur="500" fill="hold"/>
                                        <p:tgtEl>
                                          <p:spTgt spid="53251">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25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1676400" y="152400"/>
            <a:ext cx="8839200" cy="1295400"/>
          </a:xfrm>
        </p:spPr>
        <p:txBody>
          <a:bodyPr anchor="ctr"/>
          <a:lstStyle/>
          <a:p>
            <a:r>
              <a:rPr lang="en-US" altLang="en-US" sz="4000" b="1" dirty="0" smtClean="0"/>
              <a:t>Measuring </a:t>
            </a:r>
            <a:r>
              <a:rPr lang="en-US" altLang="en-US" sz="4000" b="1" dirty="0"/>
              <a:t>Angles</a:t>
            </a:r>
          </a:p>
        </p:txBody>
      </p:sp>
      <p:sp>
        <p:nvSpPr>
          <p:cNvPr id="54275" name="Rectangle 3"/>
          <p:cNvSpPr>
            <a:spLocks noGrp="1" noChangeArrowheads="1"/>
          </p:cNvSpPr>
          <p:nvPr>
            <p:ph type="subTitle" idx="1"/>
          </p:nvPr>
        </p:nvSpPr>
        <p:spPr>
          <a:xfrm>
            <a:off x="637309" y="1447800"/>
            <a:ext cx="10945091" cy="5181600"/>
          </a:xfrm>
        </p:spPr>
        <p:txBody>
          <a:bodyPr/>
          <a:lstStyle/>
          <a:p>
            <a:pPr marL="609600" indent="-609600"/>
            <a:r>
              <a:rPr lang="en-US" altLang="en-US" sz="2800" dirty="0">
                <a:solidFill>
                  <a:schemeClr val="tx1"/>
                </a:solidFill>
              </a:rPr>
              <a:t>One way to measure the size of an angle is in degrees.  To indicate the measure of an angle, write a lowercase </a:t>
            </a:r>
            <a:r>
              <a:rPr lang="en-US" altLang="en-US" sz="2800" i="1" dirty="0">
                <a:solidFill>
                  <a:schemeClr val="tx1"/>
                </a:solidFill>
              </a:rPr>
              <a:t>m</a:t>
            </a:r>
            <a:r>
              <a:rPr lang="en-US" altLang="en-US" sz="2800" dirty="0">
                <a:solidFill>
                  <a:schemeClr val="tx1"/>
                </a:solidFill>
              </a:rPr>
              <a:t> in front of the angle symbol.  </a:t>
            </a:r>
          </a:p>
          <a:p>
            <a:pPr marL="609600" indent="-609600"/>
            <a:endParaRPr lang="en-US" altLang="en-US" sz="2800" dirty="0"/>
          </a:p>
          <a:p>
            <a:pPr marL="609600" indent="-609600"/>
            <a:r>
              <a:rPr lang="en-US" altLang="en-US" sz="2800" dirty="0">
                <a:solidFill>
                  <a:schemeClr val="tx1"/>
                </a:solidFill>
              </a:rPr>
              <a:t>In the diagram, the measure of &lt;A is 62.  You write this as </a:t>
            </a:r>
            <a:r>
              <a:rPr lang="en-US" altLang="en-US" sz="2800" i="1" dirty="0">
                <a:solidFill>
                  <a:schemeClr val="tx1"/>
                </a:solidFill>
              </a:rPr>
              <a:t>m</a:t>
            </a:r>
            <a:r>
              <a:rPr lang="en-US" altLang="en-US" sz="2800" dirty="0">
                <a:solidFill>
                  <a:schemeClr val="tx1"/>
                </a:solidFill>
              </a:rPr>
              <a:t>&lt;A = 62.  </a:t>
            </a:r>
          </a:p>
          <a:p>
            <a:pPr marL="609600" indent="-609600"/>
            <a:endParaRPr lang="en-US" altLang="en-US" sz="2800" dirty="0"/>
          </a:p>
          <a:p>
            <a:pPr marL="609600" indent="-609600"/>
            <a:endParaRPr lang="en-US" altLang="en-US" sz="2800" dirty="0"/>
          </a:p>
          <a:p>
            <a:pPr marL="609600" indent="-609600"/>
            <a:endParaRPr lang="en-US" altLang="en-US" sz="2800" dirty="0"/>
          </a:p>
          <a:p>
            <a:pPr marL="609600" indent="-609600"/>
            <a:endParaRPr lang="en-US" altLang="en-US" sz="2800" dirty="0"/>
          </a:p>
          <a:p>
            <a:pPr marL="609600" indent="-609600"/>
            <a:endParaRPr lang="en-US" altLang="en-US" sz="2800" dirty="0"/>
          </a:p>
          <a:p>
            <a:pPr marL="609600" indent="-609600"/>
            <a:endParaRPr lang="en-US" altLang="en-US" sz="2800" dirty="0"/>
          </a:p>
        </p:txBody>
      </p:sp>
      <p:pic>
        <p:nvPicPr>
          <p:cNvPr id="542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495801"/>
            <a:ext cx="2590800" cy="185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3447075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1676400" y="152400"/>
            <a:ext cx="8839200" cy="1295400"/>
          </a:xfrm>
        </p:spPr>
        <p:txBody>
          <a:bodyPr anchor="ctr"/>
          <a:lstStyle/>
          <a:p>
            <a:r>
              <a:rPr lang="en-US" altLang="en-US" sz="4000" b="1" dirty="0" smtClean="0"/>
              <a:t>Measuring </a:t>
            </a:r>
            <a:r>
              <a:rPr lang="en-US" altLang="en-US" sz="4000" b="1" dirty="0"/>
              <a:t>Angles</a:t>
            </a:r>
          </a:p>
        </p:txBody>
      </p:sp>
      <p:sp>
        <p:nvSpPr>
          <p:cNvPr id="55299" name="Rectangle 3"/>
          <p:cNvSpPr>
            <a:spLocks noGrp="1" noChangeArrowheads="1"/>
          </p:cNvSpPr>
          <p:nvPr>
            <p:ph type="subTitle" idx="1"/>
          </p:nvPr>
        </p:nvSpPr>
        <p:spPr>
          <a:xfrm>
            <a:off x="591403" y="1447800"/>
            <a:ext cx="11019760" cy="5181600"/>
          </a:xfrm>
        </p:spPr>
        <p:txBody>
          <a:bodyPr/>
          <a:lstStyle/>
          <a:p>
            <a:pPr marL="609600" indent="-609600"/>
            <a:r>
              <a:rPr lang="en-US" altLang="en-US" sz="2800" dirty="0">
                <a:solidFill>
                  <a:schemeClr val="tx1"/>
                </a:solidFill>
              </a:rPr>
              <a:t>The Protractor Postulate allows you to find the measure of an angle.  </a:t>
            </a:r>
          </a:p>
          <a:p>
            <a:pPr marL="609600" indent="-609600"/>
            <a:endParaRPr lang="en-US" altLang="en-US" sz="2800" dirty="0"/>
          </a:p>
          <a:p>
            <a:pPr marL="609600" indent="-609600"/>
            <a:endParaRPr lang="en-US" altLang="en-US" sz="2800" dirty="0"/>
          </a:p>
          <a:p>
            <a:pPr marL="609600" indent="-609600"/>
            <a:endParaRPr lang="en-US" altLang="en-US" sz="2800" dirty="0"/>
          </a:p>
          <a:p>
            <a:pPr marL="609600" indent="-609600"/>
            <a:endParaRPr lang="en-US" altLang="en-US" sz="2800" dirty="0"/>
          </a:p>
          <a:p>
            <a:pPr marL="609600" indent="-609600"/>
            <a:endParaRPr lang="en-US" altLang="en-US" sz="2800" dirty="0"/>
          </a:p>
          <a:p>
            <a:pPr marL="609600" indent="-609600"/>
            <a:endParaRPr lang="en-US" altLang="en-US" sz="2800" dirty="0"/>
          </a:p>
          <a:p>
            <a:pPr marL="609600" indent="-609600"/>
            <a:endParaRPr lang="en-US" altLang="en-US" sz="2800" dirty="0"/>
          </a:p>
          <a:p>
            <a:pPr marL="609600" indent="-609600"/>
            <a:endParaRPr lang="en-US" altLang="en-US" sz="2800" dirty="0"/>
          </a:p>
          <a:p>
            <a:pPr marL="609600" indent="-609600"/>
            <a:endParaRPr lang="en-US" altLang="en-US" sz="2800" dirty="0"/>
          </a:p>
        </p:txBody>
      </p:sp>
      <p:pic>
        <p:nvPicPr>
          <p:cNvPr id="553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403" y="2514601"/>
            <a:ext cx="11019760" cy="3556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17171107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1676400" y="152400"/>
            <a:ext cx="8839200" cy="1295400"/>
          </a:xfrm>
        </p:spPr>
        <p:txBody>
          <a:bodyPr anchor="ctr"/>
          <a:lstStyle/>
          <a:p>
            <a:r>
              <a:rPr lang="en-US" altLang="en-US" sz="4000" b="1" dirty="0" smtClean="0"/>
              <a:t>Measuring </a:t>
            </a:r>
            <a:r>
              <a:rPr lang="en-US" altLang="en-US" sz="4000" b="1" dirty="0"/>
              <a:t>Angles</a:t>
            </a:r>
          </a:p>
        </p:txBody>
      </p:sp>
      <p:sp>
        <p:nvSpPr>
          <p:cNvPr id="56323" name="Rectangle 3"/>
          <p:cNvSpPr>
            <a:spLocks noGrp="1" noChangeArrowheads="1"/>
          </p:cNvSpPr>
          <p:nvPr>
            <p:ph type="subTitle" idx="1"/>
          </p:nvPr>
        </p:nvSpPr>
        <p:spPr>
          <a:xfrm>
            <a:off x="1752600" y="1447800"/>
            <a:ext cx="8610600" cy="5181600"/>
          </a:xfrm>
        </p:spPr>
        <p:txBody>
          <a:bodyPr/>
          <a:lstStyle/>
          <a:p>
            <a:pPr marL="609600" indent="-609600"/>
            <a:r>
              <a:rPr lang="en-US" altLang="en-US" sz="2800" dirty="0">
                <a:solidFill>
                  <a:schemeClr val="tx1"/>
                </a:solidFill>
              </a:rPr>
              <a:t>The </a:t>
            </a:r>
            <a:r>
              <a:rPr lang="en-US" altLang="en-US" sz="2800" b="1" u="sng" dirty="0">
                <a:solidFill>
                  <a:schemeClr val="tx1"/>
                </a:solidFill>
              </a:rPr>
              <a:t>measure</a:t>
            </a:r>
            <a:r>
              <a:rPr lang="en-US" altLang="en-US" sz="2800" dirty="0">
                <a:solidFill>
                  <a:schemeClr val="tx1"/>
                </a:solidFill>
              </a:rPr>
              <a:t> of &lt;COD is the </a:t>
            </a:r>
            <a:r>
              <a:rPr lang="en-US" altLang="en-US" sz="2800" i="1" dirty="0">
                <a:solidFill>
                  <a:schemeClr val="tx1"/>
                </a:solidFill>
              </a:rPr>
              <a:t>absolute value</a:t>
            </a:r>
            <a:r>
              <a:rPr lang="en-US" altLang="en-US" sz="2800" dirty="0">
                <a:solidFill>
                  <a:schemeClr val="tx1"/>
                </a:solidFill>
              </a:rPr>
              <a:t> of the </a:t>
            </a:r>
            <a:r>
              <a:rPr lang="en-US" altLang="en-US" sz="2800" i="1" dirty="0">
                <a:solidFill>
                  <a:schemeClr val="tx1"/>
                </a:solidFill>
              </a:rPr>
              <a:t>difference </a:t>
            </a:r>
            <a:r>
              <a:rPr lang="en-US" altLang="en-US" sz="2800" dirty="0">
                <a:solidFill>
                  <a:schemeClr val="tx1"/>
                </a:solidFill>
              </a:rPr>
              <a:t>of the real numbers paired with Ray OC and Ray OD.  </a:t>
            </a:r>
          </a:p>
          <a:p>
            <a:pPr marL="609600" indent="-609600"/>
            <a:endParaRPr lang="en-US" altLang="en-US" sz="2800" dirty="0"/>
          </a:p>
          <a:p>
            <a:pPr marL="609600" indent="-609600"/>
            <a:endParaRPr lang="en-US" altLang="en-US" sz="2800" dirty="0"/>
          </a:p>
          <a:p>
            <a:pPr marL="609600" indent="-609600"/>
            <a:endParaRPr lang="en-US" altLang="en-US" sz="2800" dirty="0"/>
          </a:p>
          <a:p>
            <a:pPr marL="609600" indent="-609600"/>
            <a:endParaRPr lang="en-US" altLang="en-US" sz="2800" dirty="0"/>
          </a:p>
          <a:p>
            <a:pPr marL="609600" indent="-609600"/>
            <a:endParaRPr lang="en-US" altLang="en-US" sz="2800" dirty="0"/>
          </a:p>
          <a:p>
            <a:pPr marL="609600" indent="-609600"/>
            <a:endParaRPr lang="en-US" altLang="en-US" sz="2800" dirty="0"/>
          </a:p>
          <a:p>
            <a:pPr marL="609600" indent="-609600"/>
            <a:endParaRPr lang="en-US" altLang="en-US" sz="2800" dirty="0"/>
          </a:p>
          <a:p>
            <a:pPr marL="609600" indent="-609600"/>
            <a:endParaRPr lang="en-US" altLang="en-US" sz="2800" dirty="0"/>
          </a:p>
        </p:txBody>
      </p:sp>
      <p:pic>
        <p:nvPicPr>
          <p:cNvPr id="563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124201"/>
            <a:ext cx="5638800" cy="300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57F1E4F-1CFF-5643-939E-02111984F565}" type="slidenum">
              <a:rPr lang="en-US" smtClean="0"/>
              <a:t>8</a:t>
            </a:fld>
            <a:endParaRPr lang="en-US" dirty="0"/>
          </a:p>
        </p:txBody>
      </p:sp>
    </p:spTree>
    <p:extLst>
      <p:ext uri="{BB962C8B-B14F-4D97-AF65-F5344CB8AC3E}">
        <p14:creationId xmlns:p14="http://schemas.microsoft.com/office/powerpoint/2010/main" val="2242012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1676400" y="152400"/>
            <a:ext cx="8839200" cy="1295400"/>
          </a:xfrm>
        </p:spPr>
        <p:txBody>
          <a:bodyPr anchor="ctr"/>
          <a:lstStyle/>
          <a:p>
            <a:r>
              <a:rPr lang="en-US" altLang="en-US" sz="4000" b="1"/>
              <a:t>Section 1.4 – Measuring Angles</a:t>
            </a:r>
          </a:p>
        </p:txBody>
      </p:sp>
      <p:sp>
        <p:nvSpPr>
          <p:cNvPr id="57347" name="Rectangle 3"/>
          <p:cNvSpPr>
            <a:spLocks noGrp="1" noChangeArrowheads="1"/>
          </p:cNvSpPr>
          <p:nvPr>
            <p:ph type="subTitle" idx="1"/>
          </p:nvPr>
        </p:nvSpPr>
        <p:spPr>
          <a:xfrm>
            <a:off x="1752600" y="1447800"/>
            <a:ext cx="8610600" cy="5181600"/>
          </a:xfrm>
        </p:spPr>
        <p:txBody>
          <a:bodyPr/>
          <a:lstStyle/>
          <a:p>
            <a:pPr marL="609600" indent="-609600"/>
            <a:r>
              <a:rPr lang="en-US" altLang="en-US" sz="2800" b="1" dirty="0"/>
              <a:t>Classifying Angles:</a:t>
            </a:r>
          </a:p>
          <a:p>
            <a:pPr marL="609600" indent="-609600"/>
            <a:r>
              <a:rPr lang="en-US" altLang="en-US" sz="2800" b="1" dirty="0"/>
              <a:t>You tell me:</a:t>
            </a:r>
          </a:p>
          <a:p>
            <a:pPr marL="609600" indent="-609600"/>
            <a:r>
              <a:rPr lang="en-US" altLang="en-US" sz="2800" dirty="0">
                <a:solidFill>
                  <a:schemeClr val="tx1"/>
                </a:solidFill>
              </a:rPr>
              <a:t>           </a:t>
            </a:r>
            <a:r>
              <a:rPr lang="en-US" altLang="en-US" dirty="0">
                <a:solidFill>
                  <a:schemeClr val="tx1"/>
                </a:solidFill>
              </a:rPr>
              <a:t>ACUTE			  	RIGHT</a:t>
            </a:r>
          </a:p>
          <a:p>
            <a:pPr marL="609600" indent="-609600"/>
            <a:endParaRPr lang="en-US" altLang="en-US" dirty="0">
              <a:solidFill>
                <a:schemeClr val="tx1"/>
              </a:solidFill>
            </a:endParaRPr>
          </a:p>
          <a:p>
            <a:pPr marL="609600" indent="-609600"/>
            <a:r>
              <a:rPr lang="en-US" altLang="en-US" dirty="0">
                <a:solidFill>
                  <a:schemeClr val="tx1"/>
                </a:solidFill>
              </a:rPr>
              <a:t>		OBTUSE				STRAIGHT</a:t>
            </a:r>
          </a:p>
          <a:p>
            <a:pPr marL="609600" indent="-609600"/>
            <a:endParaRPr lang="en-US" altLang="en-US" dirty="0"/>
          </a:p>
          <a:p>
            <a:pPr marL="609600" indent="-609600"/>
            <a:endParaRPr lang="en-US" altLang="en-US" sz="2800" dirty="0"/>
          </a:p>
          <a:p>
            <a:pPr marL="609600" indent="-609600"/>
            <a:endParaRPr lang="en-US" altLang="en-US" sz="2800" dirty="0"/>
          </a:p>
          <a:p>
            <a:pPr marL="609600" indent="-609600"/>
            <a:endParaRPr lang="en-US" altLang="en-US" sz="2800" dirty="0"/>
          </a:p>
          <a:p>
            <a:pPr marL="609600" indent="-609600"/>
            <a:endParaRPr lang="en-US" altLang="en-US" sz="2800" dirty="0"/>
          </a:p>
          <a:p>
            <a:pPr marL="609600" indent="-609600"/>
            <a:endParaRPr lang="en-US" altLang="en-US" sz="2800" dirty="0"/>
          </a:p>
          <a:p>
            <a:pPr marL="609600" indent="-609600"/>
            <a:endParaRPr lang="en-US" altLang="en-US" sz="2800" dirty="0"/>
          </a:p>
          <a:p>
            <a:pPr marL="609600" indent="-609600"/>
            <a:endParaRPr lang="en-US" altLang="en-US" sz="2800" dirty="0"/>
          </a:p>
        </p:txBody>
      </p:sp>
      <p:pic>
        <p:nvPicPr>
          <p:cNvPr id="573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371109"/>
            <a:ext cx="8382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24186173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7348"/>
                                        </p:tgtEl>
                                        <p:attrNameLst>
                                          <p:attrName>style.visibility</p:attrName>
                                        </p:attrNameLst>
                                      </p:cBhvr>
                                      <p:to>
                                        <p:strVal val="visible"/>
                                      </p:to>
                                    </p:set>
                                    <p:anim calcmode="lin" valueType="num">
                                      <p:cBhvr additive="base">
                                        <p:cTn id="7" dur="500" fill="hold"/>
                                        <p:tgtEl>
                                          <p:spTgt spid="57348"/>
                                        </p:tgtEl>
                                        <p:attrNameLst>
                                          <p:attrName>ppt_x</p:attrName>
                                        </p:attrNameLst>
                                      </p:cBhvr>
                                      <p:tavLst>
                                        <p:tav tm="0">
                                          <p:val>
                                            <p:strVal val="#ppt_x"/>
                                          </p:val>
                                        </p:tav>
                                        <p:tav tm="100000">
                                          <p:val>
                                            <p:strVal val="#ppt_x"/>
                                          </p:val>
                                        </p:tav>
                                      </p:tavLst>
                                    </p:anim>
                                    <p:anim calcmode="lin" valueType="num">
                                      <p:cBhvr additive="base">
                                        <p:cTn id="8" dur="500" fill="hold"/>
                                        <p:tgtEl>
                                          <p:spTgt spid="573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839</TotalTime>
  <Words>409</Words>
  <Application>Microsoft Office PowerPoint</Application>
  <PresentationFormat>Widescreen</PresentationFormat>
  <Paragraphs>150</Paragraphs>
  <Slides>15</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1" baseType="lpstr">
      <vt:lpstr>Arial</vt:lpstr>
      <vt:lpstr>Calibri</vt:lpstr>
      <vt:lpstr>Century Gothic</vt:lpstr>
      <vt:lpstr>Wingdings 3</vt:lpstr>
      <vt:lpstr>Ion</vt:lpstr>
      <vt:lpstr>Equation</vt:lpstr>
      <vt:lpstr>Measuring Angles</vt:lpstr>
      <vt:lpstr>Measuring Angles</vt:lpstr>
      <vt:lpstr>Measuring Angles</vt:lpstr>
      <vt:lpstr>Measuring Angles</vt:lpstr>
      <vt:lpstr>Measuring Angles</vt:lpstr>
      <vt:lpstr>Measuring Angles</vt:lpstr>
      <vt:lpstr>Measuring Angles</vt:lpstr>
      <vt:lpstr>Measuring Angles</vt:lpstr>
      <vt:lpstr>Section 1.4 – Measuring Angles</vt:lpstr>
      <vt:lpstr>Section 1.4 – Measuring Angles</vt:lpstr>
      <vt:lpstr>Measuring Angles</vt:lpstr>
      <vt:lpstr>Measuring Angles</vt:lpstr>
      <vt:lpstr>Measuring Angles</vt:lpstr>
      <vt:lpstr>Measuring Angles</vt:lpstr>
      <vt:lpstr>Measuring Angles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 Measuring Angles</dc:title>
  <dc:creator>Jeff Twiddy</dc:creator>
  <cp:lastModifiedBy>Jeff Twiddy</cp:lastModifiedBy>
  <cp:revision>6</cp:revision>
  <dcterms:created xsi:type="dcterms:W3CDTF">2015-08-02T01:25:16Z</dcterms:created>
  <dcterms:modified xsi:type="dcterms:W3CDTF">2015-10-18T20:55:15Z</dcterms:modified>
</cp:coreProperties>
</file>