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2621" autoAdjust="0"/>
  </p:normalViewPr>
  <p:slideViewPr>
    <p:cSldViewPr snapToGrid="0">
      <p:cViewPr varScale="1">
        <p:scale>
          <a:sx n="67" d="100"/>
          <a:sy n="67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674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332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237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874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823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202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989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7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456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777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460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4" y="1447801"/>
            <a:ext cx="10372481" cy="2154238"/>
          </a:xfrm>
        </p:spPr>
        <p:txBody>
          <a:bodyPr/>
          <a:lstStyle/>
          <a:p>
            <a:r>
              <a:rPr lang="en-US" dirty="0"/>
              <a:t>Measuring Segments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Unit 1 Lesson 3</a:t>
            </a:r>
          </a:p>
        </p:txBody>
      </p:sp>
    </p:spTree>
    <p:extLst>
      <p:ext uri="{BB962C8B-B14F-4D97-AF65-F5344CB8AC3E}">
        <p14:creationId xmlns:p14="http://schemas.microsoft.com/office/powerpoint/2010/main" val="4385027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/>
              <a:t>Measuring Segments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447800"/>
            <a:ext cx="8610600" cy="5181600"/>
          </a:xfrm>
        </p:spPr>
        <p:txBody>
          <a:bodyPr/>
          <a:lstStyle/>
          <a:p>
            <a:pPr marL="609600" indent="-609600"/>
            <a:r>
              <a:rPr lang="en-US" altLang="en-US" dirty="0"/>
              <a:t>The </a:t>
            </a:r>
            <a:r>
              <a:rPr lang="en-US" altLang="en-US" b="1" u="sng" dirty="0">
                <a:solidFill>
                  <a:schemeClr val="tx1"/>
                </a:solidFill>
              </a:rPr>
              <a:t>midpoint</a:t>
            </a:r>
            <a:r>
              <a:rPr lang="en-US" altLang="en-US" dirty="0"/>
              <a:t> of a segment is a point that divides the segment into two congruent segments.</a:t>
            </a:r>
          </a:p>
          <a:p>
            <a:pPr marL="609600" indent="-609600"/>
            <a:r>
              <a:rPr lang="en-US" altLang="en-US" dirty="0"/>
              <a:t>  </a:t>
            </a:r>
          </a:p>
          <a:p>
            <a:pPr marL="609600" indent="-609600"/>
            <a:r>
              <a:rPr lang="en-US" altLang="en-US" dirty="0"/>
              <a:t>A point, line, ray, or other segment that intersects a segment at its midpoint is said to </a:t>
            </a:r>
            <a:r>
              <a:rPr lang="en-US" altLang="en-US" b="1" i="1" dirty="0"/>
              <a:t>bisect</a:t>
            </a:r>
            <a:r>
              <a:rPr lang="en-US" altLang="en-US" dirty="0"/>
              <a:t> the segment.  </a:t>
            </a:r>
          </a:p>
          <a:p>
            <a:pPr marL="609600" indent="-609600"/>
            <a:endParaRPr lang="en-US" altLang="en-US" dirty="0"/>
          </a:p>
          <a:p>
            <a:pPr marL="609600" indent="-609600"/>
            <a:r>
              <a:rPr lang="en-US" altLang="en-US" dirty="0"/>
              <a:t>That point, line, ray, or segment is called a </a:t>
            </a:r>
            <a:r>
              <a:rPr lang="en-US" altLang="en-US" b="1" u="sng" dirty="0">
                <a:solidFill>
                  <a:schemeClr val="tx1"/>
                </a:solidFill>
              </a:rPr>
              <a:t>segment bisector</a:t>
            </a:r>
            <a:r>
              <a:rPr lang="en-US" altLang="en-US" dirty="0">
                <a:solidFill>
                  <a:schemeClr val="tx1"/>
                </a:solidFill>
              </a:rPr>
              <a:t>.  </a:t>
            </a:r>
          </a:p>
        </p:txBody>
      </p:sp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294188"/>
            <a:ext cx="8229600" cy="233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9273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/>
              <a:t>Measuring Segments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447800"/>
            <a:ext cx="8610600" cy="5181600"/>
          </a:xfrm>
        </p:spPr>
        <p:txBody>
          <a:bodyPr/>
          <a:lstStyle/>
          <a:p>
            <a:pPr marL="609600" indent="-609600"/>
            <a:r>
              <a:rPr lang="en-US" altLang="en-US" sz="2800" b="1" dirty="0"/>
              <a:t>Problem 4:</a:t>
            </a:r>
          </a:p>
          <a:p>
            <a:pPr marL="609600" indent="-609600"/>
            <a:r>
              <a:rPr lang="en-US" altLang="en-US" sz="2800" dirty="0"/>
              <a:t>Q is the midpoint of </a:t>
            </a:r>
          </a:p>
          <a:p>
            <a:pPr marL="609600" indent="-609600"/>
            <a:r>
              <a:rPr lang="en-US" altLang="en-US" sz="2800" dirty="0"/>
              <a:t>What are PQ, QR, and PR?  </a:t>
            </a:r>
          </a:p>
        </p:txBody>
      </p:sp>
      <p:graphicFrame>
        <p:nvGraphicFramePr>
          <p:cNvPr id="460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7378594"/>
              </p:ext>
            </p:extLst>
          </p:nvPr>
        </p:nvGraphicFramePr>
        <p:xfrm>
          <a:off x="7596187" y="1948510"/>
          <a:ext cx="45720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241200" imgH="203040" progId="Equation.DSMT4">
                  <p:embed/>
                </p:oleObj>
              </mc:Choice>
              <mc:Fallback>
                <p:oleObj name="Equation" r:id="rId3" imgW="241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187" y="1948510"/>
                        <a:ext cx="457200" cy="38576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flipV="1">
            <a:off x="2828925" y="3686175"/>
            <a:ext cx="5815013" cy="28575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676525" y="3515915"/>
            <a:ext cx="332689" cy="369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477593" y="3484960"/>
            <a:ext cx="332689" cy="369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570086" y="3515915"/>
            <a:ext cx="332689" cy="369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453523" y="3885008"/>
            <a:ext cx="13147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6x - 7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47085" y="3873371"/>
            <a:ext cx="14125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5x + 1</a:t>
            </a:r>
          </a:p>
        </p:txBody>
      </p:sp>
    </p:spTree>
    <p:extLst>
      <p:ext uri="{BB962C8B-B14F-4D97-AF65-F5344CB8AC3E}">
        <p14:creationId xmlns:p14="http://schemas.microsoft.com/office/powerpoint/2010/main" val="2453963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/>
              <a:t>Measuring Segments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0700" y="1447800"/>
            <a:ext cx="8610600" cy="1666875"/>
          </a:xfrm>
        </p:spPr>
        <p:txBody>
          <a:bodyPr/>
          <a:lstStyle/>
          <a:p>
            <a:pPr marL="609600" indent="-609600"/>
            <a:r>
              <a:rPr lang="en-US" altLang="en-US" sz="2800" b="1" dirty="0"/>
              <a:t>Problem 5:</a:t>
            </a:r>
          </a:p>
          <a:p>
            <a:pPr marL="609600" indent="-609600"/>
            <a:r>
              <a:rPr lang="en-US" altLang="en-US" sz="2800" dirty="0"/>
              <a:t>U is the midpoint of      .  </a:t>
            </a:r>
          </a:p>
          <a:p>
            <a:pPr marL="609600" indent="-609600"/>
            <a:r>
              <a:rPr lang="en-US" altLang="en-US" sz="2800" dirty="0"/>
              <a:t>What are TU, UV, and TV?  </a:t>
            </a:r>
          </a:p>
        </p:txBody>
      </p:sp>
      <p:graphicFrame>
        <p:nvGraphicFramePr>
          <p:cNvPr id="471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732997"/>
              </p:ext>
            </p:extLst>
          </p:nvPr>
        </p:nvGraphicFramePr>
        <p:xfrm>
          <a:off x="7272337" y="1952625"/>
          <a:ext cx="4572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241200" imgH="215640" progId="Equation.DSMT4">
                  <p:embed/>
                </p:oleObj>
              </mc:Choice>
              <mc:Fallback>
                <p:oleObj name="Equation" r:id="rId3" imgW="2412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2337" y="1952625"/>
                        <a:ext cx="457200" cy="4095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Connector 2"/>
          <p:cNvCxnSpPr/>
          <p:nvPr/>
        </p:nvCxnSpPr>
        <p:spPr>
          <a:xfrm flipV="1">
            <a:off x="2828925" y="3686175"/>
            <a:ext cx="5815013" cy="28575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2676525" y="3515915"/>
            <a:ext cx="332689" cy="369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8477593" y="3484960"/>
            <a:ext cx="332689" cy="369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570086" y="3515915"/>
            <a:ext cx="332689" cy="369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453523" y="3885008"/>
            <a:ext cx="16722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8x + 11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47085" y="3873371"/>
            <a:ext cx="15744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12x - 1</a:t>
            </a:r>
          </a:p>
        </p:txBody>
      </p:sp>
    </p:spTree>
    <p:extLst>
      <p:ext uri="{BB962C8B-B14F-4D97-AF65-F5344CB8AC3E}">
        <p14:creationId xmlns:p14="http://schemas.microsoft.com/office/powerpoint/2010/main" val="3344328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/>
              <a:t>Measuring Segments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447800"/>
            <a:ext cx="8610600" cy="5181600"/>
          </a:xfrm>
        </p:spPr>
        <p:txBody>
          <a:bodyPr>
            <a:normAutofit/>
          </a:bodyPr>
          <a:lstStyle/>
          <a:p>
            <a:pPr marL="609600" indent="-609600"/>
            <a:r>
              <a:rPr lang="en-US" altLang="en-US" sz="3200" b="1"/>
              <a:t>Students will be able to:</a:t>
            </a:r>
          </a:p>
          <a:p>
            <a:pPr marL="609600" indent="-609600">
              <a:buFontTx/>
              <a:buChar char="•"/>
            </a:pPr>
            <a:r>
              <a:rPr lang="en-US" altLang="en-US" sz="3200"/>
              <a:t> </a:t>
            </a:r>
            <a:r>
              <a:rPr lang="en-US" altLang="en-US" sz="3200">
                <a:solidFill>
                  <a:schemeClr val="tx1"/>
                </a:solidFill>
              </a:rPr>
              <a:t>find and compare lengths of segments</a:t>
            </a:r>
          </a:p>
          <a:p>
            <a:pPr marL="609600" indent="-609600"/>
            <a:r>
              <a:rPr lang="en-US" altLang="en-US" sz="3200" b="1"/>
              <a:t>Key Vocabulary</a:t>
            </a:r>
          </a:p>
          <a:p>
            <a:pPr marL="609600" indent="-609600">
              <a:buFontTx/>
              <a:buChar char="•"/>
            </a:pPr>
            <a:r>
              <a:rPr lang="en-US" altLang="en-US" sz="3200">
                <a:solidFill>
                  <a:schemeClr val="tx1"/>
                </a:solidFill>
              </a:rPr>
              <a:t>coordinate</a:t>
            </a:r>
          </a:p>
          <a:p>
            <a:pPr marL="609600" indent="-609600">
              <a:buFontTx/>
              <a:buChar char="•"/>
            </a:pPr>
            <a:r>
              <a:rPr lang="en-US" altLang="en-US" sz="3200">
                <a:solidFill>
                  <a:schemeClr val="tx1"/>
                </a:solidFill>
              </a:rPr>
              <a:t>distance</a:t>
            </a:r>
          </a:p>
          <a:p>
            <a:pPr marL="609600" indent="-609600">
              <a:buFontTx/>
              <a:buChar char="•"/>
            </a:pPr>
            <a:r>
              <a:rPr lang="en-US" altLang="en-US" sz="3200">
                <a:solidFill>
                  <a:schemeClr val="tx1"/>
                </a:solidFill>
              </a:rPr>
              <a:t>congruent segments</a:t>
            </a:r>
          </a:p>
          <a:p>
            <a:pPr marL="609600" indent="-609600">
              <a:buFontTx/>
              <a:buChar char="•"/>
            </a:pPr>
            <a:r>
              <a:rPr lang="en-US" altLang="en-US" sz="3200">
                <a:solidFill>
                  <a:schemeClr val="tx1"/>
                </a:solidFill>
              </a:rPr>
              <a:t>midpoint</a:t>
            </a:r>
          </a:p>
          <a:p>
            <a:pPr marL="609600" indent="-609600">
              <a:buFontTx/>
              <a:buChar char="•"/>
            </a:pPr>
            <a:r>
              <a:rPr lang="en-US" altLang="en-US" sz="3200">
                <a:solidFill>
                  <a:schemeClr val="tx1"/>
                </a:solidFill>
              </a:rPr>
              <a:t>S=segment bisector</a:t>
            </a:r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982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/>
              <a:t>Measuring Segments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68036" y="1447800"/>
            <a:ext cx="10986655" cy="5181600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Every point on a line can be paired with a real number. This makes a one-to-one correspondence between the points on the line and the real numbers. The real number that corresponds to a point is called the coordinate of the point.</a:t>
            </a:r>
          </a:p>
          <a:p>
            <a:pPr marL="609600" indent="-609600"/>
            <a:r>
              <a:rPr lang="en-US" altLang="en-US" b="1" dirty="0">
                <a:solidFill>
                  <a:schemeClr val="tx1"/>
                </a:solidFill>
              </a:rPr>
              <a:t>The distance between points A and B is the absolute value of the difference of their coordinates, </a:t>
            </a:r>
          </a:p>
          <a:p>
            <a:pPr marL="609600" indent="-609600"/>
            <a:r>
              <a:rPr lang="en-US" altLang="en-US" b="1" dirty="0">
                <a:solidFill>
                  <a:schemeClr val="tx1"/>
                </a:solidFill>
              </a:rPr>
              <a:t>or |a – b|.  </a:t>
            </a:r>
          </a:p>
          <a:p>
            <a:pPr marL="609600" indent="-609600"/>
            <a:r>
              <a:rPr lang="en-US" altLang="en-US" b="1" dirty="0">
                <a:solidFill>
                  <a:schemeClr val="tx1"/>
                </a:solidFill>
              </a:rPr>
              <a:t>This value is also AB, or the length between A and B.</a:t>
            </a:r>
            <a:r>
              <a:rPr lang="en-US" altLang="en-US" sz="2800" b="1" dirty="0">
                <a:solidFill>
                  <a:schemeClr val="tx1"/>
                </a:solidFill>
              </a:rPr>
              <a:t>       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002664" y="5871852"/>
            <a:ext cx="4142509" cy="0"/>
          </a:xfrm>
          <a:prstGeom prst="straightConnector1">
            <a:avLst/>
          </a:prstGeom>
          <a:ln w="508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4764891" y="5788918"/>
            <a:ext cx="164892" cy="16586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395779" y="5772191"/>
            <a:ext cx="164892" cy="16586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686503" y="5402859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9367" y="5402859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00131" y="6006822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69243" y="6001667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90942" y="5587525"/>
            <a:ext cx="2517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AB = |a-b|</a:t>
            </a:r>
          </a:p>
        </p:txBody>
      </p:sp>
    </p:spTree>
    <p:extLst>
      <p:ext uri="{BB962C8B-B14F-4D97-AF65-F5344CB8AC3E}">
        <p14:creationId xmlns:p14="http://schemas.microsoft.com/office/powerpoint/2010/main" val="2228348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/>
              <a:t>Measuring Segments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447800"/>
            <a:ext cx="8610600" cy="5181600"/>
          </a:xfrm>
        </p:spPr>
        <p:txBody>
          <a:bodyPr/>
          <a:lstStyle/>
          <a:p>
            <a:pPr marL="609600" indent="-609600"/>
            <a:r>
              <a:rPr lang="en-US" altLang="en-US" sz="2800" b="1"/>
              <a:t>Problem 1:</a:t>
            </a:r>
          </a:p>
          <a:p>
            <a:pPr marL="609600" indent="-609600"/>
            <a:r>
              <a:rPr lang="en-US" altLang="en-US" sz="2800"/>
              <a:t>What is ST?</a:t>
            </a:r>
          </a:p>
          <a:p>
            <a:pPr marL="609600" indent="-609600"/>
            <a:endParaRPr lang="en-US" altLang="en-US" sz="2800"/>
          </a:p>
          <a:p>
            <a:pPr marL="609600" indent="-609600"/>
            <a:endParaRPr lang="en-US" altLang="en-US" sz="2800"/>
          </a:p>
          <a:p>
            <a:pPr marL="609600" indent="-609600"/>
            <a:r>
              <a:rPr lang="en-US" altLang="en-US" sz="2800"/>
              <a:t>What is UV?</a:t>
            </a:r>
          </a:p>
          <a:p>
            <a:pPr marL="609600" indent="-609600"/>
            <a:endParaRPr lang="en-US" altLang="en-US" sz="2800"/>
          </a:p>
          <a:p>
            <a:pPr marL="609600" indent="-609600"/>
            <a:endParaRPr lang="en-US" altLang="en-US" sz="2800"/>
          </a:p>
          <a:p>
            <a:pPr marL="609600" indent="-609600"/>
            <a:r>
              <a:rPr lang="en-US" altLang="en-US" sz="2800"/>
              <a:t>What is SV?</a:t>
            </a:r>
          </a:p>
        </p:txBody>
      </p:sp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3218" y="3447256"/>
            <a:ext cx="6248400" cy="118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9029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/>
              <a:t>Measuring Segments</a:t>
            </a:r>
          </a:p>
        </p:txBody>
      </p:sp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41" y="1847850"/>
            <a:ext cx="10933518" cy="2632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6422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/>
              <a:t>Measuring Segments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92727" y="1447800"/>
            <a:ext cx="10848109" cy="5181600"/>
          </a:xfrm>
        </p:spPr>
        <p:txBody>
          <a:bodyPr/>
          <a:lstStyle/>
          <a:p>
            <a:pPr marL="609600" indent="-609600"/>
            <a:r>
              <a:rPr lang="en-US" altLang="en-US" sz="2800" b="1" dirty="0"/>
              <a:t>Problem 2:</a:t>
            </a: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If EG = 59, what are EF and FG?</a:t>
            </a:r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  <a:p>
            <a:pPr marL="609600" indent="-609600"/>
            <a:r>
              <a:rPr lang="en-US" altLang="en-US" sz="2800" b="1" dirty="0"/>
              <a:t>What algebraic expression represents EG?</a:t>
            </a:r>
          </a:p>
          <a:p>
            <a:pPr marL="609600" indent="-609600"/>
            <a:r>
              <a:rPr lang="en-US" altLang="en-US" sz="2800" b="1" dirty="0"/>
              <a:t>What is the numeric value given for EG?</a:t>
            </a:r>
          </a:p>
          <a:p>
            <a:pPr marL="609600" indent="-609600"/>
            <a:r>
              <a:rPr lang="en-US" altLang="en-US" sz="2800" b="1" dirty="0"/>
              <a:t>How should you check to make sure that the segment lengths are correct?</a:t>
            </a:r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1676400" y="3447738"/>
            <a:ext cx="8951626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1558977" y="3327816"/>
            <a:ext cx="224853" cy="2398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868648" y="3312826"/>
            <a:ext cx="224853" cy="2398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628026" y="3327818"/>
            <a:ext cx="224853" cy="2398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86096" y="3582651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95767" y="3608692"/>
            <a:ext cx="3577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F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55145" y="3608692"/>
            <a:ext cx="4860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39406" y="2857062"/>
            <a:ext cx="1187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8x-14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17925" y="2890790"/>
            <a:ext cx="1187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4x+1</a:t>
            </a:r>
          </a:p>
        </p:txBody>
      </p:sp>
    </p:spTree>
    <p:extLst>
      <p:ext uri="{BB962C8B-B14F-4D97-AF65-F5344CB8AC3E}">
        <p14:creationId xmlns:p14="http://schemas.microsoft.com/office/powerpoint/2010/main" val="4289005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/>
              <a:t>Measuring Segments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447800"/>
            <a:ext cx="8610600" cy="5181600"/>
          </a:xfrm>
        </p:spPr>
        <p:txBody>
          <a:bodyPr/>
          <a:lstStyle/>
          <a:p>
            <a:pPr marL="609600" indent="-609600"/>
            <a:r>
              <a:rPr lang="en-US" altLang="en-US" sz="2800" b="1" dirty="0"/>
              <a:t>When numerical expressions have the same value, you say that they are equal (=).  </a:t>
            </a:r>
          </a:p>
          <a:p>
            <a:pPr marL="609600" indent="-609600"/>
            <a:endParaRPr lang="en-US" altLang="en-US" sz="2800" b="1" dirty="0"/>
          </a:p>
          <a:p>
            <a:pPr marL="609600" indent="-609600"/>
            <a:r>
              <a:rPr lang="en-US" altLang="en-US" sz="2800" b="1" dirty="0"/>
              <a:t>Similarly, if two segments have the same length, then the segments are </a:t>
            </a:r>
            <a:r>
              <a:rPr lang="en-US" altLang="en-US" sz="2800" b="1" u="sng" dirty="0">
                <a:solidFill>
                  <a:schemeClr val="tx1"/>
                </a:solidFill>
              </a:rPr>
              <a:t>congruent segments.</a:t>
            </a:r>
            <a:r>
              <a:rPr lang="en-US" altLang="en-US" sz="2800" b="1" dirty="0">
                <a:solidFill>
                  <a:schemeClr val="tx1"/>
                </a:solidFill>
              </a:rPr>
              <a:t>  </a:t>
            </a:r>
          </a:p>
          <a:p>
            <a:pPr marL="609600" indent="-609600"/>
            <a:endParaRPr lang="en-US" altLang="en-US" sz="2800" b="1" dirty="0"/>
          </a:p>
          <a:p>
            <a:pPr marL="609600" indent="-609600"/>
            <a:r>
              <a:rPr lang="en-US" altLang="en-US" sz="2800" b="1" dirty="0"/>
              <a:t>The symbol for congruent is ____________.</a:t>
            </a:r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827799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/>
              <a:t>Measuring Segments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447800"/>
            <a:ext cx="8610600" cy="5181600"/>
          </a:xfrm>
        </p:spPr>
        <p:txBody>
          <a:bodyPr/>
          <a:lstStyle/>
          <a:p>
            <a:pPr marL="609600" indent="-609600"/>
            <a:r>
              <a:rPr lang="en-US" altLang="en-US" sz="2800" dirty="0"/>
              <a:t>This means if AB = CD, then                   . </a:t>
            </a:r>
          </a:p>
          <a:p>
            <a:pPr marL="609600" indent="-609600"/>
            <a:r>
              <a:rPr lang="en-US" altLang="en-US" sz="2800" dirty="0"/>
              <a:t>You can also say that if                  , </a:t>
            </a:r>
          </a:p>
          <a:p>
            <a:pPr marL="609600" indent="-609600"/>
            <a:r>
              <a:rPr lang="en-US" altLang="en-US" sz="2800" dirty="0"/>
              <a:t>then AB = CD.  </a:t>
            </a:r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8451600"/>
              </p:ext>
            </p:extLst>
          </p:nvPr>
        </p:nvGraphicFramePr>
        <p:xfrm>
          <a:off x="7269838" y="1346070"/>
          <a:ext cx="13716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" imgW="622080" imgH="215640" progId="Equation.DSMT4">
                  <p:embed/>
                </p:oleObj>
              </mc:Choice>
              <mc:Fallback>
                <p:oleObj name="Equation" r:id="rId3" imgW="6220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9838" y="1346070"/>
                        <a:ext cx="1371600" cy="4762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633741"/>
              </p:ext>
            </p:extLst>
          </p:nvPr>
        </p:nvGraphicFramePr>
        <p:xfrm>
          <a:off x="6985103" y="1876230"/>
          <a:ext cx="13716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5" imgW="622080" imgH="215640" progId="Equation.DSMT4">
                  <p:embed/>
                </p:oleObj>
              </mc:Choice>
              <mc:Fallback>
                <p:oleObj name="Equation" r:id="rId5" imgW="6220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103" y="1876230"/>
                        <a:ext cx="1371600" cy="4762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301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117720"/>
            <a:ext cx="9206756" cy="3262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0776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/>
              <a:t>Measuring Segments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447800"/>
            <a:ext cx="8610600" cy="5181600"/>
          </a:xfrm>
        </p:spPr>
        <p:txBody>
          <a:bodyPr/>
          <a:lstStyle/>
          <a:p>
            <a:pPr marL="609600" indent="-609600"/>
            <a:r>
              <a:rPr lang="en-US" altLang="en-US" sz="2800" b="1" dirty="0"/>
              <a:t>Problem 3:</a:t>
            </a:r>
          </a:p>
          <a:p>
            <a:pPr marL="609600" indent="-609600"/>
            <a:r>
              <a:rPr lang="en-US" altLang="en-US" sz="2800" dirty="0"/>
              <a:t>Are         and        congruent?</a:t>
            </a:r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  <a:p>
            <a:pPr marL="609600" indent="-609600"/>
            <a:endParaRPr lang="en-US" altLang="en-US" sz="2800" dirty="0"/>
          </a:p>
          <a:p>
            <a:pPr marL="609600" indent="-609600"/>
            <a:r>
              <a:rPr lang="en-US" altLang="en-US" sz="2800" dirty="0"/>
              <a:t>Is Segment AB congruent to Segment DE?</a:t>
            </a:r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9222559"/>
              </p:ext>
            </p:extLst>
          </p:nvPr>
        </p:nvGraphicFramePr>
        <p:xfrm>
          <a:off x="4590894" y="1904206"/>
          <a:ext cx="533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" imgW="266400" imgH="215640" progId="Equation.DSMT4">
                  <p:embed/>
                </p:oleObj>
              </mc:Choice>
              <mc:Fallback>
                <p:oleObj name="Equation" r:id="rId3" imgW="2664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0894" y="1904206"/>
                        <a:ext cx="533400" cy="4318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6139132"/>
              </p:ext>
            </p:extLst>
          </p:nvPr>
        </p:nvGraphicFramePr>
        <p:xfrm>
          <a:off x="5829300" y="1904206"/>
          <a:ext cx="53340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5" imgW="253800" imgH="203040" progId="Equation.DSMT4">
                  <p:embed/>
                </p:oleObj>
              </mc:Choice>
              <mc:Fallback>
                <p:oleObj name="Equation" r:id="rId5" imgW="253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1904206"/>
                        <a:ext cx="533400" cy="4270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403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895600"/>
            <a:ext cx="9220200" cy="152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3098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3693</TotalTime>
  <Words>383</Words>
  <Application>Microsoft Office PowerPoint</Application>
  <PresentationFormat>Widescreen</PresentationFormat>
  <Paragraphs>87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Equation</vt:lpstr>
      <vt:lpstr>Measuring Segments</vt:lpstr>
      <vt:lpstr>Measuring Segments</vt:lpstr>
      <vt:lpstr>Measuring Segments</vt:lpstr>
      <vt:lpstr>Measuring Segments</vt:lpstr>
      <vt:lpstr>Measuring Segments</vt:lpstr>
      <vt:lpstr>Measuring Segments</vt:lpstr>
      <vt:lpstr>Measuring Segments</vt:lpstr>
      <vt:lpstr>Measuring Segments</vt:lpstr>
      <vt:lpstr>Measuring Segments</vt:lpstr>
      <vt:lpstr>Measuring Segments</vt:lpstr>
      <vt:lpstr>Measuring Segments</vt:lpstr>
      <vt:lpstr>Measuring Segments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1-3 Measuring Segments</dc:title>
  <dc:creator>Jeff Twiddy</dc:creator>
  <cp:lastModifiedBy>Jeff Twiddy</cp:lastModifiedBy>
  <cp:revision>10</cp:revision>
  <dcterms:created xsi:type="dcterms:W3CDTF">2015-08-02T01:13:22Z</dcterms:created>
  <dcterms:modified xsi:type="dcterms:W3CDTF">2016-04-25T13:58:34Z</dcterms:modified>
</cp:coreProperties>
</file>