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621" autoAdjust="0"/>
  </p:normalViewPr>
  <p:slideViewPr>
    <p:cSldViewPr snapToGrid="0">
      <p:cViewPr varScale="1">
        <p:scale>
          <a:sx n="64" d="100"/>
          <a:sy n="64" d="100"/>
        </p:scale>
        <p:origin x="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B6142-7AC2-4598-97F9-03A9B945819C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D6DDD-1F94-4E4B-8B0F-A8F1E908D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74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D6DDD-1F94-4E4B-8B0F-A8F1E908DD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3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754C5-36C7-4E8A-A24E-077C5C0CAEA6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3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E25C3-838D-4FD3-8B33-4A993E634002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82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C4E0D-27EB-4BA9-A8C0-F2DC45DCF0DD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391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D6FD-40B8-49F1-BB73-B2387CFE6BCA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724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89E75-FA87-42E4-BDA5-5A492347249B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9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3CAD5-D9F3-4EB3-A3FD-55D5A94CB33D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95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70C4-699C-4A00-92B9-49F155FF0B1D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352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5339-F7CE-4B65-B36A-53F8FF24358D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24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08C5-93BF-4103-9BC5-B80D49BFA75E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2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DD999-6784-4DD9-A884-5FCB56E795D5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3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E7C2A-755A-487A-83F4-9F5217580BF3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3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9DE6-ADDF-47B9-AE57-59BD891791DD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15E0A-E7DF-40DE-8DFC-DBD471C37256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78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12A72-D5B6-426F-98BF-00D57B16CF7B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8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08586-09AD-4A77-A6E9-2E2F842C92EB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15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5A443-35A0-4FD9-A160-05A492CDF413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39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7E039-A3C0-48EA-91DA-D6039107121C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0294008-9000-4126-A189-42DC60055669}" type="datetime1">
              <a:rPr lang="en-US" smtClean="0"/>
              <a:t>10/18/2015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784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372481" cy="3329581"/>
          </a:xfrm>
        </p:spPr>
        <p:txBody>
          <a:bodyPr/>
          <a:lstStyle/>
          <a:p>
            <a:r>
              <a:rPr lang="en-US" dirty="0" smtClean="0"/>
              <a:t>Measuring </a:t>
            </a:r>
            <a:r>
              <a:rPr lang="en-US" dirty="0"/>
              <a:t>Segments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UNIT 1 LESSON 3</a:t>
            </a: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502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9587" y="1447800"/>
            <a:ext cx="10957809" cy="5181600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2400" dirty="0">
                <a:solidFill>
                  <a:schemeClr val="tx1"/>
                </a:solidFill>
              </a:rPr>
              <a:t>The </a:t>
            </a:r>
            <a:r>
              <a:rPr lang="en-US" altLang="en-US" sz="2400" b="1" u="sng" dirty="0">
                <a:solidFill>
                  <a:schemeClr val="tx1"/>
                </a:solidFill>
              </a:rPr>
              <a:t>midpoint</a:t>
            </a:r>
            <a:r>
              <a:rPr lang="en-US" altLang="en-US" sz="2400" dirty="0">
                <a:solidFill>
                  <a:schemeClr val="tx1"/>
                </a:solidFill>
              </a:rPr>
              <a:t> of a segment is a point that divides the segment into two congruent segments</a:t>
            </a:r>
            <a:r>
              <a:rPr lang="en-US" altLang="en-US" sz="2400" dirty="0" smtClean="0">
                <a:solidFill>
                  <a:schemeClr val="tx1"/>
                </a:solidFill>
              </a:rPr>
              <a:t>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400" dirty="0">
                <a:solidFill>
                  <a:schemeClr val="tx1"/>
                </a:solidFill>
              </a:rPr>
              <a:t>A point, line, ray, or other segment that intersects a segment at its midpoint is said to </a:t>
            </a:r>
            <a:r>
              <a:rPr lang="en-US" altLang="en-US" sz="2400" b="1" i="1" dirty="0">
                <a:solidFill>
                  <a:schemeClr val="tx1"/>
                </a:solidFill>
              </a:rPr>
              <a:t>bisect</a:t>
            </a:r>
            <a:r>
              <a:rPr lang="en-US" altLang="en-US" sz="2400" dirty="0">
                <a:solidFill>
                  <a:schemeClr val="tx1"/>
                </a:solidFill>
              </a:rPr>
              <a:t> the segment.  </a:t>
            </a:r>
          </a:p>
          <a:p>
            <a:pPr marL="609600" indent="-609600"/>
            <a:endParaRPr lang="en-US" altLang="en-US" sz="2400" dirty="0" smtClean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400" dirty="0" smtClean="0">
                <a:solidFill>
                  <a:schemeClr val="tx1"/>
                </a:solidFill>
              </a:rPr>
              <a:t>That </a:t>
            </a:r>
            <a:r>
              <a:rPr lang="en-US" altLang="en-US" sz="2400" dirty="0">
                <a:solidFill>
                  <a:schemeClr val="tx1"/>
                </a:solidFill>
              </a:rPr>
              <a:t>point, line, ray, or segment is called a </a:t>
            </a:r>
            <a:r>
              <a:rPr lang="en-US" altLang="en-US" sz="2400" b="1" u="sng" dirty="0">
                <a:solidFill>
                  <a:schemeClr val="tx1"/>
                </a:solidFill>
              </a:rPr>
              <a:t>segment bisector</a:t>
            </a:r>
            <a:r>
              <a:rPr lang="en-US" altLang="en-US" sz="2400" dirty="0">
                <a:solidFill>
                  <a:schemeClr val="tx1"/>
                </a:solidFill>
              </a:rPr>
              <a:t>.  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94188"/>
            <a:ext cx="8229600" cy="233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27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4: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Q is the midpoint </a:t>
            </a:r>
            <a:r>
              <a:rPr lang="en-US" altLang="en-US" sz="2800" dirty="0" smtClean="0">
                <a:solidFill>
                  <a:schemeClr val="tx1"/>
                </a:solidFill>
              </a:rPr>
              <a:t>of 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are PQ, QR, and PR?  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172898"/>
              </p:ext>
            </p:extLst>
          </p:nvPr>
        </p:nvGraphicFramePr>
        <p:xfrm>
          <a:off x="5638800" y="2105673"/>
          <a:ext cx="457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41200" imgH="203040" progId="Equation.DSMT4">
                  <p:embed/>
                </p:oleObj>
              </mc:Choice>
              <mc:Fallback>
                <p:oleObj name="Equation" r:id="rId3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105673"/>
                        <a:ext cx="457200" cy="3857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920836"/>
            <a:ext cx="7848600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6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4(b):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U is the midpoint of      </a:t>
            </a:r>
            <a:r>
              <a:rPr lang="en-US" altLang="en-US" sz="2800" dirty="0" smtClean="0">
                <a:solidFill>
                  <a:schemeClr val="tx1"/>
                </a:solidFill>
              </a:rPr>
              <a:t>.  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are TU, UV, and TV?  </a:t>
            </a:r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223374"/>
              </p:ext>
            </p:extLst>
          </p:nvPr>
        </p:nvGraphicFramePr>
        <p:xfrm>
          <a:off x="5600700" y="2119313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2119313"/>
                        <a:ext cx="457200" cy="4095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00401"/>
            <a:ext cx="6629400" cy="217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2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>
            <a:normAutofit lnSpcReduction="10000"/>
          </a:bodyPr>
          <a:lstStyle/>
          <a:p>
            <a:pPr marL="609600" indent="-609600"/>
            <a:r>
              <a:rPr lang="en-US" altLang="en-US" sz="3200" b="1"/>
              <a:t>Students will be able to:</a:t>
            </a:r>
          </a:p>
          <a:p>
            <a:pPr marL="609600" indent="-609600">
              <a:buFontTx/>
              <a:buChar char="•"/>
            </a:pPr>
            <a:r>
              <a:rPr lang="en-US" altLang="en-US" sz="3200"/>
              <a:t> </a:t>
            </a:r>
            <a:r>
              <a:rPr lang="en-US" altLang="en-US" sz="3200">
                <a:solidFill>
                  <a:schemeClr val="tx1"/>
                </a:solidFill>
              </a:rPr>
              <a:t>find and compare lengths of segments</a:t>
            </a:r>
          </a:p>
          <a:p>
            <a:pPr marL="609600" indent="-609600"/>
            <a:r>
              <a:rPr lang="en-US" altLang="en-US" sz="3200" b="1"/>
              <a:t>Key Vocabulary</a:t>
            </a:r>
          </a:p>
          <a:p>
            <a:pPr marL="609600" indent="-609600">
              <a:buFontTx/>
              <a:buChar char="•"/>
            </a:pPr>
            <a:r>
              <a:rPr lang="en-US" altLang="en-US" sz="3200" smtClean="0">
                <a:solidFill>
                  <a:schemeClr val="tx1"/>
                </a:solidFill>
              </a:rPr>
              <a:t>coordinate</a:t>
            </a:r>
            <a:endParaRPr lang="en-US" altLang="en-US" sz="3200">
              <a:solidFill>
                <a:schemeClr val="tx1"/>
              </a:solidFill>
            </a:endParaRP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distance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congruent segments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midpoint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S=segment bisector</a:t>
            </a:r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8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8036" y="1447800"/>
            <a:ext cx="10986655" cy="51816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 point on a line can be paired with a real number. This makes a one-to-one correspondence between the points on the line and the real numbers. The real number that corresponds to a point is called the coordinate of the point.</a:t>
            </a:r>
          </a:p>
          <a:p>
            <a:pPr marL="609600" indent="-609600"/>
            <a:r>
              <a:rPr lang="en-US" altLang="en-US" b="1" dirty="0" smtClean="0">
                <a:solidFill>
                  <a:schemeClr val="tx1"/>
                </a:solidFill>
              </a:rPr>
              <a:t>The </a:t>
            </a:r>
            <a:r>
              <a:rPr lang="en-US" altLang="en-US" b="1" dirty="0">
                <a:solidFill>
                  <a:schemeClr val="tx1"/>
                </a:solidFill>
              </a:rPr>
              <a:t>distance between points A and B is the absolute value of the difference </a:t>
            </a:r>
            <a:r>
              <a:rPr lang="en-US" altLang="en-US" b="1" dirty="0" smtClean="0">
                <a:solidFill>
                  <a:schemeClr val="tx1"/>
                </a:solidFill>
              </a:rPr>
              <a:t>of their </a:t>
            </a:r>
            <a:r>
              <a:rPr lang="en-US" altLang="en-US" b="1" dirty="0">
                <a:solidFill>
                  <a:schemeClr val="tx1"/>
                </a:solidFill>
              </a:rPr>
              <a:t>coordinates, </a:t>
            </a:r>
          </a:p>
          <a:p>
            <a:pPr marL="609600" indent="-609600"/>
            <a:r>
              <a:rPr lang="en-US" altLang="en-US" b="1" dirty="0">
                <a:solidFill>
                  <a:schemeClr val="tx1"/>
                </a:solidFill>
              </a:rPr>
              <a:t>or |a – b|.  </a:t>
            </a:r>
          </a:p>
          <a:p>
            <a:pPr marL="609600" indent="-609600"/>
            <a:r>
              <a:rPr lang="en-US" altLang="en-US" b="1" dirty="0">
                <a:solidFill>
                  <a:schemeClr val="tx1"/>
                </a:solidFill>
              </a:rPr>
              <a:t>This value is also AB, or the length between A and B.</a:t>
            </a:r>
            <a:r>
              <a:rPr lang="en-US" altLang="en-US" sz="2800" b="1" dirty="0">
                <a:solidFill>
                  <a:schemeClr val="tx1"/>
                </a:solidFill>
              </a:rPr>
              <a:t>  </a:t>
            </a:r>
            <a:r>
              <a:rPr lang="en-US" altLang="en-US" sz="2800" b="1" dirty="0" smtClean="0">
                <a:solidFill>
                  <a:schemeClr val="tx1"/>
                </a:solidFill>
              </a:rPr>
              <a:t>     </a:t>
            </a:r>
            <a:endParaRPr lang="en-US" altLang="en-US" sz="2800" b="1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002664" y="5871852"/>
            <a:ext cx="4142509" cy="0"/>
          </a:xfrm>
          <a:prstGeom prst="straightConnector1">
            <a:avLst/>
          </a:prstGeom>
          <a:ln w="508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764891" y="5788918"/>
            <a:ext cx="164892" cy="16586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395779" y="5772191"/>
            <a:ext cx="164892" cy="16586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86503" y="5402859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19367" y="540285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0131" y="600682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9243" y="6001667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0942" y="5587525"/>
            <a:ext cx="25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AB = |a-b|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4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1: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is ST?</a:t>
            </a: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is UV?</a:t>
            </a: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is SV?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218" y="3447256"/>
            <a:ext cx="624840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02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0977" y="1661593"/>
            <a:ext cx="1093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Segment Addition Postulate</a:t>
            </a:r>
          </a:p>
          <a:p>
            <a:r>
              <a:rPr lang="en-US" sz="2800" dirty="0" smtClean="0"/>
              <a:t>If three points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, B,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US" sz="2800" dirty="0" smtClean="0"/>
              <a:t> are collinear and B is between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US" sz="2800" dirty="0" smtClean="0"/>
              <a:t>, then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B + B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US" sz="2800" dirty="0" smtClean="0"/>
              <a:t> =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n-US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021049" y="5034408"/>
            <a:ext cx="3643745" cy="13855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363449" y="5034408"/>
            <a:ext cx="2992582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77304" y="4674190"/>
            <a:ext cx="7287490" cy="27709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294176" y="4605496"/>
            <a:ext cx="166255" cy="165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37376" y="4591642"/>
            <a:ext cx="166255" cy="165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581666" y="4591642"/>
            <a:ext cx="166255" cy="165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11449" y="4849742"/>
            <a:ext cx="554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99209" y="4254576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42409" y="419876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9486699" y="421377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92715" y="3829430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664827" y="384444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C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8170094" y="4014120"/>
            <a:ext cx="1577827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1"/>
          </p:cNvCxnSpPr>
          <p:nvPr/>
        </p:nvCxnSpPr>
        <p:spPr>
          <a:xfrm flipH="1">
            <a:off x="2377303" y="4014096"/>
            <a:ext cx="1015412" cy="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3"/>
          </p:cNvCxnSpPr>
          <p:nvPr/>
        </p:nvCxnSpPr>
        <p:spPr>
          <a:xfrm>
            <a:off x="3883555" y="4014096"/>
            <a:ext cx="1270558" cy="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5154113" y="4014120"/>
            <a:ext cx="2510714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4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727" y="1447800"/>
            <a:ext cx="10848109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2: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If EG = 59, what are EF and FG?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 smtClean="0"/>
          </a:p>
          <a:p>
            <a:pPr marL="609600" indent="-609600"/>
            <a:r>
              <a:rPr lang="en-US" altLang="en-US" sz="2800" b="1" dirty="0" smtClean="0">
                <a:solidFill>
                  <a:schemeClr val="tx1"/>
                </a:solidFill>
              </a:rPr>
              <a:t>What </a:t>
            </a:r>
            <a:r>
              <a:rPr lang="en-US" altLang="en-US" sz="2800" b="1" dirty="0">
                <a:solidFill>
                  <a:schemeClr val="tx1"/>
                </a:solidFill>
              </a:rPr>
              <a:t>algebraic expression represents EG?</a:t>
            </a:r>
          </a:p>
          <a:p>
            <a:pPr marL="609600" indent="-609600"/>
            <a:r>
              <a:rPr lang="en-US" altLang="en-US" sz="2800" b="1" dirty="0">
                <a:solidFill>
                  <a:schemeClr val="tx1"/>
                </a:solidFill>
              </a:rPr>
              <a:t>What is the numeric value given for EG?</a:t>
            </a:r>
          </a:p>
          <a:p>
            <a:pPr marL="609600" indent="-609600"/>
            <a:r>
              <a:rPr lang="en-US" altLang="en-US" sz="2800" b="1" dirty="0">
                <a:solidFill>
                  <a:schemeClr val="tx1"/>
                </a:solidFill>
              </a:rPr>
              <a:t>How should you check to make sure that the segment lengths are correct?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676400" y="3447738"/>
            <a:ext cx="895162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558977" y="3327816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868648" y="3312826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628026" y="3327818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6096" y="3582651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95767" y="3608692"/>
            <a:ext cx="357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0555145" y="3608692"/>
            <a:ext cx="486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G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239406" y="2857062"/>
            <a:ext cx="1187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8x-14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917925" y="2890790"/>
            <a:ext cx="1187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</a:t>
            </a:r>
            <a:r>
              <a:rPr lang="en-US" sz="2800" b="1" dirty="0" smtClean="0"/>
              <a:t>x+1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00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9567" y="1447800"/>
            <a:ext cx="1092783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>
                <a:solidFill>
                  <a:schemeClr val="tx1"/>
                </a:solidFill>
              </a:rPr>
              <a:t>When numerical expressions have the same value, you say that they are equal (=).  </a:t>
            </a:r>
          </a:p>
          <a:p>
            <a:pPr marL="609600" indent="-609600"/>
            <a:endParaRPr lang="en-US" altLang="en-US" sz="2800" b="1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b="1" dirty="0">
                <a:solidFill>
                  <a:schemeClr val="tx1"/>
                </a:solidFill>
              </a:rPr>
              <a:t>Similarly, if two segments have the same length, then the segments are </a:t>
            </a:r>
            <a:r>
              <a:rPr lang="en-US" altLang="en-US" sz="2800" b="1" u="sng" dirty="0">
                <a:solidFill>
                  <a:schemeClr val="tx1"/>
                </a:solidFill>
              </a:rPr>
              <a:t>congruent segments.</a:t>
            </a:r>
            <a:r>
              <a:rPr lang="en-US" altLang="en-US" sz="2800" b="1" dirty="0">
                <a:solidFill>
                  <a:schemeClr val="tx1"/>
                </a:solidFill>
              </a:rPr>
              <a:t>  </a:t>
            </a:r>
          </a:p>
          <a:p>
            <a:pPr marL="609600" indent="-609600"/>
            <a:endParaRPr lang="en-US" altLang="en-US" sz="2800" b="1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b="1" dirty="0">
                <a:solidFill>
                  <a:schemeClr val="tx1"/>
                </a:solidFill>
              </a:rPr>
              <a:t>The symbol for congruent is ____________.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79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This means if AB = CD, </a:t>
            </a:r>
            <a:r>
              <a:rPr lang="en-US" altLang="en-US" sz="2800" dirty="0" smtClean="0">
                <a:solidFill>
                  <a:schemeClr val="tx1"/>
                </a:solidFill>
              </a:rPr>
              <a:t>then               . 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You can also say that </a:t>
            </a:r>
            <a:r>
              <a:rPr lang="en-US" altLang="en-US" sz="2800" dirty="0" smtClean="0">
                <a:solidFill>
                  <a:schemeClr val="tx1"/>
                </a:solidFill>
              </a:rPr>
              <a:t>if               , </a:t>
            </a:r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then AB = CD.  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262774"/>
              </p:ext>
            </p:extLst>
          </p:nvPr>
        </p:nvGraphicFramePr>
        <p:xfrm>
          <a:off x="6855501" y="1447800"/>
          <a:ext cx="1371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622080" imgH="215640" progId="Equation.DSMT4">
                  <p:embed/>
                </p:oleObj>
              </mc:Choice>
              <mc:Fallback>
                <p:oleObj name="Equation" r:id="rId3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5501" y="1447800"/>
                        <a:ext cx="1371600" cy="476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21132"/>
              </p:ext>
            </p:extLst>
          </p:nvPr>
        </p:nvGraphicFramePr>
        <p:xfrm>
          <a:off x="6699354" y="1994160"/>
          <a:ext cx="1371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622080" imgH="215640" progId="Equation.DSMT4">
                  <p:embed/>
                </p:oleObj>
              </mc:Choice>
              <mc:Fallback>
                <p:oleObj name="Equation" r:id="rId5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354" y="1994160"/>
                        <a:ext cx="1371600" cy="476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219450"/>
            <a:ext cx="9206756" cy="3262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7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 smtClean="0"/>
              <a:t>Measuring </a:t>
            </a:r>
            <a:r>
              <a:rPr lang="en-US" altLang="en-US" sz="4000" b="1" dirty="0"/>
              <a:t>Segments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3: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Are      and        congruent?</a:t>
            </a: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endParaRPr lang="en-US" altLang="en-US" sz="28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2800" dirty="0" smtClean="0">
                <a:solidFill>
                  <a:schemeClr val="tx1"/>
                </a:solidFill>
              </a:rPr>
              <a:t>Is </a:t>
            </a:r>
            <a:r>
              <a:rPr lang="en-US" altLang="en-US" sz="2800" dirty="0">
                <a:solidFill>
                  <a:schemeClr val="tx1"/>
                </a:solidFill>
              </a:rPr>
              <a:t>Segment AB congruent to Segment DE?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05589"/>
              </p:ext>
            </p:extLst>
          </p:nvPr>
        </p:nvGraphicFramePr>
        <p:xfrm>
          <a:off x="2562069" y="2032000"/>
          <a:ext cx="53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66400" imgH="215640" progId="Equation.DSMT4">
                  <p:embed/>
                </p:oleObj>
              </mc:Choice>
              <mc:Fallback>
                <p:oleObj name="Equation" r:id="rId3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069" y="2032000"/>
                        <a:ext cx="533400" cy="431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142703"/>
              </p:ext>
            </p:extLst>
          </p:nvPr>
        </p:nvGraphicFramePr>
        <p:xfrm>
          <a:off x="4052341" y="2036762"/>
          <a:ext cx="533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253800" imgH="203040" progId="Equation.DSMT4">
                  <p:embed/>
                </p:oleObj>
              </mc:Choice>
              <mc:Fallback>
                <p:oleObj name="Equation" r:id="rId5" imgW="253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341" y="2036762"/>
                        <a:ext cx="533400" cy="4270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95600"/>
            <a:ext cx="9220200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09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3704</TotalTime>
  <Words>416</Words>
  <Application>Microsoft Office PowerPoint</Application>
  <PresentationFormat>Widescreen</PresentationFormat>
  <Paragraphs>103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Ion</vt:lpstr>
      <vt:lpstr>Equation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1-3 Measuring Segments</dc:title>
  <dc:creator>Jeff Twiddy</dc:creator>
  <cp:lastModifiedBy>Jeff Twiddy</cp:lastModifiedBy>
  <cp:revision>10</cp:revision>
  <dcterms:created xsi:type="dcterms:W3CDTF">2015-08-02T01:13:22Z</dcterms:created>
  <dcterms:modified xsi:type="dcterms:W3CDTF">2015-10-18T20:41:41Z</dcterms:modified>
</cp:coreProperties>
</file>