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D3D536-67F6-46EE-824F-A00B93BEAE09}" type="datetimeFigureOut">
              <a:rPr lang="en-US" smtClean="0"/>
              <a:t>10/17/2015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31DCDD-5BA7-474B-B2EC-70623E3764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022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31DCDD-5BA7-474B-B2EC-70623E37641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7264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55541-2AE5-4E30-8ABE-BFE608C0F5BA}" type="datetime1">
              <a:rPr lang="en-US" smtClean="0"/>
              <a:t>10/17/2015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FCE9A-58FD-4D39-8FA7-CF5AD832E24E}" type="datetime1">
              <a:rPr lang="en-US" smtClean="0"/>
              <a:t>10/17/2015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1D6FA-0B1F-45B7-92EF-C64E10B0AEA7}" type="datetime1">
              <a:rPr lang="en-US" smtClean="0"/>
              <a:t>10/17/2015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3D136-8DA0-4468-9B0A-FA669E69798A}" type="datetime1">
              <a:rPr lang="en-US" smtClean="0"/>
              <a:t>10/17/2015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AE54E-B2E3-4E1E-AC18-A0AD63E80403}" type="datetime1">
              <a:rPr lang="en-US" smtClean="0"/>
              <a:t>10/17/2015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ADD83-8C3C-4F62-A35C-BB522722A359}" type="datetime1">
              <a:rPr lang="en-US" smtClean="0"/>
              <a:t>10/17/2015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41C8E-56D4-4A42-BD0C-34449FFEA5B0}" type="datetime1">
              <a:rPr lang="en-US" smtClean="0"/>
              <a:t>10/17/2015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1ACD9-6B55-45E0-B0DE-A605ED3FBCC4}" type="datetime1">
              <a:rPr lang="en-US" smtClean="0"/>
              <a:t>10/17/2015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43BE4-2698-42BB-ACF1-8078932C4212}" type="datetime1">
              <a:rPr lang="en-US" smtClean="0"/>
              <a:t>10/17/2015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77BFF-3F47-4EAF-B794-B792239007AE}" type="datetime1">
              <a:rPr lang="en-US" smtClean="0"/>
              <a:t>10/17/2015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6B7B5-159A-4858-BA0D-4F07C5688DC3}" type="datetime1">
              <a:rPr lang="en-US" smtClean="0"/>
              <a:t>10/17/2015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D4917-FD05-428E-8F77-DF9D04A0171C}" type="datetime1">
              <a:rPr lang="en-US" smtClean="0"/>
              <a:t>10/17/2015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86950-A772-4BFB-B1B4-820777BEF6C3}" type="datetime1">
              <a:rPr lang="en-US" smtClean="0"/>
              <a:t>10/17/2015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4B23C-8612-4318-8434-0DAEE4FC9691}" type="datetime1">
              <a:rPr lang="en-US" smtClean="0"/>
              <a:t>10/17/2015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B7F91-9D1E-4326-A0E2-C1E5BB2121B7}" type="datetime1">
              <a:rPr lang="en-US" smtClean="0"/>
              <a:t>10/17/2015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1E873-A6E4-496E-B003-8CA074F1D3F8}" type="datetime1">
              <a:rPr lang="en-US" smtClean="0"/>
              <a:t>10/17/2015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9E3E0-6134-4510-9299-1775CCFF9EC9}" type="datetime1">
              <a:rPr lang="en-US" smtClean="0"/>
              <a:t>10/17/2015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748A7747-6B26-4592-9BDE-693B89EA7014}" type="datetime1">
              <a:rPr lang="en-US" smtClean="0"/>
              <a:t>10/17/2015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10399736" cy="3329581"/>
          </a:xfrm>
        </p:spPr>
        <p:txBody>
          <a:bodyPr/>
          <a:lstStyle/>
          <a:p>
            <a:r>
              <a:rPr lang="en-US" dirty="0" smtClean="0"/>
              <a:t>Nets </a:t>
            </a:r>
            <a:r>
              <a:rPr lang="en-US" dirty="0"/>
              <a:t>and Drawings for Visualizing </a:t>
            </a:r>
            <a:r>
              <a:rPr lang="en-US" dirty="0" smtClean="0"/>
              <a:t>Geometry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/>
              <a:t>UNIT 1 LESSON 1</a:t>
            </a:r>
            <a:endParaRPr lang="en-US" sz="24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50744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37309" y="337651"/>
            <a:ext cx="9725891" cy="990600"/>
          </a:xfrm>
        </p:spPr>
        <p:txBody>
          <a:bodyPr anchor="ctr"/>
          <a:lstStyle/>
          <a:p>
            <a:r>
              <a:rPr lang="en-US" altLang="en-US" sz="4000" b="1" dirty="0"/>
              <a:t>Section 1.1 – Nets and Drawings for Visualizing Geometry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37309" y="1662544"/>
            <a:ext cx="10966555" cy="496685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800" dirty="0">
                <a:solidFill>
                  <a:schemeClr val="tx1"/>
                </a:solidFill>
              </a:rPr>
              <a:t>An </a:t>
            </a:r>
            <a:r>
              <a:rPr lang="en-US" altLang="en-US" sz="2800" b="1" u="sng" dirty="0">
                <a:solidFill>
                  <a:schemeClr val="tx1"/>
                </a:solidFill>
              </a:rPr>
              <a:t>ISOMETRIC DRAWING</a:t>
            </a:r>
            <a:r>
              <a:rPr lang="en-US" altLang="en-US" sz="2800" dirty="0">
                <a:solidFill>
                  <a:schemeClr val="tx1"/>
                </a:solidFill>
              </a:rPr>
              <a:t> shows a corner view of a three dimensional figure.  It allows you to see the top, front, and side of the figure.  You can draw an isometric drawing on isometric dot paper.  The simple drawing of a file cabinet at the right is an isometric drawing.</a:t>
            </a:r>
          </a:p>
          <a:p>
            <a:pPr algn="l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3200" dirty="0"/>
          </a:p>
          <a:p>
            <a:pPr algn="l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800" dirty="0">
                <a:solidFill>
                  <a:schemeClr val="tx1"/>
                </a:solidFill>
              </a:rPr>
              <a:t>A </a:t>
            </a:r>
            <a:r>
              <a:rPr lang="en-US" altLang="en-US" sz="2800" b="1" dirty="0">
                <a:solidFill>
                  <a:schemeClr val="tx1"/>
                </a:solidFill>
              </a:rPr>
              <a:t>net</a:t>
            </a:r>
            <a:r>
              <a:rPr lang="en-US" altLang="en-US" sz="2800" dirty="0">
                <a:solidFill>
                  <a:schemeClr val="tx1"/>
                </a:solidFill>
              </a:rPr>
              <a:t> shows a 3-D figure as a folded</a:t>
            </a:r>
          </a:p>
          <a:p>
            <a:pPr algn="l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800" dirty="0">
                <a:solidFill>
                  <a:schemeClr val="tx1"/>
                </a:solidFill>
              </a:rPr>
              <a:t>out flat surface.  An </a:t>
            </a:r>
            <a:r>
              <a:rPr lang="en-US" altLang="en-US" sz="2800" b="1" dirty="0">
                <a:solidFill>
                  <a:schemeClr val="tx1"/>
                </a:solidFill>
              </a:rPr>
              <a:t>isometric drawing</a:t>
            </a:r>
          </a:p>
          <a:p>
            <a:pPr algn="l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800" dirty="0">
                <a:solidFill>
                  <a:schemeClr val="tx1"/>
                </a:solidFill>
              </a:rPr>
              <a:t>shows a 3-D figure using slanted lines</a:t>
            </a:r>
          </a:p>
          <a:p>
            <a:pPr algn="l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800" dirty="0">
                <a:solidFill>
                  <a:schemeClr val="tx1"/>
                </a:solidFill>
              </a:rPr>
              <a:t>to represent depth.    </a:t>
            </a:r>
          </a:p>
        </p:txBody>
      </p:sp>
      <p:pic>
        <p:nvPicPr>
          <p:cNvPr id="10246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928" y="3658120"/>
            <a:ext cx="2833936" cy="29712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4383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8186" y="396876"/>
            <a:ext cx="9897414" cy="990600"/>
          </a:xfrm>
        </p:spPr>
        <p:txBody>
          <a:bodyPr anchor="ctr"/>
          <a:lstStyle/>
          <a:p>
            <a:r>
              <a:rPr lang="en-US" altLang="en-US" sz="4000" b="1" dirty="0"/>
              <a:t>Section 1.1 – Nets and Drawings for Visualizing Geometry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8186" y="1931831"/>
            <a:ext cx="10947042" cy="4872772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sz="2800" b="1" dirty="0"/>
              <a:t>Problem 3: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800" dirty="0">
                <a:solidFill>
                  <a:schemeClr val="tx1"/>
                </a:solidFill>
              </a:rPr>
              <a:t>What is an isometric drawing of the cube structure at the right?  </a:t>
            </a:r>
          </a:p>
        </p:txBody>
      </p:sp>
      <p:pic>
        <p:nvPicPr>
          <p:cNvPr id="1127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57506" y="4435476"/>
            <a:ext cx="2058988" cy="213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75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4495801"/>
            <a:ext cx="2286000" cy="2074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76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4495800"/>
            <a:ext cx="2133600" cy="2097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77" name="Picture 1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4495801"/>
            <a:ext cx="2133600" cy="2073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6148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2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2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8186" y="318655"/>
            <a:ext cx="9668814" cy="990600"/>
          </a:xfrm>
        </p:spPr>
        <p:txBody>
          <a:bodyPr anchor="ctr"/>
          <a:lstStyle/>
          <a:p>
            <a:r>
              <a:rPr lang="en-US" altLang="en-US" sz="4000" b="1" dirty="0"/>
              <a:t>Section 1.1 – Nets and Drawings for Visualizing Geometry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8186" y="1447800"/>
            <a:ext cx="10947042" cy="51816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sz="2800" b="1" dirty="0"/>
              <a:t>Problem 3: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800" dirty="0">
                <a:solidFill>
                  <a:schemeClr val="tx1"/>
                </a:solidFill>
              </a:rPr>
              <a:t>What is an isometric drawing of the cube structure at the right?  </a:t>
            </a:r>
          </a:p>
        </p:txBody>
      </p:sp>
      <p:pic>
        <p:nvPicPr>
          <p:cNvPr id="12294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3490" y="3357995"/>
            <a:ext cx="3435927" cy="32518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295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3345873"/>
            <a:ext cx="3217856" cy="32835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8997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51163" y="457200"/>
            <a:ext cx="9864437" cy="990600"/>
          </a:xfrm>
        </p:spPr>
        <p:txBody>
          <a:bodyPr anchor="ctr"/>
          <a:lstStyle/>
          <a:p>
            <a:r>
              <a:rPr lang="en-US" altLang="en-US" sz="4000" b="1" dirty="0"/>
              <a:t>Section 1.1 – Nets and Drawings for Visualizing Geometry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51163" y="1676400"/>
            <a:ext cx="10958945" cy="4502727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sz="2800" dirty="0">
                <a:solidFill>
                  <a:schemeClr val="tx1"/>
                </a:solidFill>
              </a:rPr>
              <a:t>An orthographic drawing is another way to represent a 3-D figure.  An </a:t>
            </a:r>
            <a:r>
              <a:rPr lang="en-US" altLang="en-US" sz="2800" b="1" u="sng" dirty="0"/>
              <a:t>orthographic drawing</a:t>
            </a:r>
            <a:r>
              <a:rPr lang="en-US" altLang="en-US" sz="2800" dirty="0"/>
              <a:t> </a:t>
            </a:r>
            <a:r>
              <a:rPr lang="en-US" altLang="en-US" sz="2800" dirty="0">
                <a:solidFill>
                  <a:schemeClr val="tx1"/>
                </a:solidFill>
              </a:rPr>
              <a:t>shows three separate views, a top view, a front view, and a right-side view.  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sz="2800" dirty="0"/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800" dirty="0">
                <a:solidFill>
                  <a:schemeClr val="tx1"/>
                </a:solidFill>
              </a:rPr>
              <a:t>Although an orthographic drawing may take more time to analyze, it provides unique information about the shape of a structure. 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9483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8186" y="457200"/>
            <a:ext cx="9745014" cy="990600"/>
          </a:xfrm>
        </p:spPr>
        <p:txBody>
          <a:bodyPr anchor="ctr"/>
          <a:lstStyle/>
          <a:p>
            <a:r>
              <a:rPr lang="en-US" altLang="en-US" sz="4000" b="1" dirty="0"/>
              <a:t>Section 1.1 – Nets and Drawings for Visualizing Geometry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8186" y="1764406"/>
            <a:ext cx="9668814" cy="5017394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sz="2800" b="1" dirty="0"/>
              <a:t>Problem 4: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800" dirty="0">
                <a:solidFill>
                  <a:schemeClr val="tx1"/>
                </a:solidFill>
              </a:rPr>
              <a:t>What is the orthographic drawing for the isometric drawing at the right?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sz="2800" dirty="0"/>
          </a:p>
          <a:p>
            <a:pPr>
              <a:buFont typeface="Wingdings" panose="05000000000000000000" pitchFamily="2" charset="2"/>
              <a:buNone/>
            </a:pPr>
            <a:endParaRPr lang="en-US" altLang="en-US" sz="2800" dirty="0"/>
          </a:p>
        </p:txBody>
      </p:sp>
      <p:sp>
        <p:nvSpPr>
          <p:cNvPr id="14342" name="AutoShape 6"/>
          <p:cNvSpPr>
            <a:spLocks noChangeArrowheads="1"/>
          </p:cNvSpPr>
          <p:nvPr/>
        </p:nvSpPr>
        <p:spPr bwMode="auto">
          <a:xfrm>
            <a:off x="1676400" y="3505200"/>
            <a:ext cx="1981200" cy="685800"/>
          </a:xfrm>
          <a:prstGeom prst="wedgeRoundRectCallout">
            <a:avLst>
              <a:gd name="adj1" fmla="val 70995"/>
              <a:gd name="adj2" fmla="val 24306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US" altLang="en-US" sz="1600"/>
              <a:t>Solid lines show visible edges.</a:t>
            </a:r>
            <a:r>
              <a:rPr lang="en-US" altLang="en-US"/>
              <a:t>  </a:t>
            </a:r>
          </a:p>
        </p:txBody>
      </p:sp>
      <p:sp>
        <p:nvSpPr>
          <p:cNvPr id="14343" name="AutoShape 7"/>
          <p:cNvSpPr>
            <a:spLocks noChangeArrowheads="1"/>
          </p:cNvSpPr>
          <p:nvPr/>
        </p:nvSpPr>
        <p:spPr bwMode="auto">
          <a:xfrm>
            <a:off x="1524000" y="4800600"/>
            <a:ext cx="2133600" cy="685800"/>
          </a:xfrm>
          <a:prstGeom prst="wedgeRoundRectCallout">
            <a:avLst>
              <a:gd name="adj1" fmla="val 68380"/>
              <a:gd name="adj2" fmla="val 18287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US" altLang="en-US" sz="1600"/>
              <a:t>Dashed lines show hidden edges.</a:t>
            </a:r>
            <a:r>
              <a:rPr lang="en-US" altLang="en-US"/>
              <a:t>  </a:t>
            </a:r>
          </a:p>
        </p:txBody>
      </p:sp>
      <p:sp>
        <p:nvSpPr>
          <p:cNvPr id="14344" name="AutoShape 8"/>
          <p:cNvSpPr>
            <a:spLocks noChangeArrowheads="1"/>
          </p:cNvSpPr>
          <p:nvPr/>
        </p:nvSpPr>
        <p:spPr bwMode="auto">
          <a:xfrm>
            <a:off x="6248400" y="4191000"/>
            <a:ext cx="2895600" cy="838200"/>
          </a:xfrm>
          <a:prstGeom prst="wedgeRoundRectCallout">
            <a:avLst>
              <a:gd name="adj1" fmla="val -70338"/>
              <a:gd name="adj2" fmla="val 89204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US" altLang="en-US" sz="1600"/>
              <a:t>An isometric drawing shows the same three views.  </a:t>
            </a:r>
          </a:p>
        </p:txBody>
      </p:sp>
      <p:pic>
        <p:nvPicPr>
          <p:cNvPr id="14347" name="Picture 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3581400"/>
            <a:ext cx="2019300" cy="2362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348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8764" y="4038455"/>
            <a:ext cx="2646071" cy="25909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5092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2" grpId="0" animBg="1"/>
      <p:bldP spid="14343" grpId="0" animBg="1"/>
      <p:bldP spid="1434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457200"/>
            <a:ext cx="9677400" cy="990600"/>
          </a:xfrm>
        </p:spPr>
        <p:txBody>
          <a:bodyPr anchor="ctr"/>
          <a:lstStyle/>
          <a:p>
            <a:r>
              <a:rPr lang="en-US" altLang="en-US" sz="4000" b="1" dirty="0"/>
              <a:t>Section 1.1 – Nets and Drawings for Visualizing Geometry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1676400"/>
            <a:ext cx="9552709" cy="51816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sz="2800" b="1" dirty="0"/>
              <a:t>Problem 4: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800" dirty="0">
                <a:solidFill>
                  <a:schemeClr val="tx1"/>
                </a:solidFill>
              </a:rPr>
              <a:t>What is the orthographic drawing for the isometric drawing at the right?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sz="2800" dirty="0"/>
          </a:p>
          <a:p>
            <a:pPr>
              <a:buFont typeface="Wingdings" panose="05000000000000000000" pitchFamily="2" charset="2"/>
              <a:buNone/>
            </a:pPr>
            <a:endParaRPr lang="en-US" altLang="en-US" sz="2800" dirty="0"/>
          </a:p>
        </p:txBody>
      </p:sp>
      <p:pic>
        <p:nvPicPr>
          <p:cNvPr id="15369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2357" y="3020486"/>
            <a:ext cx="4685997" cy="350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3103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47800" y="457200"/>
            <a:ext cx="8839200" cy="990600"/>
          </a:xfrm>
        </p:spPr>
        <p:txBody>
          <a:bodyPr anchor="ctr"/>
          <a:lstStyle/>
          <a:p>
            <a:r>
              <a:rPr lang="en-US" altLang="en-US" sz="4000" b="1" dirty="0"/>
              <a:t>Section 1.1 – Nets and Drawings for Visualizing Geometry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05000" y="1676400"/>
            <a:ext cx="8382000" cy="5181600"/>
          </a:xfrm>
        </p:spPr>
        <p:txBody>
          <a:bodyPr/>
          <a:lstStyle/>
          <a:p>
            <a:r>
              <a:rPr lang="en-US" altLang="en-US" sz="3200" b="1" u="sng" dirty="0"/>
              <a:t>Students will be able to</a:t>
            </a:r>
            <a:r>
              <a:rPr lang="en-US" altLang="en-US" sz="3200" b="1" dirty="0"/>
              <a:t>:</a:t>
            </a:r>
          </a:p>
          <a:p>
            <a:pPr>
              <a:buFontTx/>
              <a:buChar char="•"/>
            </a:pPr>
            <a:r>
              <a:rPr lang="en-US" altLang="en-US" sz="3200" dirty="0"/>
              <a:t> </a:t>
            </a:r>
            <a:r>
              <a:rPr lang="en-US" altLang="en-US" sz="3200" dirty="0">
                <a:solidFill>
                  <a:schemeClr val="tx1"/>
                </a:solidFill>
              </a:rPr>
              <a:t>make nets and drawings of three-dimensional figures.  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altLang="en-US" sz="3200" dirty="0"/>
          </a:p>
          <a:p>
            <a:pPr>
              <a:buFont typeface="Wingdings" panose="05000000000000000000" pitchFamily="2" charset="2"/>
              <a:buNone/>
            </a:pPr>
            <a:r>
              <a:rPr lang="en-US" altLang="en-US" sz="3200" b="1" u="sng" dirty="0"/>
              <a:t>Key Vocabulary</a:t>
            </a:r>
            <a:r>
              <a:rPr lang="en-US" altLang="en-US" sz="3200" b="1" dirty="0"/>
              <a:t>:</a:t>
            </a:r>
          </a:p>
          <a:p>
            <a:pPr>
              <a:buFontTx/>
              <a:buChar char="•"/>
            </a:pPr>
            <a:r>
              <a:rPr lang="en-US" altLang="en-US" sz="3200" b="1" dirty="0"/>
              <a:t> </a:t>
            </a:r>
            <a:r>
              <a:rPr lang="en-US" altLang="en-US" sz="3200" dirty="0">
                <a:solidFill>
                  <a:schemeClr val="tx1"/>
                </a:solidFill>
              </a:rPr>
              <a:t>net</a:t>
            </a:r>
          </a:p>
          <a:p>
            <a:pPr>
              <a:buFontTx/>
              <a:buChar char="•"/>
            </a:pPr>
            <a:r>
              <a:rPr lang="en-US" altLang="en-US" sz="3200" dirty="0">
                <a:solidFill>
                  <a:schemeClr val="tx1"/>
                </a:solidFill>
              </a:rPr>
              <a:t> isometric drawing</a:t>
            </a:r>
          </a:p>
          <a:p>
            <a:pPr>
              <a:buFontTx/>
              <a:buChar char="•"/>
            </a:pPr>
            <a:r>
              <a:rPr lang="en-US" altLang="en-US" sz="3200" dirty="0">
                <a:solidFill>
                  <a:schemeClr val="tx1"/>
                </a:solidFill>
              </a:rPr>
              <a:t>orthographic drawing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altLang="en-US" sz="32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3872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76697" y="255431"/>
            <a:ext cx="9938903" cy="990600"/>
          </a:xfrm>
        </p:spPr>
        <p:txBody>
          <a:bodyPr anchor="ctr"/>
          <a:lstStyle/>
          <a:p>
            <a:r>
              <a:rPr lang="en-US" altLang="en-US" sz="4000" b="1" dirty="0"/>
              <a:t>Section 1.1 – Nets and Drawings for Visualizing Geometry</a:t>
            </a:r>
          </a:p>
        </p:txBody>
      </p:sp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697" y="1523999"/>
            <a:ext cx="10991847" cy="50106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0194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47800" y="457200"/>
            <a:ext cx="8839200" cy="990600"/>
          </a:xfrm>
        </p:spPr>
        <p:txBody>
          <a:bodyPr anchor="ctr"/>
          <a:lstStyle/>
          <a:p>
            <a:r>
              <a:rPr lang="en-US" altLang="en-US" sz="4000" b="1" dirty="0"/>
              <a:t>Section 1.1 – Nets and Drawings for Visualizing Geometry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2580" y="2022763"/>
            <a:ext cx="10882648" cy="4655127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sz="3200" dirty="0">
                <a:solidFill>
                  <a:schemeClr val="tx1"/>
                </a:solidFill>
                <a:latin typeface="+mn-lt"/>
              </a:rPr>
              <a:t>In the Solve It, you had to “see” the projection of one side of an object onto a flat surface.  Visualizing figures is a key skill that you will develop in geometry.  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sz="3200" dirty="0">
              <a:solidFill>
                <a:schemeClr val="tx1"/>
              </a:solidFill>
              <a:latin typeface="+mn-lt"/>
            </a:endParaRPr>
          </a:p>
          <a:p>
            <a:pPr>
              <a:buFont typeface="Wingdings" panose="05000000000000000000" pitchFamily="2" charset="2"/>
              <a:buNone/>
            </a:pPr>
            <a:endParaRPr lang="en-US" altLang="en-US" sz="32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9963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47800" y="332509"/>
            <a:ext cx="8839200" cy="990600"/>
          </a:xfrm>
        </p:spPr>
        <p:txBody>
          <a:bodyPr anchor="ctr"/>
          <a:lstStyle/>
          <a:p>
            <a:r>
              <a:rPr lang="en-US" altLang="en-US" sz="4000" b="1" dirty="0"/>
              <a:t>Section 1.1 – Nets and Drawings for Visualizing Geometry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5307" y="2037008"/>
            <a:ext cx="10972799" cy="3668332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sz="2800" dirty="0">
                <a:solidFill>
                  <a:schemeClr val="tx1"/>
                </a:solidFill>
              </a:rPr>
              <a:t>You can represent a three dimensional object with a two-dimensional figure using special drawing techniques.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sz="2800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800" dirty="0">
                <a:solidFill>
                  <a:schemeClr val="tx1"/>
                </a:solidFill>
              </a:rPr>
              <a:t>A </a:t>
            </a:r>
            <a:r>
              <a:rPr lang="en-US" altLang="en-US" sz="2800" b="1" u="sng" dirty="0">
                <a:solidFill>
                  <a:schemeClr val="tx1"/>
                </a:solidFill>
              </a:rPr>
              <a:t>NET</a:t>
            </a:r>
            <a:r>
              <a:rPr lang="en-US" altLang="en-US" sz="2800" dirty="0">
                <a:solidFill>
                  <a:schemeClr val="tx1"/>
                </a:solidFill>
              </a:rPr>
              <a:t> is a two-dimensional diagram that you can fold to form a three-dimensional figure.  A net shows all of the surfaces of a figure in one view. 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1539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76400" y="360218"/>
            <a:ext cx="8839200" cy="990600"/>
          </a:xfrm>
        </p:spPr>
        <p:txBody>
          <a:bodyPr anchor="ctr"/>
          <a:lstStyle/>
          <a:p>
            <a:r>
              <a:rPr lang="en-US" altLang="en-US" sz="4000" b="1" dirty="0"/>
              <a:t>Section 1.1 – Nets and Drawings for Visualizing Geometry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05000" y="1489363"/>
            <a:ext cx="8382000" cy="51816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sz="3200" b="1" dirty="0"/>
              <a:t>Problem 1: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3200" dirty="0">
                <a:solidFill>
                  <a:schemeClr val="tx1"/>
                </a:solidFill>
              </a:rPr>
              <a:t>The net at the right folds into the cube shown beside it.  Which letters will be on the top and front of the cube?  </a:t>
            </a:r>
          </a:p>
        </p:txBody>
      </p:sp>
      <p:sp>
        <p:nvSpPr>
          <p:cNvPr id="6148" name="AutoShape 4"/>
          <p:cNvSpPr>
            <a:spLocks noChangeArrowheads="1"/>
          </p:cNvSpPr>
          <p:nvPr/>
        </p:nvSpPr>
        <p:spPr bwMode="auto">
          <a:xfrm>
            <a:off x="1721427" y="4232563"/>
            <a:ext cx="3276600" cy="2438400"/>
          </a:xfrm>
          <a:prstGeom prst="wedgeRoundRectCallout">
            <a:avLst>
              <a:gd name="adj1" fmla="val 89630"/>
              <a:gd name="adj2" fmla="val 12111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US" altLang="en-US"/>
              <a:t>How can you see the 3-D figure?  </a:t>
            </a:r>
            <a:r>
              <a:rPr lang="en-US" altLang="en-US" dirty="0"/>
              <a:t>Visualize folding the net at the seams so that the edges join together.  Track the letter positions by seeing one surface move in relation to another. </a:t>
            </a:r>
          </a:p>
        </p:txBody>
      </p:sp>
      <p:pic>
        <p:nvPicPr>
          <p:cNvPr id="6153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3886201"/>
            <a:ext cx="4114800" cy="2424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3843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47800" y="429491"/>
            <a:ext cx="8839200" cy="990600"/>
          </a:xfrm>
        </p:spPr>
        <p:txBody>
          <a:bodyPr anchor="ctr"/>
          <a:lstStyle/>
          <a:p>
            <a:r>
              <a:rPr lang="en-US" altLang="en-US" sz="4000" b="1" dirty="0"/>
              <a:t>Section 1.1 – Nets and Drawings for Visualizing Geometry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05000" y="1676400"/>
            <a:ext cx="8382000" cy="51816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sz="3200" b="1" dirty="0"/>
              <a:t>Problem 1: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dirty="0">
                <a:solidFill>
                  <a:schemeClr val="tx1"/>
                </a:solidFill>
              </a:rPr>
              <a:t>How can you determine by looking at the net that surface E and surface F will be opposite one another in the cube?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en-US" altLang="en-US" dirty="0">
                <a:solidFill>
                  <a:schemeClr val="tx1"/>
                </a:solidFill>
              </a:rPr>
              <a:t>If the cube were turned one quarter-turn counterclockwise without lifting the bottom surface, which surface would be at the front of the cube?  </a:t>
            </a:r>
          </a:p>
        </p:txBody>
      </p:sp>
      <p:pic>
        <p:nvPicPr>
          <p:cNvPr id="7175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1873" y="4558146"/>
            <a:ext cx="3276600" cy="193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5050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8186" y="381000"/>
            <a:ext cx="9897414" cy="990600"/>
          </a:xfrm>
        </p:spPr>
        <p:txBody>
          <a:bodyPr anchor="ctr"/>
          <a:lstStyle/>
          <a:p>
            <a:r>
              <a:rPr lang="en-US" altLang="en-US" sz="4000" b="1" dirty="0"/>
              <a:t>Section 1.1 – Nets and Drawings for Visualizing Geometry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8186" y="1676400"/>
            <a:ext cx="10972800" cy="51816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sz="3200" b="1" dirty="0"/>
              <a:t>Problem 2: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3200" dirty="0">
                <a:solidFill>
                  <a:schemeClr val="tx1"/>
                </a:solidFill>
              </a:rPr>
              <a:t>What is the net for the graham cracker box to the right?  Label the net with its dimensions.  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sz="3200" dirty="0"/>
          </a:p>
          <a:p>
            <a:pPr>
              <a:buFont typeface="Wingdings" panose="05000000000000000000" pitchFamily="2" charset="2"/>
              <a:buNone/>
            </a:pPr>
            <a:endParaRPr lang="en-US" altLang="en-US" sz="3200" dirty="0"/>
          </a:p>
        </p:txBody>
      </p:sp>
      <p:pic>
        <p:nvPicPr>
          <p:cNvPr id="8198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9891" y="3429000"/>
            <a:ext cx="3449782" cy="32286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3107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65018" y="370609"/>
            <a:ext cx="9621982" cy="990600"/>
          </a:xfrm>
        </p:spPr>
        <p:txBody>
          <a:bodyPr anchor="ctr"/>
          <a:lstStyle/>
          <a:p>
            <a:r>
              <a:rPr lang="en-US" altLang="en-US" sz="4000" b="1" dirty="0"/>
              <a:t>Section 1.1 – Nets and Drawings for Visualizing Geometry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65018" y="1447800"/>
            <a:ext cx="9621982" cy="51816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sz="3200" b="1" dirty="0"/>
              <a:t>Problem 2: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3200" dirty="0">
                <a:solidFill>
                  <a:schemeClr val="tx1"/>
                </a:solidFill>
              </a:rPr>
              <a:t>What is a net for the figure at the right?  Label the net with its dimensions.  </a:t>
            </a:r>
          </a:p>
          <a:p>
            <a:pPr algn="l">
              <a:buFont typeface="Wingdings" panose="05000000000000000000" pitchFamily="2" charset="2"/>
              <a:buNone/>
            </a:pPr>
            <a:endParaRPr lang="en-US" altLang="en-US" sz="3200" dirty="0"/>
          </a:p>
          <a:p>
            <a:pPr algn="l">
              <a:buFont typeface="Wingdings" panose="05000000000000000000" pitchFamily="2" charset="2"/>
              <a:buNone/>
            </a:pPr>
            <a:endParaRPr lang="en-US" altLang="en-US" sz="3200" dirty="0"/>
          </a:p>
          <a:p>
            <a:pPr algn="l">
              <a:buFont typeface="Wingdings" panose="05000000000000000000" pitchFamily="2" charset="2"/>
              <a:buNone/>
            </a:pPr>
            <a:endParaRPr lang="en-US" altLang="en-US" sz="3200" dirty="0"/>
          </a:p>
          <a:p>
            <a:pPr algn="l">
              <a:buFont typeface="Wingdings" panose="05000000000000000000" pitchFamily="2" charset="2"/>
              <a:buNone/>
            </a:pPr>
            <a:r>
              <a:rPr lang="en-US" altLang="en-US" sz="3200" dirty="0">
                <a:solidFill>
                  <a:schemeClr val="tx1"/>
                </a:solidFill>
              </a:rPr>
              <a:t>Is there another possible net </a:t>
            </a:r>
          </a:p>
          <a:p>
            <a:pPr algn="l">
              <a:buFont typeface="Wingdings" panose="05000000000000000000" pitchFamily="2" charset="2"/>
              <a:buNone/>
            </a:pPr>
            <a:r>
              <a:rPr lang="en-US" altLang="en-US" sz="3200" dirty="0">
                <a:solidFill>
                  <a:schemeClr val="tx1"/>
                </a:solidFill>
              </a:rPr>
              <a:t>       for the figure?  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sz="3200" dirty="0"/>
          </a:p>
          <a:p>
            <a:pPr>
              <a:buFont typeface="Wingdings" panose="05000000000000000000" pitchFamily="2" charset="2"/>
              <a:buNone/>
            </a:pPr>
            <a:endParaRPr lang="en-US" altLang="en-US" sz="3200" dirty="0"/>
          </a:p>
        </p:txBody>
      </p:sp>
      <p:pic>
        <p:nvPicPr>
          <p:cNvPr id="9222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7763" y="3442855"/>
            <a:ext cx="3366132" cy="24730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9692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Red Violet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20</TotalTime>
  <Words>653</Words>
  <Application>Microsoft Office PowerPoint</Application>
  <PresentationFormat>Widescreen</PresentationFormat>
  <Paragraphs>79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Century Gothic</vt:lpstr>
      <vt:lpstr>Wingdings</vt:lpstr>
      <vt:lpstr>Wingdings 3</vt:lpstr>
      <vt:lpstr>Ion</vt:lpstr>
      <vt:lpstr>Nets and Drawings for Visualizing Geometry</vt:lpstr>
      <vt:lpstr>Section 1.1 – Nets and Drawings for Visualizing Geometry</vt:lpstr>
      <vt:lpstr>Section 1.1 – Nets and Drawings for Visualizing Geometry</vt:lpstr>
      <vt:lpstr>Section 1.1 – Nets and Drawings for Visualizing Geometry</vt:lpstr>
      <vt:lpstr>Section 1.1 – Nets and Drawings for Visualizing Geometry</vt:lpstr>
      <vt:lpstr>Section 1.1 – Nets and Drawings for Visualizing Geometry</vt:lpstr>
      <vt:lpstr>Section 1.1 – Nets and Drawings for Visualizing Geometry</vt:lpstr>
      <vt:lpstr>Section 1.1 – Nets and Drawings for Visualizing Geometry</vt:lpstr>
      <vt:lpstr>Section 1.1 – Nets and Drawings for Visualizing Geometry</vt:lpstr>
      <vt:lpstr>Section 1.1 – Nets and Drawings for Visualizing Geometry</vt:lpstr>
      <vt:lpstr>Section 1.1 – Nets and Drawings for Visualizing Geometry</vt:lpstr>
      <vt:lpstr>Section 1.1 – Nets and Drawings for Visualizing Geometry</vt:lpstr>
      <vt:lpstr>Section 1.1 – Nets and Drawings for Visualizing Geometry</vt:lpstr>
      <vt:lpstr>Section 1.1 – Nets and Drawings for Visualizing Geometry</vt:lpstr>
      <vt:lpstr>Section 1.1 – Nets and Drawings for Visualizing Geometry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1-1 NETS</dc:title>
  <dc:creator>Jeff Twiddy</dc:creator>
  <cp:lastModifiedBy>Jeff Twiddy</cp:lastModifiedBy>
  <cp:revision>5</cp:revision>
  <dcterms:created xsi:type="dcterms:W3CDTF">2015-08-02T01:01:50Z</dcterms:created>
  <dcterms:modified xsi:type="dcterms:W3CDTF">2015-10-17T22:44:21Z</dcterms:modified>
</cp:coreProperties>
</file>