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2"/>
    <p:sldId id="258" r:id="rId3"/>
    <p:sldId id="259" r:id="rId4"/>
    <p:sldId id="260" r:id="rId5"/>
    <p:sldId id="261" r:id="rId6"/>
    <p:sldId id="262" r:id="rId7"/>
    <p:sldId id="263"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 id="306" r:id="rId50"/>
    <p:sldId id="307" r:id="rId51"/>
    <p:sldId id="308" r:id="rId52"/>
    <p:sldId id="309" r:id="rId53"/>
    <p:sldId id="310" r:id="rId54"/>
    <p:sldId id="311" r:id="rId55"/>
    <p:sldId id="312" r:id="rId56"/>
    <p:sldId id="313" r:id="rId57"/>
    <p:sldId id="314" r:id="rId58"/>
    <p:sldId id="315" r:id="rId59"/>
    <p:sldId id="316" r:id="rId60"/>
    <p:sldId id="317" r:id="rId61"/>
    <p:sldId id="318" r:id="rId6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0.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9/29/2015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9/29/2015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9/29/2015</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914400" y="152400"/>
            <a:ext cx="9160933" cy="16002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914400" y="1828800"/>
            <a:ext cx="5029200" cy="1752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146800" y="1828800"/>
            <a:ext cx="5029200" cy="1752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914400" y="3733800"/>
            <a:ext cx="5029200" cy="1752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6146800" y="3733800"/>
            <a:ext cx="5029200" cy="1752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5FCC6791-12DF-4726-BD2E-774D4073FACA}" type="slidenum">
              <a:rPr lang="en-US" altLang="en-US"/>
              <a:pPr/>
              <a:t>‹#›</a:t>
            </a:fld>
            <a:endParaRPr lang="en-US" altLang="en-US"/>
          </a:p>
        </p:txBody>
      </p:sp>
    </p:spTree>
    <p:extLst>
      <p:ext uri="{BB962C8B-B14F-4D97-AF65-F5344CB8AC3E}">
        <p14:creationId xmlns:p14="http://schemas.microsoft.com/office/powerpoint/2010/main" val="34317128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9160933" cy="1600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1828800"/>
            <a:ext cx="50292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46800" y="1828800"/>
            <a:ext cx="50292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E0619A53-A2F1-45CD-84B6-7973DC6F14FB}" type="slidenum">
              <a:rPr lang="en-US" altLang="en-US"/>
              <a:pPr/>
              <a:t>‹#›</a:t>
            </a:fld>
            <a:endParaRPr lang="en-US" altLang="en-US"/>
          </a:p>
        </p:txBody>
      </p:sp>
    </p:spTree>
    <p:extLst>
      <p:ext uri="{BB962C8B-B14F-4D97-AF65-F5344CB8AC3E}">
        <p14:creationId xmlns:p14="http://schemas.microsoft.com/office/powerpoint/2010/main" val="3385625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9160933" cy="16002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828800"/>
            <a:ext cx="50292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146800" y="1828800"/>
            <a:ext cx="50292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396F067F-D3FD-433C-99D4-84E8C0CB8A14}" type="slidenum">
              <a:rPr lang="en-US" altLang="en-US"/>
              <a:pPr/>
              <a:t>‹#›</a:t>
            </a:fld>
            <a:endParaRPr lang="en-US" altLang="en-US"/>
          </a:p>
        </p:txBody>
      </p:sp>
    </p:spTree>
    <p:extLst>
      <p:ext uri="{BB962C8B-B14F-4D97-AF65-F5344CB8AC3E}">
        <p14:creationId xmlns:p14="http://schemas.microsoft.com/office/powerpoint/2010/main" val="3776578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9/29/2015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509A250-FF31-4206-8172-F9D3106AACB1}" type="datetimeFigureOut">
              <a:rPr lang="en-US" dirty="0"/>
              <a:t>9/29/2015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509A250-FF31-4206-8172-F9D3106AACB1}" type="datetimeFigureOut">
              <a:rPr lang="en-US" dirty="0"/>
              <a:t>9/29/2015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9/29/2015</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9/29/2015</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9/29/2015</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9/29/2015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4.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2">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3">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4">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5">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509A250-FF31-4206-8172-F9D3106AACB1}" type="datetimeFigureOut">
              <a:rPr lang="en-US" dirty="0"/>
              <a:t>9/29/2015</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 id="2147483671" r:id="rId18"/>
    <p:sldLayoutId id="2147483672" r:id="rId19"/>
    <p:sldLayoutId id="2147483673" r:id="rId20"/>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8.xml"/><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8.xml"/><Relationship Id="rId5" Type="http://schemas.openxmlformats.org/officeDocument/2006/relationships/image" Target="../media/image21.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9.xml"/><Relationship Id="rId1" Type="http://schemas.openxmlformats.org/officeDocument/2006/relationships/vmlDrawing" Target="../drawings/vmlDrawing4.vml"/><Relationship Id="rId4" Type="http://schemas.openxmlformats.org/officeDocument/2006/relationships/image" Target="../media/image27.wmf"/></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28.emf"/></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0.xml"/><Relationship Id="rId1" Type="http://schemas.openxmlformats.org/officeDocument/2006/relationships/vmlDrawing" Target="../drawings/vmlDrawing6.vml"/><Relationship Id="rId4" Type="http://schemas.openxmlformats.org/officeDocument/2006/relationships/image" Target="../media/image30.emf"/></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9.png"/><Relationship Id="rId4" Type="http://schemas.openxmlformats.org/officeDocument/2006/relationships/image" Target="../media/image8.emf"/></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1.emf"/></Relationships>
</file>

<file path=ppt/slides/_rels/slide9.xml.rels><?xml version="1.0" encoding="UTF-8" standalone="yes"?>
<Relationships xmlns="http://schemas.openxmlformats.org/package/2006/relationships"><Relationship Id="rId3" Type="http://schemas.openxmlformats.org/officeDocument/2006/relationships/oleObject" Target="../embeddings/Microsoft_Word_97_-_2003_Document1.doc"/><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ctrTitle"/>
          </p:nvPr>
        </p:nvSpPr>
        <p:spPr>
          <a:effectLst>
            <a:outerShdw blurRad="63500" dist="46662" dir="2115817" algn="ctr" rotWithShape="0">
              <a:schemeClr val="bg2">
                <a:alpha val="74997"/>
              </a:schemeClr>
            </a:outerShdw>
          </a:effectLst>
        </p:spPr>
        <p:txBody>
          <a:bodyPr/>
          <a:lstStyle/>
          <a:p>
            <a:pPr eaLnBrk="1" hangingPunct="1">
              <a:defRPr/>
            </a:pPr>
            <a:r>
              <a:rPr lang="en-US" altLang="en-US" smtClean="0">
                <a:effectLst>
                  <a:outerShdw blurRad="38100" dist="38100" dir="2700000" algn="tl">
                    <a:srgbClr val="C0C0C0"/>
                  </a:outerShdw>
                </a:effectLst>
              </a:rPr>
              <a:t>Writing and Graphing Linear Equations</a:t>
            </a:r>
          </a:p>
        </p:txBody>
      </p:sp>
      <p:sp>
        <p:nvSpPr>
          <p:cNvPr id="46083" name="Rectangle 3"/>
          <p:cNvSpPr>
            <a:spLocks noGrp="1" noChangeArrowheads="1"/>
          </p:cNvSpPr>
          <p:nvPr>
            <p:ph type="subTitle" idx="1"/>
          </p:nvPr>
        </p:nvSpPr>
        <p:spPr/>
        <p:txBody>
          <a:bodyPr/>
          <a:lstStyle/>
          <a:p>
            <a:pPr eaLnBrk="1" hangingPunct="1">
              <a:defRPr/>
            </a:pPr>
            <a:r>
              <a:rPr lang="en-US" altLang="en-US" smtClean="0">
                <a:effectLst>
                  <a:outerShdw blurRad="38100" dist="38100" dir="2700000" algn="tl">
                    <a:srgbClr val="C0C0C0"/>
                  </a:outerShdw>
                </a:effectLst>
              </a:rPr>
              <a:t>Linear equations can be used to represent relationships.</a:t>
            </a:r>
          </a:p>
        </p:txBody>
      </p:sp>
    </p:spTree>
    <p:extLst>
      <p:ext uri="{BB962C8B-B14F-4D97-AF65-F5344CB8AC3E}">
        <p14:creationId xmlns:p14="http://schemas.microsoft.com/office/powerpoint/2010/main" val="22811493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Rectangle 4"/>
          <p:cNvSpPr>
            <a:spLocks noGrp="1" noChangeArrowheads="1"/>
          </p:cNvSpPr>
          <p:nvPr>
            <p:ph type="ctrTitle"/>
          </p:nvPr>
        </p:nvSpPr>
        <p:spPr>
          <a:effectLst>
            <a:outerShdw blurRad="63500" dist="46662" dir="2115817" algn="ctr" rotWithShape="0">
              <a:schemeClr val="bg2">
                <a:alpha val="74997"/>
              </a:schemeClr>
            </a:outerShdw>
          </a:effectLst>
        </p:spPr>
        <p:txBody>
          <a:bodyPr/>
          <a:lstStyle/>
          <a:p>
            <a:pPr eaLnBrk="1" hangingPunct="1">
              <a:defRPr/>
            </a:pPr>
            <a:r>
              <a:rPr lang="en-US" altLang="en-US" smtClean="0">
                <a:effectLst>
                  <a:outerShdw blurRad="38100" dist="38100" dir="2700000" algn="tl">
                    <a:srgbClr val="C0C0C0"/>
                  </a:outerShdw>
                </a:effectLst>
              </a:rPr>
              <a:t>Slope</a:t>
            </a:r>
          </a:p>
        </p:txBody>
      </p:sp>
      <p:sp>
        <p:nvSpPr>
          <p:cNvPr id="50181" name="Rectangle 5"/>
          <p:cNvSpPr>
            <a:spLocks noGrp="1" noChangeArrowheads="1"/>
          </p:cNvSpPr>
          <p:nvPr>
            <p:ph type="subTitle" idx="1"/>
          </p:nvPr>
        </p:nvSpPr>
        <p:spPr/>
        <p:txBody>
          <a:bodyPr/>
          <a:lstStyle/>
          <a:p>
            <a:pPr eaLnBrk="1" hangingPunct="1">
              <a:defRPr/>
            </a:pPr>
            <a:r>
              <a:rPr lang="en-US" altLang="en-US" smtClean="0">
                <a:effectLst>
                  <a:outerShdw blurRad="38100" dist="38100" dir="2700000" algn="tl">
                    <a:srgbClr val="C0C0C0"/>
                  </a:outerShdw>
                </a:effectLst>
              </a:rPr>
              <a:t>Rate of change</a:t>
            </a:r>
          </a:p>
        </p:txBody>
      </p:sp>
    </p:spTree>
    <p:extLst>
      <p:ext uri="{BB962C8B-B14F-4D97-AF65-F5344CB8AC3E}">
        <p14:creationId xmlns:p14="http://schemas.microsoft.com/office/powerpoint/2010/main" val="19154619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31065" y="708338"/>
            <a:ext cx="9465972" cy="2415862"/>
          </a:xfrm>
          <a:noFill/>
          <a:ln>
            <a:solidFill>
              <a:schemeClr val="accent3"/>
            </a:solidFill>
            <a:miter lim="800000"/>
            <a:headEnd/>
            <a:tailEnd/>
          </a:ln>
        </p:spPr>
        <p:txBody>
          <a:bodyPr/>
          <a:lstStyle/>
          <a:p>
            <a:pPr eaLnBrk="1" hangingPunct="1"/>
            <a:r>
              <a:rPr lang="en-US" altLang="en-US" sz="2400" dirty="0"/>
              <a:t>Slope of a line is its rate of change.  The following example describes how slope (rate of change) is applied.</a:t>
            </a:r>
            <a:br>
              <a:rPr lang="en-US" altLang="en-US" sz="2400" dirty="0"/>
            </a:br>
            <a:r>
              <a:rPr lang="en-US" altLang="en-US" sz="2400" dirty="0"/>
              <a:t>Rate of change is also know as </a:t>
            </a:r>
            <a:r>
              <a:rPr lang="en-US" altLang="en-US" sz="2400" b="1" i="1" dirty="0"/>
              <a:t>grade</a:t>
            </a:r>
            <a:r>
              <a:rPr lang="en-US" altLang="en-US" sz="2400" dirty="0"/>
              <a:t> or </a:t>
            </a:r>
            <a:r>
              <a:rPr lang="en-US" altLang="en-US" sz="2400" b="1" i="1" dirty="0"/>
              <a:t>pitch</a:t>
            </a:r>
            <a:r>
              <a:rPr lang="en-US" altLang="en-US" sz="2400" dirty="0"/>
              <a:t>, or </a:t>
            </a:r>
            <a:r>
              <a:rPr lang="en-US" altLang="en-US" sz="2400" b="1" i="1" dirty="0"/>
              <a:t>rise over run</a:t>
            </a:r>
            <a:r>
              <a:rPr lang="en-US" altLang="en-US" sz="2400" dirty="0"/>
              <a:t>.  Change is often symbolized in mathematics by a delta for which the symbol is the Greek letter:  </a:t>
            </a:r>
            <a:r>
              <a:rPr lang="el-GR" altLang="en-US" sz="4400" dirty="0">
                <a:solidFill>
                  <a:schemeClr val="accent1"/>
                </a:solidFill>
              </a:rPr>
              <a:t>Δ</a:t>
            </a:r>
          </a:p>
        </p:txBody>
      </p:sp>
      <p:pic>
        <p:nvPicPr>
          <p:cNvPr id="14339" name="Picture 5" descr="slopeformula"/>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24984" y="3595689"/>
            <a:ext cx="9281016" cy="1349798"/>
          </a:xfrm>
          <a:solidFill>
            <a:schemeClr val="tx1"/>
          </a:solidFill>
        </p:spPr>
      </p:pic>
    </p:spTree>
    <p:extLst>
      <p:ext uri="{BB962C8B-B14F-4D97-AF65-F5344CB8AC3E}">
        <p14:creationId xmlns:p14="http://schemas.microsoft.com/office/powerpoint/2010/main" val="16160744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title" sz="quarter"/>
          </p:nvPr>
        </p:nvSpPr>
        <p:spPr/>
        <p:txBody>
          <a:bodyPr/>
          <a:lstStyle/>
          <a:p>
            <a:pPr eaLnBrk="1" hangingPunct="1"/>
            <a:r>
              <a:rPr lang="en-US" altLang="en-US" sz="2400"/>
              <a:t>Finding slope (rate of change) using a graph and two points.</a:t>
            </a:r>
          </a:p>
        </p:txBody>
      </p:sp>
      <p:pic>
        <p:nvPicPr>
          <p:cNvPr id="15363" name="Picture 9" descr="positive slope"/>
          <p:cNvPicPr>
            <a:picLocks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231149" y="733558"/>
            <a:ext cx="5145033" cy="3027073"/>
          </a:xfrm>
          <a:solidFill>
            <a:schemeClr val="tx1"/>
          </a:solidFill>
        </p:spPr>
      </p:pic>
      <p:pic>
        <p:nvPicPr>
          <p:cNvPr id="15364" name="Picture 10" descr="negative slope"/>
          <p:cNvPicPr>
            <a:picLocks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5494867" y="733558"/>
            <a:ext cx="5145990" cy="3027169"/>
          </a:xfrm>
          <a:solidFill>
            <a:schemeClr val="tx1"/>
          </a:solidFill>
        </p:spPr>
      </p:pic>
      <p:pic>
        <p:nvPicPr>
          <p:cNvPr id="15365" name="Picture 11" descr="zero slope (horizontal)"/>
          <p:cNvPicPr>
            <a:picLocks noChangeAspect="1" noChangeArrowheads="1"/>
          </p:cNvPicPr>
          <p:nvPr>
            <p:ph sz="quarter" idx="3"/>
          </p:nvPr>
        </p:nvPicPr>
        <p:blipFill>
          <a:blip r:embed="rId4">
            <a:extLst>
              <a:ext uri="{28A0092B-C50C-407E-A947-70E740481C1C}">
                <a14:useLocalDpi xmlns:a14="http://schemas.microsoft.com/office/drawing/2010/main" val="0"/>
              </a:ext>
            </a:extLst>
          </a:blip>
          <a:srcRect/>
          <a:stretch>
            <a:fillRect/>
          </a:stretch>
        </p:blipFill>
        <p:spPr>
          <a:xfrm>
            <a:off x="231148" y="3813568"/>
            <a:ext cx="5145033" cy="3026716"/>
          </a:xfrm>
          <a:solidFill>
            <a:schemeClr val="tx1"/>
          </a:solidFill>
        </p:spPr>
      </p:pic>
      <p:pic>
        <p:nvPicPr>
          <p:cNvPr id="15366" name="Picture 12" descr="no slope (undefined)"/>
          <p:cNvPicPr>
            <a:picLocks noChangeAspect="1" noChangeArrowheads="1"/>
          </p:cNvPicPr>
          <p:nvPr>
            <p:ph sz="quarter" idx="4"/>
          </p:nvPr>
        </p:nvPicPr>
        <p:blipFill>
          <a:blip r:embed="rId5">
            <a:extLst>
              <a:ext uri="{28A0092B-C50C-407E-A947-70E740481C1C}">
                <a14:useLocalDpi xmlns:a14="http://schemas.microsoft.com/office/drawing/2010/main" val="0"/>
              </a:ext>
            </a:extLst>
          </a:blip>
          <a:srcRect/>
          <a:stretch>
            <a:fillRect/>
          </a:stretch>
        </p:blipFill>
        <p:spPr>
          <a:xfrm>
            <a:off x="5494866" y="3813568"/>
            <a:ext cx="5145990" cy="3026716"/>
          </a:xfrm>
          <a:solidFill>
            <a:schemeClr val="tx1"/>
          </a:solidFill>
        </p:spPr>
      </p:pic>
    </p:spTree>
    <p:extLst>
      <p:ext uri="{BB962C8B-B14F-4D97-AF65-F5344CB8AC3E}">
        <p14:creationId xmlns:p14="http://schemas.microsoft.com/office/powerpoint/2010/main" val="35853349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type="title"/>
          </p:nvPr>
        </p:nvSpPr>
        <p:spPr>
          <a:xfrm>
            <a:off x="643943" y="708338"/>
            <a:ext cx="9453093" cy="1730062"/>
          </a:xfrm>
          <a:noFill/>
          <a:ln>
            <a:solidFill>
              <a:schemeClr val="accent3"/>
            </a:solidFill>
            <a:miter lim="800000"/>
            <a:headEnd/>
            <a:tailEnd/>
          </a:ln>
        </p:spPr>
        <p:txBody>
          <a:bodyPr/>
          <a:lstStyle/>
          <a:p>
            <a:pPr eaLnBrk="1" hangingPunct="1"/>
            <a:r>
              <a:rPr lang="en-US" altLang="en-US" sz="2400"/>
              <a:t>If an equation is linear, a constant change in the </a:t>
            </a:r>
            <a:r>
              <a:rPr lang="en-US" altLang="en-US" sz="2400">
                <a:solidFill>
                  <a:srgbClr val="FF3300"/>
                </a:solidFill>
              </a:rPr>
              <a:t>x-value</a:t>
            </a:r>
            <a:r>
              <a:rPr lang="en-US" altLang="en-US" sz="2400"/>
              <a:t> corresponds to a constant change in the </a:t>
            </a:r>
            <a:r>
              <a:rPr lang="en-US" altLang="en-US" sz="2400">
                <a:solidFill>
                  <a:srgbClr val="FF3300"/>
                </a:solidFill>
              </a:rPr>
              <a:t>y-value. </a:t>
            </a:r>
            <a:r>
              <a:rPr lang="en-US" altLang="en-US" sz="2400"/>
              <a:t>The graph shows an example where each time the x-value increases by 3, the y-value increases by 2.</a:t>
            </a:r>
            <a:endParaRPr lang="en-US" altLang="en-US" sz="2400">
              <a:solidFill>
                <a:srgbClr val="FF3300"/>
              </a:solidFill>
            </a:endParaRPr>
          </a:p>
        </p:txBody>
      </p:sp>
      <p:pic>
        <p:nvPicPr>
          <p:cNvPr id="16387" name="Picture 6" descr="slope11"/>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902299" y="2550353"/>
            <a:ext cx="4494726" cy="4213805"/>
          </a:xfrm>
          <a:solidFill>
            <a:schemeClr val="tx1"/>
          </a:solidFill>
        </p:spPr>
      </p:pic>
    </p:spTree>
    <p:extLst>
      <p:ext uri="{BB962C8B-B14F-4D97-AF65-F5344CB8AC3E}">
        <p14:creationId xmlns:p14="http://schemas.microsoft.com/office/powerpoint/2010/main" val="22084237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type="title" sz="quarter"/>
          </p:nvPr>
        </p:nvSpPr>
        <p:spPr>
          <a:xfrm>
            <a:off x="605307" y="618186"/>
            <a:ext cx="9465972" cy="677214"/>
          </a:xfrm>
        </p:spPr>
        <p:txBody>
          <a:bodyPr/>
          <a:lstStyle/>
          <a:p>
            <a:pPr eaLnBrk="1" hangingPunct="1"/>
            <a:r>
              <a:rPr lang="en-US" altLang="en-US" sz="2800" dirty="0">
                <a:solidFill>
                  <a:schemeClr val="tx1"/>
                </a:solidFill>
              </a:rPr>
              <a:t>Slopes:  positive, negative, no slope (zero), undefined.</a:t>
            </a:r>
          </a:p>
        </p:txBody>
      </p:sp>
      <p:pic>
        <p:nvPicPr>
          <p:cNvPr id="17411" name="Picture 9" descr="positive slope 1"/>
          <p:cNvPicPr>
            <a:picLocks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605307" y="1295399"/>
            <a:ext cx="2881176" cy="2720665"/>
          </a:xfrm>
        </p:spPr>
      </p:pic>
      <p:pic>
        <p:nvPicPr>
          <p:cNvPr id="17412" name="Picture 10" descr="negative slope 1"/>
          <p:cNvPicPr>
            <a:picLocks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3728421" y="1306692"/>
            <a:ext cx="2881201" cy="2720665"/>
          </a:xfrm>
        </p:spPr>
      </p:pic>
      <p:pic>
        <p:nvPicPr>
          <p:cNvPr id="17413" name="Picture 12" descr="zero slope 1"/>
          <p:cNvPicPr>
            <a:picLocks noChangeAspect="1" noChangeArrowheads="1"/>
          </p:cNvPicPr>
          <p:nvPr>
            <p:ph sz="quarter" idx="3"/>
          </p:nvPr>
        </p:nvPicPr>
        <p:blipFill>
          <a:blip r:embed="rId4">
            <a:extLst>
              <a:ext uri="{28A0092B-C50C-407E-A947-70E740481C1C}">
                <a14:useLocalDpi xmlns:a14="http://schemas.microsoft.com/office/drawing/2010/main" val="0"/>
              </a:ext>
            </a:extLst>
          </a:blip>
          <a:srcRect/>
          <a:stretch>
            <a:fillRect/>
          </a:stretch>
        </p:blipFill>
        <p:spPr>
          <a:xfrm>
            <a:off x="605306" y="4027357"/>
            <a:ext cx="2881177" cy="2721441"/>
          </a:xfrm>
        </p:spPr>
      </p:pic>
      <p:pic>
        <p:nvPicPr>
          <p:cNvPr id="17414" name="Picture 13" descr="no slope 1"/>
          <p:cNvPicPr>
            <a:picLocks noChangeAspect="1" noChangeArrowheads="1"/>
          </p:cNvPicPr>
          <p:nvPr>
            <p:ph sz="quarter" idx="4"/>
          </p:nvPr>
        </p:nvPicPr>
        <p:blipFill>
          <a:blip r:embed="rId5">
            <a:extLst>
              <a:ext uri="{28A0092B-C50C-407E-A947-70E740481C1C}">
                <a14:useLocalDpi xmlns:a14="http://schemas.microsoft.com/office/drawing/2010/main" val="0"/>
              </a:ext>
            </a:extLst>
          </a:blip>
          <a:srcRect/>
          <a:stretch>
            <a:fillRect/>
          </a:stretch>
        </p:blipFill>
        <p:spPr>
          <a:xfrm>
            <a:off x="3728420" y="4038649"/>
            <a:ext cx="2881201" cy="2720801"/>
          </a:xfrm>
        </p:spPr>
      </p:pic>
    </p:spTree>
    <p:extLst>
      <p:ext uri="{BB962C8B-B14F-4D97-AF65-F5344CB8AC3E}">
        <p14:creationId xmlns:p14="http://schemas.microsoft.com/office/powerpoint/2010/main" val="12159708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a:noFill/>
          <a:ln>
            <a:solidFill>
              <a:schemeClr val="accent3"/>
            </a:solidFill>
            <a:miter lim="800000"/>
            <a:headEnd/>
            <a:tailEnd/>
          </a:ln>
        </p:spPr>
        <p:txBody>
          <a:bodyPr/>
          <a:lstStyle/>
          <a:p>
            <a:pPr eaLnBrk="1" hangingPunct="1"/>
            <a:r>
              <a:rPr lang="en-US" altLang="en-US" sz="2400"/>
              <a:t>Remember, linear equations have constant slope.  For a line on the coordinate plane, slope is the following ratio.  This ratio is often referred to as </a:t>
            </a:r>
            <a:r>
              <a:rPr lang="ja-JP" altLang="en-US" sz="2400">
                <a:latin typeface="Arial" panose="020B0604020202020204" pitchFamily="34" charset="0"/>
              </a:rPr>
              <a:t>“</a:t>
            </a:r>
            <a:r>
              <a:rPr lang="en-US" altLang="ja-JP" sz="2400"/>
              <a:t>rise over run</a:t>
            </a:r>
            <a:r>
              <a:rPr lang="ja-JP" altLang="en-US" sz="2400">
                <a:latin typeface="Arial" panose="020B0604020202020204" pitchFamily="34" charset="0"/>
              </a:rPr>
              <a:t>”</a:t>
            </a:r>
            <a:r>
              <a:rPr lang="en-US" altLang="ja-JP" sz="2400"/>
              <a:t>.</a:t>
            </a:r>
            <a:endParaRPr lang="en-US" altLang="en-US" sz="2400"/>
          </a:p>
        </p:txBody>
      </p:sp>
      <p:pic>
        <p:nvPicPr>
          <p:cNvPr id="18435" name="Picture 6" descr="slope_of_a_line_formula"/>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175727" y="2134835"/>
            <a:ext cx="8345489" cy="4307972"/>
          </a:xfrm>
          <a:noFill/>
          <a:ln>
            <a:solidFill>
              <a:srgbClr val="FF0000"/>
            </a:solidFill>
            <a:miter lim="800000"/>
            <a:headEnd/>
            <a:tailEnd/>
          </a:ln>
        </p:spPr>
      </p:pic>
    </p:spTree>
    <p:extLst>
      <p:ext uri="{BB962C8B-B14F-4D97-AF65-F5344CB8AC3E}">
        <p14:creationId xmlns:p14="http://schemas.microsoft.com/office/powerpoint/2010/main" val="33325297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18186" y="721216"/>
            <a:ext cx="9169758" cy="875763"/>
          </a:xfrm>
          <a:noFill/>
          <a:ln>
            <a:solidFill>
              <a:schemeClr val="accent3"/>
            </a:solidFill>
            <a:miter lim="800000"/>
            <a:headEnd/>
            <a:tailEnd/>
          </a:ln>
        </p:spPr>
        <p:txBody>
          <a:bodyPr/>
          <a:lstStyle/>
          <a:p>
            <a:pPr eaLnBrk="1" hangingPunct="1"/>
            <a:r>
              <a:rPr lang="en-US" altLang="en-US" sz="2800" b="1">
                <a:solidFill>
                  <a:schemeClr val="tx1"/>
                </a:solidFill>
              </a:rPr>
              <a:t>Find the </a:t>
            </a:r>
            <a:r>
              <a:rPr lang="en-US" altLang="en-US" sz="2800" b="1" i="1" u="sng">
                <a:solidFill>
                  <a:schemeClr val="tx1"/>
                </a:solidFill>
              </a:rPr>
              <a:t>slope</a:t>
            </a:r>
            <a:r>
              <a:rPr lang="en-US" altLang="en-US" sz="2800" b="1">
                <a:solidFill>
                  <a:schemeClr val="tx1"/>
                </a:solidFill>
              </a:rPr>
              <a:t> of the line that passes through each pair of points.</a:t>
            </a:r>
          </a:p>
        </p:txBody>
      </p:sp>
      <p:sp>
        <p:nvSpPr>
          <p:cNvPr id="19459" name="Rectangle 3"/>
          <p:cNvSpPr>
            <a:spLocks noGrp="1" noChangeArrowheads="1"/>
          </p:cNvSpPr>
          <p:nvPr>
            <p:ph type="body" idx="1"/>
          </p:nvPr>
        </p:nvSpPr>
        <p:spPr>
          <a:xfrm>
            <a:off x="618186" y="1996224"/>
            <a:ext cx="9287814" cy="4861775"/>
          </a:xfrm>
        </p:spPr>
        <p:txBody>
          <a:bodyPr>
            <a:noAutofit/>
          </a:bodyPr>
          <a:lstStyle/>
          <a:p>
            <a:pPr marL="609600" indent="-609600">
              <a:buFontTx/>
              <a:buAutoNum type="arabicParenR"/>
            </a:pPr>
            <a:r>
              <a:rPr lang="en-US" altLang="en-US" sz="2400" dirty="0"/>
              <a:t>(1, 3) and (2, 4)</a:t>
            </a:r>
          </a:p>
          <a:p>
            <a:pPr marL="609600" indent="-609600">
              <a:buFontTx/>
              <a:buAutoNum type="arabicParenR"/>
            </a:pPr>
            <a:endParaRPr lang="en-US" altLang="en-US" sz="2400" dirty="0"/>
          </a:p>
          <a:p>
            <a:pPr marL="609600" indent="-609600">
              <a:buFontTx/>
              <a:buAutoNum type="arabicParenR"/>
            </a:pPr>
            <a:r>
              <a:rPr lang="en-US" altLang="en-US" sz="2400" dirty="0"/>
              <a:t>(0, 0) and (6, -3)</a:t>
            </a:r>
          </a:p>
          <a:p>
            <a:pPr marL="609600" indent="-609600">
              <a:buFontTx/>
              <a:buAutoNum type="arabicParenR"/>
            </a:pPr>
            <a:endParaRPr lang="en-US" altLang="en-US" sz="2400" dirty="0"/>
          </a:p>
          <a:p>
            <a:pPr marL="609600" indent="-609600">
              <a:buFontTx/>
              <a:buAutoNum type="arabicParenR"/>
            </a:pPr>
            <a:r>
              <a:rPr lang="en-US" altLang="en-US" sz="2400" dirty="0"/>
              <a:t>(2, -5) and (1, -2)</a:t>
            </a:r>
          </a:p>
          <a:p>
            <a:pPr marL="609600" indent="-609600">
              <a:buFontTx/>
              <a:buAutoNum type="arabicParenR"/>
            </a:pPr>
            <a:endParaRPr lang="en-US" altLang="en-US" sz="2400" dirty="0"/>
          </a:p>
          <a:p>
            <a:pPr marL="609600" indent="-609600">
              <a:buFontTx/>
              <a:buAutoNum type="arabicParenR"/>
            </a:pPr>
            <a:r>
              <a:rPr lang="en-US" altLang="en-US" sz="2400" dirty="0"/>
              <a:t>(3, 1) and (0, 3)</a:t>
            </a:r>
          </a:p>
          <a:p>
            <a:pPr marL="609600" indent="-609600">
              <a:buFontTx/>
              <a:buAutoNum type="arabicParenR"/>
            </a:pPr>
            <a:endParaRPr lang="en-US" altLang="en-US" sz="2400" dirty="0"/>
          </a:p>
          <a:p>
            <a:pPr marL="609600" indent="-609600">
              <a:buFontTx/>
              <a:buAutoNum type="arabicParenR"/>
            </a:pPr>
            <a:r>
              <a:rPr lang="en-US" altLang="en-US" sz="2400" dirty="0"/>
              <a:t>(-2, -8) and (1, 4)</a:t>
            </a:r>
          </a:p>
        </p:txBody>
      </p:sp>
    </p:spTree>
    <p:extLst>
      <p:ext uri="{BB962C8B-B14F-4D97-AF65-F5344CB8AC3E}">
        <p14:creationId xmlns:p14="http://schemas.microsoft.com/office/powerpoint/2010/main" val="34640927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Grp="1" noChangeArrowheads="1"/>
          </p:cNvSpPr>
          <p:nvPr>
            <p:ph type="title"/>
          </p:nvPr>
        </p:nvSpPr>
        <p:spPr>
          <a:xfrm>
            <a:off x="605307" y="609600"/>
            <a:ext cx="8843493" cy="1143000"/>
          </a:xfrm>
          <a:noFill/>
          <a:ln>
            <a:solidFill>
              <a:schemeClr val="accent3"/>
            </a:solidFill>
            <a:miter lim="800000"/>
            <a:headEnd/>
            <a:tailEnd/>
          </a:ln>
        </p:spPr>
        <p:txBody>
          <a:bodyPr/>
          <a:lstStyle/>
          <a:p>
            <a:pPr eaLnBrk="1" hangingPunct="1"/>
            <a:r>
              <a:rPr lang="en-US" altLang="en-US" sz="2800" b="1" dirty="0">
                <a:solidFill>
                  <a:schemeClr val="tx1"/>
                </a:solidFill>
              </a:rPr>
              <a:t>Graphing a Line Using a Point and the Slope</a:t>
            </a:r>
            <a:r>
              <a:rPr lang="en-US" altLang="en-US" sz="2400" dirty="0"/>
              <a:t/>
            </a:r>
            <a:br>
              <a:rPr lang="en-US" altLang="en-US" sz="2400" dirty="0"/>
            </a:br>
            <a:r>
              <a:rPr lang="en-US" altLang="en-US" sz="2400" dirty="0"/>
              <a:t>Graph the line passing through (1, 3) with slope 2.</a:t>
            </a:r>
          </a:p>
        </p:txBody>
      </p:sp>
      <p:pic>
        <p:nvPicPr>
          <p:cNvPr id="20483" name="Picture 7" descr="fixpic1"/>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949262" y="2005884"/>
            <a:ext cx="4524264" cy="4591390"/>
          </a:xfrm>
        </p:spPr>
      </p:pic>
    </p:spTree>
    <p:extLst>
      <p:ext uri="{BB962C8B-B14F-4D97-AF65-F5344CB8AC3E}">
        <p14:creationId xmlns:p14="http://schemas.microsoft.com/office/powerpoint/2010/main" val="21748331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p:nvPr>
        </p:nvSpPr>
        <p:spPr>
          <a:xfrm>
            <a:off x="643944" y="695459"/>
            <a:ext cx="8436556" cy="605308"/>
          </a:xfrm>
          <a:noFill/>
          <a:ln>
            <a:solidFill>
              <a:schemeClr val="accent3"/>
            </a:solidFill>
            <a:miter lim="800000"/>
            <a:headEnd/>
            <a:tailEnd/>
          </a:ln>
        </p:spPr>
        <p:txBody>
          <a:bodyPr/>
          <a:lstStyle/>
          <a:p>
            <a:pPr eaLnBrk="1" hangingPunct="1"/>
            <a:r>
              <a:rPr lang="en-US" altLang="en-US" sz="2800" b="1">
                <a:solidFill>
                  <a:schemeClr val="tx1"/>
                </a:solidFill>
              </a:rPr>
              <a:t>Given the point (4, 2), find the slope of this line?</a:t>
            </a:r>
          </a:p>
        </p:txBody>
      </p:sp>
      <p:pic>
        <p:nvPicPr>
          <p:cNvPr id="21507" name="Picture 10" descr="3_11_2_21a"/>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606344" y="1551771"/>
            <a:ext cx="5118099" cy="5174152"/>
          </a:xfrm>
        </p:spPr>
      </p:pic>
      <p:sp>
        <p:nvSpPr>
          <p:cNvPr id="141323" name="AutoShape 11"/>
          <p:cNvSpPr>
            <a:spLocks noChangeArrowheads="1"/>
          </p:cNvSpPr>
          <p:nvPr/>
        </p:nvSpPr>
        <p:spPr bwMode="auto">
          <a:xfrm>
            <a:off x="425003" y="2895599"/>
            <a:ext cx="3644721" cy="2462012"/>
          </a:xfrm>
          <a:prstGeom prst="wedgeRoundRectCallout">
            <a:avLst>
              <a:gd name="adj1" fmla="val 111152"/>
              <a:gd name="adj2" fmla="val 36544"/>
              <a:gd name="adj3" fmla="val 16667"/>
            </a:avLst>
          </a:prstGeom>
          <a:solidFill>
            <a:schemeClr val="accent3"/>
          </a:solidFill>
          <a:ln w="9525">
            <a:solidFill>
              <a:schemeClr val="tx1"/>
            </a:solidFill>
            <a:miter lim="800000"/>
            <a:headEnd/>
            <a:tailEnd/>
          </a:ln>
          <a:effectLst/>
          <a:extLst/>
        </p:spPr>
        <p:txBody>
          <a:bodyPr/>
          <a:lstStyle/>
          <a:p>
            <a:pPr algn="ctr">
              <a:defRPr/>
            </a:pPr>
            <a:r>
              <a:rPr lang="en-US" sz="2800" dirty="0">
                <a:latin typeface="Comic Sans MS" charset="0"/>
                <a:ea typeface="ＭＳ Ｐゴシック" charset="0"/>
              </a:rPr>
              <a:t>To make finding slope easier, find where the line crosses at an </a:t>
            </a:r>
            <a:r>
              <a:rPr lang="en-US" sz="2800" b="1" i="1" dirty="0">
                <a:latin typeface="Comic Sans MS" charset="0"/>
                <a:ea typeface="ＭＳ Ｐゴシック" charset="0"/>
              </a:rPr>
              <a:t>x</a:t>
            </a:r>
            <a:r>
              <a:rPr lang="en-US" sz="2800" dirty="0">
                <a:latin typeface="Comic Sans MS" charset="0"/>
                <a:ea typeface="ＭＳ Ｐゴシック" charset="0"/>
              </a:rPr>
              <a:t> and </a:t>
            </a:r>
            <a:r>
              <a:rPr lang="en-US" sz="2800" b="1" i="1" dirty="0">
                <a:latin typeface="Comic Sans MS" charset="0"/>
                <a:ea typeface="ＭＳ Ｐゴシック" charset="0"/>
              </a:rPr>
              <a:t>y</a:t>
            </a:r>
            <a:r>
              <a:rPr lang="en-US" sz="2800" dirty="0">
                <a:latin typeface="Comic Sans MS" charset="0"/>
                <a:ea typeface="ＭＳ Ｐゴシック" charset="0"/>
              </a:rPr>
              <a:t> junction.</a:t>
            </a:r>
          </a:p>
        </p:txBody>
      </p:sp>
    </p:spTree>
    <p:extLst>
      <p:ext uri="{BB962C8B-B14F-4D97-AF65-F5344CB8AC3E}">
        <p14:creationId xmlns:p14="http://schemas.microsoft.com/office/powerpoint/2010/main" val="19982845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Grp="1" noChangeArrowheads="1"/>
          </p:cNvSpPr>
          <p:nvPr>
            <p:ph type="title"/>
          </p:nvPr>
        </p:nvSpPr>
        <p:spPr>
          <a:xfrm>
            <a:off x="6172200" y="685800"/>
            <a:ext cx="4246808" cy="5869546"/>
          </a:xfrm>
          <a:noFill/>
          <a:ln>
            <a:noFill/>
            <a:miter lim="800000"/>
            <a:headEnd/>
            <a:tailEnd/>
          </a:ln>
        </p:spPr>
        <p:txBody>
          <a:bodyPr/>
          <a:lstStyle/>
          <a:p>
            <a:pPr eaLnBrk="1" hangingPunct="1"/>
            <a:r>
              <a:rPr lang="en-US" altLang="en-US" sz="2800" b="1" dirty="0">
                <a:solidFill>
                  <a:schemeClr val="tx1"/>
                </a:solidFill>
              </a:rPr>
              <a:t>Finding Slope from a Graph</a:t>
            </a:r>
            <a:r>
              <a:rPr lang="en-US" altLang="en-US" sz="2400" dirty="0">
                <a:solidFill>
                  <a:srgbClr val="0000CC"/>
                </a:solidFill>
              </a:rPr>
              <a:t/>
            </a:r>
            <a:br>
              <a:rPr lang="en-US" altLang="en-US" sz="2400" dirty="0">
                <a:solidFill>
                  <a:srgbClr val="0000CC"/>
                </a:solidFill>
              </a:rPr>
            </a:br>
            <a:r>
              <a:rPr lang="en-US" altLang="en-US" sz="2400" dirty="0">
                <a:solidFill>
                  <a:srgbClr val="0000CC"/>
                </a:solidFill>
              </a:rPr>
              <a:t/>
            </a:r>
            <a:br>
              <a:rPr lang="en-US" altLang="en-US" sz="2400" dirty="0">
                <a:solidFill>
                  <a:srgbClr val="0000CC"/>
                </a:solidFill>
              </a:rPr>
            </a:br>
            <a:r>
              <a:rPr lang="en-US" altLang="en-US" sz="2400" dirty="0"/>
              <a:t>Use the graph of the line to determine its slope.  Choose two points on the line </a:t>
            </a:r>
            <a:r>
              <a:rPr lang="en-US" altLang="en-US" sz="2400" dirty="0">
                <a:solidFill>
                  <a:srgbClr val="FF3300"/>
                </a:solidFill>
              </a:rPr>
              <a:t>(-4, 4)</a:t>
            </a:r>
            <a:r>
              <a:rPr lang="en-US" altLang="en-US" sz="2400" dirty="0"/>
              <a:t> and </a:t>
            </a:r>
            <a:r>
              <a:rPr lang="en-US" altLang="en-US" sz="2400" dirty="0">
                <a:solidFill>
                  <a:srgbClr val="FF3300"/>
                </a:solidFill>
              </a:rPr>
              <a:t>(8, -2).</a:t>
            </a:r>
            <a:r>
              <a:rPr lang="en-US" altLang="en-US" sz="2400" dirty="0"/>
              <a:t>  Count the rise over run </a:t>
            </a:r>
            <a:r>
              <a:rPr lang="en-US" altLang="en-US" sz="2400" u="sng" dirty="0"/>
              <a:t>or</a:t>
            </a:r>
            <a:r>
              <a:rPr lang="en-US" altLang="en-US" sz="2400" dirty="0"/>
              <a:t> you can use the slope formula.  Notice if you switch (x</a:t>
            </a:r>
            <a:r>
              <a:rPr lang="en-US" altLang="en-US" sz="2400" baseline="-25000" dirty="0"/>
              <a:t>1</a:t>
            </a:r>
            <a:r>
              <a:rPr lang="en-US" altLang="en-US" sz="2400" dirty="0"/>
              <a:t>, y</a:t>
            </a:r>
            <a:r>
              <a:rPr lang="en-US" altLang="en-US" sz="2400" baseline="-25000" dirty="0"/>
              <a:t>1</a:t>
            </a:r>
            <a:r>
              <a:rPr lang="en-US" altLang="en-US" sz="2400" dirty="0"/>
              <a:t>) and (x</a:t>
            </a:r>
            <a:r>
              <a:rPr lang="en-US" altLang="en-US" sz="2400" baseline="-25000" dirty="0"/>
              <a:t>2</a:t>
            </a:r>
            <a:r>
              <a:rPr lang="en-US" altLang="en-US" sz="2400" dirty="0"/>
              <a:t>, y</a:t>
            </a:r>
            <a:r>
              <a:rPr lang="en-US" altLang="en-US" sz="2400" baseline="-25000" dirty="0"/>
              <a:t>2</a:t>
            </a:r>
            <a:r>
              <a:rPr lang="en-US" altLang="en-US" sz="2400" dirty="0"/>
              <a:t>), you get the same slope:</a:t>
            </a:r>
            <a:endParaRPr lang="en-US" altLang="en-US" sz="2400" dirty="0">
              <a:solidFill>
                <a:srgbClr val="0000CC"/>
              </a:solidFill>
            </a:endParaRPr>
          </a:p>
        </p:txBody>
      </p:sp>
      <p:pic>
        <p:nvPicPr>
          <p:cNvPr id="22531" name="Picture 8" descr="fixpic2"/>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81697" y="569889"/>
            <a:ext cx="5531465" cy="5611969"/>
          </a:xfrm>
        </p:spPr>
      </p:pic>
    </p:spTree>
    <p:extLst>
      <p:ext uri="{BB962C8B-B14F-4D97-AF65-F5344CB8AC3E}">
        <p14:creationId xmlns:p14="http://schemas.microsoft.com/office/powerpoint/2010/main" val="3116128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43944" y="914400"/>
            <a:ext cx="9710670" cy="838200"/>
          </a:xfrm>
        </p:spPr>
        <p:txBody>
          <a:bodyPr/>
          <a:lstStyle/>
          <a:p>
            <a:pPr eaLnBrk="1" hangingPunct="1"/>
            <a:r>
              <a:rPr lang="en-US" altLang="en-US" sz="4000" dirty="0">
                <a:solidFill>
                  <a:schemeClr val="tx1"/>
                </a:solidFill>
              </a:rPr>
              <a:t>Writing Equations and Graphing</a:t>
            </a:r>
          </a:p>
        </p:txBody>
      </p:sp>
      <p:sp>
        <p:nvSpPr>
          <p:cNvPr id="4099" name="Rectangle 3"/>
          <p:cNvSpPr>
            <a:spLocks noGrp="1" noChangeArrowheads="1"/>
          </p:cNvSpPr>
          <p:nvPr>
            <p:ph type="body" idx="1"/>
          </p:nvPr>
        </p:nvSpPr>
        <p:spPr>
          <a:xfrm>
            <a:off x="2209800" y="2362200"/>
            <a:ext cx="7696200" cy="3124200"/>
          </a:xfrm>
        </p:spPr>
        <p:txBody>
          <a:bodyPr/>
          <a:lstStyle/>
          <a:p>
            <a:pPr algn="ctr" eaLnBrk="1" hangingPunct="1"/>
            <a:r>
              <a:rPr lang="en-US" altLang="en-US" sz="2400"/>
              <a:t>These activities introduce rates of change and defines slope of a line as the ratio of the vertical change to the horizontal change.</a:t>
            </a:r>
          </a:p>
          <a:p>
            <a:pPr algn="ctr" eaLnBrk="1" hangingPunct="1"/>
            <a:endParaRPr lang="en-US" altLang="en-US" sz="2400"/>
          </a:p>
          <a:p>
            <a:pPr algn="ctr" eaLnBrk="1" hangingPunct="1"/>
            <a:r>
              <a:rPr lang="en-US" altLang="en-US" sz="2400"/>
              <a:t>This leads to graphing a linear equation and writing the equation of a line in three different forms.</a:t>
            </a:r>
          </a:p>
        </p:txBody>
      </p:sp>
    </p:spTree>
    <p:extLst>
      <p:ext uri="{BB962C8B-B14F-4D97-AF65-F5344CB8AC3E}">
        <p14:creationId xmlns:p14="http://schemas.microsoft.com/office/powerpoint/2010/main" val="1272711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Grp="1" noChangeArrowheads="1"/>
          </p:cNvSpPr>
          <p:nvPr>
            <p:ph type="title"/>
          </p:nvPr>
        </p:nvSpPr>
        <p:spPr>
          <a:xfrm>
            <a:off x="618186" y="685800"/>
            <a:ext cx="9375820" cy="1066800"/>
          </a:xfrm>
          <a:noFill/>
          <a:ln>
            <a:noFill/>
            <a:miter lim="800000"/>
            <a:headEnd/>
            <a:tailEnd/>
          </a:ln>
        </p:spPr>
        <p:txBody>
          <a:bodyPr/>
          <a:lstStyle/>
          <a:p>
            <a:pPr eaLnBrk="1" hangingPunct="1"/>
            <a:r>
              <a:rPr lang="en-US" altLang="en-US" sz="3200" b="1">
                <a:solidFill>
                  <a:schemeClr val="tx1"/>
                </a:solidFill>
              </a:rPr>
              <a:t>Use the graph to find the </a:t>
            </a:r>
            <a:r>
              <a:rPr lang="en-US" altLang="en-US" sz="3200" b="1" i="1" u="sng">
                <a:solidFill>
                  <a:schemeClr val="tx1"/>
                </a:solidFill>
              </a:rPr>
              <a:t>slope</a:t>
            </a:r>
            <a:r>
              <a:rPr lang="en-US" altLang="en-US" sz="3200" b="1">
                <a:solidFill>
                  <a:schemeClr val="tx1"/>
                </a:solidFill>
              </a:rPr>
              <a:t> of the line.</a:t>
            </a:r>
          </a:p>
        </p:txBody>
      </p:sp>
      <p:pic>
        <p:nvPicPr>
          <p:cNvPr id="23555" name="Picture 10" descr="slope05"/>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434107" y="1575649"/>
            <a:ext cx="4172754" cy="5111865"/>
          </a:xfrm>
          <a:solidFill>
            <a:schemeClr val="tx1"/>
          </a:solidFill>
          <a:ln>
            <a:noFill/>
          </a:ln>
        </p:spPr>
      </p:pic>
    </p:spTree>
    <p:extLst>
      <p:ext uri="{BB962C8B-B14F-4D97-AF65-F5344CB8AC3E}">
        <p14:creationId xmlns:p14="http://schemas.microsoft.com/office/powerpoint/2010/main" val="19046281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Rectangle 4"/>
          <p:cNvSpPr>
            <a:spLocks noGrp="1" noChangeArrowheads="1"/>
          </p:cNvSpPr>
          <p:nvPr>
            <p:ph type="ctrTitle"/>
          </p:nvPr>
        </p:nvSpPr>
        <p:spPr>
          <a:effectLst>
            <a:outerShdw blurRad="63500" dist="46662" dir="2115817" algn="ctr" rotWithShape="0">
              <a:schemeClr val="bg2">
                <a:alpha val="74997"/>
              </a:schemeClr>
            </a:outerShdw>
          </a:effectLst>
        </p:spPr>
        <p:txBody>
          <a:bodyPr/>
          <a:lstStyle/>
          <a:p>
            <a:pPr eaLnBrk="1" hangingPunct="1">
              <a:defRPr/>
            </a:pPr>
            <a:r>
              <a:rPr lang="en-US" altLang="en-US" smtClean="0">
                <a:effectLst>
                  <a:outerShdw blurRad="38100" dist="38100" dir="2700000" algn="tl">
                    <a:srgbClr val="C0C0C0"/>
                  </a:outerShdw>
                </a:effectLst>
              </a:rPr>
              <a:t>Using Slopes and Intercepts</a:t>
            </a:r>
          </a:p>
        </p:txBody>
      </p:sp>
      <p:sp>
        <p:nvSpPr>
          <p:cNvPr id="89093" name="Rectangle 5"/>
          <p:cNvSpPr>
            <a:spLocks noGrp="1" noChangeArrowheads="1"/>
          </p:cNvSpPr>
          <p:nvPr>
            <p:ph type="subTitle" idx="1"/>
          </p:nvPr>
        </p:nvSpPr>
        <p:spPr/>
        <p:txBody>
          <a:bodyPr/>
          <a:lstStyle/>
          <a:p>
            <a:pPr eaLnBrk="1" hangingPunct="1">
              <a:defRPr/>
            </a:pPr>
            <a:r>
              <a:rPr lang="en-US" altLang="en-US" smtClean="0">
                <a:effectLst>
                  <a:outerShdw blurRad="38100" dist="38100" dir="2700000" algn="tl">
                    <a:srgbClr val="C0C0C0"/>
                  </a:outerShdw>
                </a:effectLst>
              </a:rPr>
              <a:t>x-intercepts and y-intercepts</a:t>
            </a:r>
          </a:p>
        </p:txBody>
      </p:sp>
    </p:spTree>
    <p:extLst>
      <p:ext uri="{BB962C8B-B14F-4D97-AF65-F5344CB8AC3E}">
        <p14:creationId xmlns:p14="http://schemas.microsoft.com/office/powerpoint/2010/main" val="38781275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Grp="1" noChangeArrowheads="1"/>
          </p:cNvSpPr>
          <p:nvPr>
            <p:ph type="title"/>
          </p:nvPr>
        </p:nvSpPr>
        <p:spPr>
          <a:xfrm>
            <a:off x="605307" y="457199"/>
            <a:ext cx="10071279" cy="5750417"/>
          </a:xfrm>
          <a:noFill/>
          <a:ln>
            <a:noFill/>
            <a:miter lim="800000"/>
            <a:headEnd/>
            <a:tailEnd/>
          </a:ln>
        </p:spPr>
        <p:txBody>
          <a:bodyPr/>
          <a:lstStyle/>
          <a:p>
            <a:pPr algn="l" eaLnBrk="1" hangingPunct="1"/>
            <a:r>
              <a:rPr lang="en-US" altLang="en-US" sz="2800" b="1" u="sng" dirty="0"/>
              <a:t>x-intercept</a:t>
            </a:r>
            <a:r>
              <a:rPr lang="en-US" altLang="en-US" sz="2800" dirty="0"/>
              <a:t> – the x-coordinate of the point where the graph of a line crosses the x-axis (where y = 0).</a:t>
            </a:r>
            <a:br>
              <a:rPr lang="en-US" altLang="en-US" sz="2800" dirty="0"/>
            </a:br>
            <a:r>
              <a:rPr lang="en-US" altLang="en-US" sz="2800" dirty="0" smtClean="0"/>
              <a:t/>
            </a:r>
            <a:br>
              <a:rPr lang="en-US" altLang="en-US" sz="2800" dirty="0" smtClean="0"/>
            </a:br>
            <a:r>
              <a:rPr lang="en-US" altLang="en-US" sz="2800" b="1" u="sng" dirty="0" smtClean="0"/>
              <a:t>y-intercept </a:t>
            </a:r>
            <a:r>
              <a:rPr lang="en-US" altLang="en-US" sz="2800" dirty="0"/>
              <a:t>– the y-coordinate of the point where the graph of a line crosses the y-axis (where x = 0).</a:t>
            </a:r>
            <a:br>
              <a:rPr lang="en-US" altLang="en-US" sz="2800" dirty="0"/>
            </a:br>
            <a:r>
              <a:rPr lang="en-US" altLang="en-US" sz="2800" dirty="0" smtClean="0"/>
              <a:t/>
            </a:r>
            <a:br>
              <a:rPr lang="en-US" altLang="en-US" sz="2800" dirty="0" smtClean="0"/>
            </a:br>
            <a:r>
              <a:rPr lang="en-US" altLang="en-US" sz="2800" b="1" u="sng" dirty="0" smtClean="0"/>
              <a:t>Slope-intercept </a:t>
            </a:r>
            <a:r>
              <a:rPr lang="en-US" altLang="en-US" sz="2800" b="1" u="sng" dirty="0"/>
              <a:t>form</a:t>
            </a:r>
            <a:r>
              <a:rPr lang="en-US" altLang="en-US" sz="2800" dirty="0"/>
              <a:t> (of an equation) – a linear equation written in the form y = mx +b, where </a:t>
            </a:r>
            <a:r>
              <a:rPr lang="en-US" altLang="en-US" sz="2800" i="1" dirty="0">
                <a:solidFill>
                  <a:srgbClr val="FF3300"/>
                </a:solidFill>
              </a:rPr>
              <a:t>m</a:t>
            </a:r>
            <a:r>
              <a:rPr lang="en-US" altLang="en-US" sz="2800" dirty="0"/>
              <a:t> represents slope and </a:t>
            </a:r>
            <a:r>
              <a:rPr lang="en-US" altLang="en-US" sz="2800" dirty="0">
                <a:solidFill>
                  <a:srgbClr val="FF3300"/>
                </a:solidFill>
              </a:rPr>
              <a:t>b </a:t>
            </a:r>
            <a:r>
              <a:rPr lang="en-US" altLang="en-US" sz="2800" dirty="0"/>
              <a:t>represents the </a:t>
            </a:r>
            <a:r>
              <a:rPr lang="en-US" altLang="en-US" sz="2800" i="1" dirty="0">
                <a:solidFill>
                  <a:srgbClr val="FF3300"/>
                </a:solidFill>
              </a:rPr>
              <a:t>y</a:t>
            </a:r>
            <a:r>
              <a:rPr lang="en-US" altLang="en-US" sz="2800" dirty="0"/>
              <a:t>-intercept.</a:t>
            </a:r>
            <a:br>
              <a:rPr lang="en-US" altLang="en-US" sz="2800" dirty="0"/>
            </a:br>
            <a:r>
              <a:rPr lang="en-US" altLang="en-US" sz="2800" dirty="0" smtClean="0"/>
              <a:t/>
            </a:r>
            <a:br>
              <a:rPr lang="en-US" altLang="en-US" sz="2800" dirty="0" smtClean="0"/>
            </a:br>
            <a:r>
              <a:rPr lang="en-US" altLang="en-US" sz="2800" b="1" u="sng" dirty="0" smtClean="0"/>
              <a:t>Standard </a:t>
            </a:r>
            <a:r>
              <a:rPr lang="en-US" altLang="en-US" sz="2800" b="1" u="sng" dirty="0"/>
              <a:t>form</a:t>
            </a:r>
            <a:r>
              <a:rPr lang="en-US" altLang="en-US" sz="2800" dirty="0"/>
              <a:t> (of an equation) – an equation written in the form of Ax + By = C, where A, B, and C are real numbers, and A and B are both ≠ 0.</a:t>
            </a:r>
          </a:p>
        </p:txBody>
      </p:sp>
    </p:spTree>
    <p:extLst>
      <p:ext uri="{BB962C8B-B14F-4D97-AF65-F5344CB8AC3E}">
        <p14:creationId xmlns:p14="http://schemas.microsoft.com/office/powerpoint/2010/main" val="4774223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4"/>
          <p:cNvSpPr>
            <a:spLocks noGrp="1" noChangeArrowheads="1"/>
          </p:cNvSpPr>
          <p:nvPr>
            <p:ph type="title"/>
          </p:nvPr>
        </p:nvSpPr>
        <p:spPr>
          <a:xfrm>
            <a:off x="6324193" y="1690352"/>
            <a:ext cx="4396341" cy="1258910"/>
          </a:xfrm>
          <a:noFill/>
          <a:ln>
            <a:noFill/>
            <a:miter lim="800000"/>
            <a:headEnd/>
            <a:tailEnd/>
          </a:ln>
        </p:spPr>
        <p:txBody>
          <a:bodyPr/>
          <a:lstStyle/>
          <a:p>
            <a:pPr algn="ctr" eaLnBrk="1" hangingPunct="1"/>
            <a:r>
              <a:rPr lang="en-US" altLang="en-US" sz="3600" b="1" dirty="0">
                <a:solidFill>
                  <a:schemeClr val="tx1"/>
                </a:solidFill>
              </a:rPr>
              <a:t>Standard Form of an Equation</a:t>
            </a:r>
          </a:p>
        </p:txBody>
      </p:sp>
      <p:sp>
        <p:nvSpPr>
          <p:cNvPr id="26627" name="Rectangle 5"/>
          <p:cNvSpPr>
            <a:spLocks noGrp="1" noChangeArrowheads="1"/>
          </p:cNvSpPr>
          <p:nvPr>
            <p:ph type="body" sz="half" idx="1"/>
          </p:nvPr>
        </p:nvSpPr>
        <p:spPr>
          <a:xfrm>
            <a:off x="605307" y="1690352"/>
            <a:ext cx="5460642" cy="4452870"/>
          </a:xfrm>
          <a:noFill/>
          <a:ln>
            <a:noFill/>
            <a:miter lim="800000"/>
            <a:headEnd/>
            <a:tailEnd/>
          </a:ln>
        </p:spPr>
        <p:txBody>
          <a:bodyPr/>
          <a:lstStyle/>
          <a:p>
            <a:pPr eaLnBrk="1" hangingPunct="1">
              <a:lnSpc>
                <a:spcPct val="90000"/>
              </a:lnSpc>
            </a:pPr>
            <a:r>
              <a:rPr lang="en-US" altLang="en-US" sz="2400" dirty="0"/>
              <a:t>The standard form of a linear equation, you can use the </a:t>
            </a:r>
            <a:r>
              <a:rPr lang="en-US" altLang="en-US" sz="2400" dirty="0">
                <a:solidFill>
                  <a:srgbClr val="FF3300"/>
                </a:solidFill>
              </a:rPr>
              <a:t>x- and y-</a:t>
            </a:r>
            <a:r>
              <a:rPr lang="en-US" altLang="en-US" sz="2400" dirty="0"/>
              <a:t> </a:t>
            </a:r>
            <a:r>
              <a:rPr lang="en-US" altLang="en-US" sz="2400" dirty="0">
                <a:solidFill>
                  <a:srgbClr val="FF3300"/>
                </a:solidFill>
              </a:rPr>
              <a:t>intercepts</a:t>
            </a:r>
            <a:r>
              <a:rPr lang="en-US" altLang="en-US" sz="2400" dirty="0"/>
              <a:t> to make a graph.</a:t>
            </a:r>
          </a:p>
          <a:p>
            <a:pPr eaLnBrk="1" hangingPunct="1">
              <a:lnSpc>
                <a:spcPct val="90000"/>
              </a:lnSpc>
            </a:pPr>
            <a:endParaRPr lang="en-US" altLang="en-US" sz="2400" dirty="0" smtClean="0"/>
          </a:p>
          <a:p>
            <a:pPr eaLnBrk="1" hangingPunct="1">
              <a:lnSpc>
                <a:spcPct val="90000"/>
              </a:lnSpc>
            </a:pPr>
            <a:r>
              <a:rPr lang="en-US" altLang="en-US" sz="2400" dirty="0" smtClean="0"/>
              <a:t>The </a:t>
            </a:r>
            <a:r>
              <a:rPr lang="en-US" altLang="en-US" sz="2400" dirty="0">
                <a:solidFill>
                  <a:srgbClr val="FF3300"/>
                </a:solidFill>
              </a:rPr>
              <a:t>x-intercept</a:t>
            </a:r>
            <a:r>
              <a:rPr lang="en-US" altLang="en-US" sz="2400" dirty="0"/>
              <a:t> is the x-value of the point where the line crosses.</a:t>
            </a:r>
          </a:p>
          <a:p>
            <a:pPr eaLnBrk="1" hangingPunct="1">
              <a:lnSpc>
                <a:spcPct val="90000"/>
              </a:lnSpc>
            </a:pPr>
            <a:endParaRPr lang="en-US" altLang="en-US" sz="2400" dirty="0" smtClean="0"/>
          </a:p>
          <a:p>
            <a:pPr eaLnBrk="1" hangingPunct="1">
              <a:lnSpc>
                <a:spcPct val="90000"/>
              </a:lnSpc>
            </a:pPr>
            <a:r>
              <a:rPr lang="en-US" altLang="en-US" sz="2400" dirty="0" smtClean="0"/>
              <a:t>The </a:t>
            </a:r>
            <a:r>
              <a:rPr lang="en-US" altLang="en-US" sz="2400" dirty="0">
                <a:solidFill>
                  <a:srgbClr val="FF3300"/>
                </a:solidFill>
              </a:rPr>
              <a:t>y-intercept</a:t>
            </a:r>
            <a:r>
              <a:rPr lang="en-US" altLang="en-US" sz="2400" dirty="0"/>
              <a:t> is the y-value of the point where the line crosses.</a:t>
            </a:r>
          </a:p>
        </p:txBody>
      </p:sp>
      <p:sp>
        <p:nvSpPr>
          <p:cNvPr id="26628" name="Rectangle 6"/>
          <p:cNvSpPr>
            <a:spLocks noGrp="1" noChangeArrowheads="1"/>
          </p:cNvSpPr>
          <p:nvPr>
            <p:ph type="body" sz="half" idx="2"/>
          </p:nvPr>
        </p:nvSpPr>
        <p:spPr>
          <a:xfrm>
            <a:off x="6324194" y="2107607"/>
            <a:ext cx="4396341" cy="1974995"/>
          </a:xfrm>
        </p:spPr>
        <p:txBody>
          <a:bodyPr>
            <a:normAutofit/>
          </a:bodyPr>
          <a:lstStyle/>
          <a:p>
            <a:pPr eaLnBrk="1" hangingPunct="1">
              <a:lnSpc>
                <a:spcPct val="90000"/>
              </a:lnSpc>
              <a:buFontTx/>
              <a:buNone/>
            </a:pPr>
            <a:endParaRPr lang="en-US" altLang="en-US" sz="6000" dirty="0"/>
          </a:p>
          <a:p>
            <a:pPr eaLnBrk="1" hangingPunct="1">
              <a:lnSpc>
                <a:spcPct val="90000"/>
              </a:lnSpc>
              <a:buFontTx/>
              <a:buNone/>
            </a:pPr>
            <a:r>
              <a:rPr lang="en-US" altLang="en-US" sz="6000" dirty="0"/>
              <a:t>Ax + By = C</a:t>
            </a:r>
          </a:p>
        </p:txBody>
      </p:sp>
    </p:spTree>
    <p:extLst>
      <p:ext uri="{BB962C8B-B14F-4D97-AF65-F5344CB8AC3E}">
        <p14:creationId xmlns:p14="http://schemas.microsoft.com/office/powerpoint/2010/main" val="8303863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p:cNvSpPr>
            <a:spLocks noGrp="1" noChangeArrowheads="1"/>
          </p:cNvSpPr>
          <p:nvPr>
            <p:ph type="title"/>
          </p:nvPr>
        </p:nvSpPr>
        <p:spPr>
          <a:noFill/>
          <a:ln>
            <a:noFill/>
            <a:miter lim="800000"/>
            <a:headEnd/>
            <a:tailEnd/>
          </a:ln>
        </p:spPr>
        <p:txBody>
          <a:bodyPr/>
          <a:lstStyle/>
          <a:p>
            <a:pPr eaLnBrk="1" hangingPunct="1"/>
            <a:r>
              <a:rPr lang="en-US" altLang="en-US" sz="2400" dirty="0"/>
              <a:t>To graph a linear equation in </a:t>
            </a:r>
            <a:r>
              <a:rPr lang="en-US" altLang="en-US" sz="2400" i="1" u="sng" dirty="0"/>
              <a:t>standard form</a:t>
            </a:r>
            <a:r>
              <a:rPr lang="en-US" altLang="en-US" sz="2400" dirty="0"/>
              <a:t>, you fine the x-intercept by substituting 0 for </a:t>
            </a:r>
            <a:r>
              <a:rPr lang="en-US" altLang="en-US" sz="2400" i="1" dirty="0">
                <a:solidFill>
                  <a:srgbClr val="FF3300"/>
                </a:solidFill>
              </a:rPr>
              <a:t>y</a:t>
            </a:r>
            <a:r>
              <a:rPr lang="en-US" altLang="en-US" sz="2400" dirty="0"/>
              <a:t> and solving for </a:t>
            </a:r>
            <a:r>
              <a:rPr lang="en-US" altLang="en-US" sz="2400" i="1" dirty="0">
                <a:solidFill>
                  <a:srgbClr val="FF3300"/>
                </a:solidFill>
              </a:rPr>
              <a:t>x</a:t>
            </a:r>
            <a:r>
              <a:rPr lang="en-US" altLang="en-US" sz="2400" dirty="0"/>
              <a:t>.  Then substitute 0 for </a:t>
            </a:r>
            <a:r>
              <a:rPr lang="en-US" altLang="en-US" sz="2400" i="1" dirty="0">
                <a:solidFill>
                  <a:srgbClr val="FF3300"/>
                </a:solidFill>
              </a:rPr>
              <a:t>x</a:t>
            </a:r>
            <a:r>
              <a:rPr lang="en-US" altLang="en-US" sz="2400" dirty="0"/>
              <a:t> and solve for </a:t>
            </a:r>
            <a:r>
              <a:rPr lang="en-US" altLang="en-US" sz="2400" i="1" dirty="0">
                <a:solidFill>
                  <a:srgbClr val="FF3300"/>
                </a:solidFill>
              </a:rPr>
              <a:t>y</a:t>
            </a:r>
            <a:r>
              <a:rPr lang="en-US" altLang="en-US" sz="2400" dirty="0"/>
              <a:t>.</a:t>
            </a:r>
          </a:p>
        </p:txBody>
      </p:sp>
      <p:sp>
        <p:nvSpPr>
          <p:cNvPr id="27651" name="Rectangle 5"/>
          <p:cNvSpPr>
            <a:spLocks noGrp="1" noChangeArrowheads="1"/>
          </p:cNvSpPr>
          <p:nvPr>
            <p:ph type="body" sz="half" idx="1"/>
          </p:nvPr>
        </p:nvSpPr>
        <p:spPr>
          <a:xfrm>
            <a:off x="646110" y="1957589"/>
            <a:ext cx="4518317" cy="4481848"/>
          </a:xfrm>
          <a:noFill/>
          <a:ln>
            <a:noFill/>
            <a:miter lim="800000"/>
            <a:headEnd/>
            <a:tailEnd/>
          </a:ln>
        </p:spPr>
        <p:txBody>
          <a:bodyPr>
            <a:normAutofit/>
          </a:bodyPr>
          <a:lstStyle/>
          <a:p>
            <a:pPr eaLnBrk="1" hangingPunct="1">
              <a:lnSpc>
                <a:spcPct val="90000"/>
              </a:lnSpc>
              <a:buFontTx/>
              <a:buNone/>
            </a:pPr>
            <a:r>
              <a:rPr lang="en-US" altLang="en-US" sz="3200" dirty="0"/>
              <a:t>   2x + 3y = 6</a:t>
            </a:r>
          </a:p>
          <a:p>
            <a:pPr eaLnBrk="1" hangingPunct="1">
              <a:lnSpc>
                <a:spcPct val="90000"/>
              </a:lnSpc>
              <a:buFontTx/>
              <a:buNone/>
            </a:pPr>
            <a:r>
              <a:rPr lang="en-US" altLang="en-US" sz="3200" dirty="0"/>
              <a:t>2x + 3(</a:t>
            </a:r>
            <a:r>
              <a:rPr lang="en-US" altLang="en-US" sz="3200" dirty="0">
                <a:solidFill>
                  <a:srgbClr val="FF3300"/>
                </a:solidFill>
              </a:rPr>
              <a:t>0</a:t>
            </a:r>
            <a:r>
              <a:rPr lang="en-US" altLang="en-US" sz="3200" dirty="0"/>
              <a:t>) = 6</a:t>
            </a:r>
          </a:p>
          <a:p>
            <a:pPr eaLnBrk="1" hangingPunct="1">
              <a:lnSpc>
                <a:spcPct val="90000"/>
              </a:lnSpc>
              <a:buFontTx/>
              <a:buNone/>
            </a:pPr>
            <a:r>
              <a:rPr lang="en-US" altLang="en-US" sz="3200" dirty="0"/>
              <a:t>          2x = 6</a:t>
            </a:r>
          </a:p>
          <a:p>
            <a:pPr eaLnBrk="1" hangingPunct="1">
              <a:lnSpc>
                <a:spcPct val="90000"/>
              </a:lnSpc>
              <a:buFontTx/>
              <a:buNone/>
            </a:pPr>
            <a:r>
              <a:rPr lang="en-US" altLang="en-US" sz="3200" dirty="0"/>
              <a:t>            x = 3</a:t>
            </a:r>
          </a:p>
          <a:p>
            <a:pPr eaLnBrk="1" hangingPunct="1">
              <a:lnSpc>
                <a:spcPct val="90000"/>
              </a:lnSpc>
              <a:buFontTx/>
              <a:buNone/>
            </a:pPr>
            <a:endParaRPr lang="en-US" altLang="en-US" sz="3200" dirty="0"/>
          </a:p>
          <a:p>
            <a:pPr eaLnBrk="1" hangingPunct="1">
              <a:lnSpc>
                <a:spcPct val="90000"/>
              </a:lnSpc>
              <a:buFontTx/>
              <a:buNone/>
            </a:pPr>
            <a:r>
              <a:rPr lang="en-US" altLang="en-US" sz="3200" dirty="0">
                <a:solidFill>
                  <a:srgbClr val="FF3300"/>
                </a:solidFill>
              </a:rPr>
              <a:t>The x-intercept is 3.</a:t>
            </a:r>
          </a:p>
          <a:p>
            <a:pPr eaLnBrk="1" hangingPunct="1">
              <a:lnSpc>
                <a:spcPct val="90000"/>
              </a:lnSpc>
              <a:buFontTx/>
              <a:buNone/>
            </a:pPr>
            <a:r>
              <a:rPr lang="en-US" altLang="en-US" sz="3200" dirty="0">
                <a:solidFill>
                  <a:srgbClr val="FF3300"/>
                </a:solidFill>
              </a:rPr>
              <a:t>(y = 0)</a:t>
            </a:r>
          </a:p>
        </p:txBody>
      </p:sp>
      <p:sp>
        <p:nvSpPr>
          <p:cNvPr id="27652" name="Rectangle 6"/>
          <p:cNvSpPr>
            <a:spLocks noGrp="1" noChangeArrowheads="1"/>
          </p:cNvSpPr>
          <p:nvPr>
            <p:ph type="body" sz="half" idx="2"/>
          </p:nvPr>
        </p:nvSpPr>
        <p:spPr>
          <a:xfrm>
            <a:off x="5164427" y="1828800"/>
            <a:ext cx="4512973" cy="4481848"/>
          </a:xfrm>
          <a:noFill/>
          <a:ln>
            <a:noFill/>
            <a:miter lim="800000"/>
            <a:headEnd/>
            <a:tailEnd/>
          </a:ln>
        </p:spPr>
        <p:txBody>
          <a:bodyPr>
            <a:normAutofit/>
          </a:bodyPr>
          <a:lstStyle/>
          <a:p>
            <a:pPr eaLnBrk="1" hangingPunct="1">
              <a:lnSpc>
                <a:spcPct val="90000"/>
              </a:lnSpc>
              <a:buFontTx/>
              <a:buNone/>
            </a:pPr>
            <a:r>
              <a:rPr lang="en-US" altLang="en-US" sz="3200" dirty="0"/>
              <a:t>  2x + 3y = 6</a:t>
            </a:r>
          </a:p>
          <a:p>
            <a:pPr eaLnBrk="1" hangingPunct="1">
              <a:lnSpc>
                <a:spcPct val="90000"/>
              </a:lnSpc>
              <a:buFontTx/>
              <a:buNone/>
            </a:pPr>
            <a:r>
              <a:rPr lang="en-US" altLang="en-US" sz="3200" dirty="0"/>
              <a:t>2(</a:t>
            </a:r>
            <a:r>
              <a:rPr lang="en-US" altLang="en-US" sz="3200" dirty="0">
                <a:solidFill>
                  <a:srgbClr val="FF3300"/>
                </a:solidFill>
              </a:rPr>
              <a:t>0</a:t>
            </a:r>
            <a:r>
              <a:rPr lang="en-US" altLang="en-US" sz="3200" dirty="0"/>
              <a:t>) + 3y = 6</a:t>
            </a:r>
          </a:p>
          <a:p>
            <a:pPr eaLnBrk="1" hangingPunct="1">
              <a:lnSpc>
                <a:spcPct val="90000"/>
              </a:lnSpc>
              <a:buFontTx/>
              <a:buNone/>
            </a:pPr>
            <a:r>
              <a:rPr lang="en-US" altLang="en-US" sz="3200" dirty="0"/>
              <a:t>          3y = 6</a:t>
            </a:r>
          </a:p>
          <a:p>
            <a:pPr eaLnBrk="1" hangingPunct="1">
              <a:lnSpc>
                <a:spcPct val="90000"/>
              </a:lnSpc>
              <a:buFontTx/>
              <a:buNone/>
            </a:pPr>
            <a:r>
              <a:rPr lang="en-US" altLang="en-US" sz="3200" dirty="0"/>
              <a:t>            y = 2</a:t>
            </a:r>
          </a:p>
          <a:p>
            <a:pPr eaLnBrk="1" hangingPunct="1">
              <a:lnSpc>
                <a:spcPct val="90000"/>
              </a:lnSpc>
              <a:buFontTx/>
              <a:buNone/>
            </a:pPr>
            <a:endParaRPr lang="en-US" altLang="en-US" sz="3200" dirty="0"/>
          </a:p>
          <a:p>
            <a:pPr eaLnBrk="1" hangingPunct="1">
              <a:lnSpc>
                <a:spcPct val="90000"/>
              </a:lnSpc>
              <a:buFontTx/>
              <a:buNone/>
            </a:pPr>
            <a:r>
              <a:rPr lang="en-US" altLang="en-US" sz="3200" dirty="0">
                <a:solidFill>
                  <a:srgbClr val="FF3300"/>
                </a:solidFill>
              </a:rPr>
              <a:t>The y-intercept is 2. </a:t>
            </a:r>
          </a:p>
          <a:p>
            <a:pPr eaLnBrk="1" hangingPunct="1">
              <a:lnSpc>
                <a:spcPct val="90000"/>
              </a:lnSpc>
              <a:buFontTx/>
              <a:buNone/>
            </a:pPr>
            <a:r>
              <a:rPr lang="en-US" altLang="en-US" sz="3200" dirty="0">
                <a:solidFill>
                  <a:srgbClr val="FF3300"/>
                </a:solidFill>
              </a:rPr>
              <a:t>(x = 0)</a:t>
            </a:r>
          </a:p>
        </p:txBody>
      </p:sp>
    </p:spTree>
    <p:extLst>
      <p:ext uri="{BB962C8B-B14F-4D97-AF65-F5344CB8AC3E}">
        <p14:creationId xmlns:p14="http://schemas.microsoft.com/office/powerpoint/2010/main" val="9986413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43944" y="457200"/>
            <a:ext cx="9092484" cy="914400"/>
          </a:xfrm>
          <a:noFill/>
          <a:ln>
            <a:noFill/>
            <a:miter lim="800000"/>
            <a:headEnd/>
            <a:tailEnd/>
          </a:ln>
        </p:spPr>
        <p:txBody>
          <a:bodyPr/>
          <a:lstStyle/>
          <a:p>
            <a:pPr eaLnBrk="1" hangingPunct="1"/>
            <a:r>
              <a:rPr lang="en-US" altLang="en-US" sz="3200" dirty="0"/>
              <a:t>Let</a:t>
            </a:r>
            <a:r>
              <a:rPr lang="ja-JP" altLang="en-US" sz="3200" dirty="0">
                <a:latin typeface="Arial" panose="020B0604020202020204" pitchFamily="34" charset="0"/>
              </a:rPr>
              <a:t>’</a:t>
            </a:r>
            <a:r>
              <a:rPr lang="en-US" altLang="ja-JP" sz="3200" dirty="0"/>
              <a:t>s take a look at that equation again!</a:t>
            </a:r>
            <a:br>
              <a:rPr lang="en-US" altLang="ja-JP" sz="3200" dirty="0"/>
            </a:br>
            <a:endParaRPr lang="en-US" altLang="en-US" sz="3200" dirty="0"/>
          </a:p>
        </p:txBody>
      </p:sp>
      <p:sp>
        <p:nvSpPr>
          <p:cNvPr id="28675" name="Rectangle 3"/>
          <p:cNvSpPr>
            <a:spLocks noGrp="1" noChangeArrowheads="1"/>
          </p:cNvSpPr>
          <p:nvPr>
            <p:ph type="body" idx="1"/>
          </p:nvPr>
        </p:nvSpPr>
        <p:spPr>
          <a:xfrm>
            <a:off x="1103312" y="2052918"/>
            <a:ext cx="9869488" cy="4592581"/>
          </a:xfrm>
        </p:spPr>
        <p:txBody>
          <a:bodyPr/>
          <a:lstStyle/>
          <a:p>
            <a:pPr algn="ctr" eaLnBrk="1" hangingPunct="1">
              <a:lnSpc>
                <a:spcPct val="90000"/>
              </a:lnSpc>
              <a:buFontTx/>
              <a:buNone/>
            </a:pPr>
            <a:r>
              <a:rPr lang="en-US" altLang="en-US" dirty="0" smtClean="0"/>
              <a:t>2x + 3y = 6        2x + 3y = 6</a:t>
            </a:r>
          </a:p>
          <a:p>
            <a:pPr algn="ctr" eaLnBrk="1" hangingPunct="1">
              <a:lnSpc>
                <a:spcPct val="90000"/>
              </a:lnSpc>
              <a:buFontTx/>
              <a:buNone/>
            </a:pPr>
            <a:r>
              <a:rPr lang="en-US" altLang="en-US" sz="2400" dirty="0"/>
              <a:t>2x = 6                     3y = 6</a:t>
            </a:r>
          </a:p>
          <a:p>
            <a:pPr algn="ctr" eaLnBrk="1" hangingPunct="1">
              <a:lnSpc>
                <a:spcPct val="90000"/>
              </a:lnSpc>
              <a:buFontTx/>
              <a:buNone/>
            </a:pPr>
            <a:r>
              <a:rPr lang="en-US" altLang="en-US" sz="2400" dirty="0"/>
              <a:t>x = 3                        y = 2</a:t>
            </a:r>
          </a:p>
          <a:p>
            <a:pPr algn="ctr" eaLnBrk="1" hangingPunct="1">
              <a:lnSpc>
                <a:spcPct val="90000"/>
              </a:lnSpc>
              <a:buFontTx/>
              <a:buNone/>
            </a:pPr>
            <a:endParaRPr lang="en-US" altLang="en-US" sz="2400" dirty="0"/>
          </a:p>
          <a:p>
            <a:pPr algn="ctr" eaLnBrk="1" hangingPunct="1">
              <a:lnSpc>
                <a:spcPct val="90000"/>
              </a:lnSpc>
              <a:buFontTx/>
              <a:buNone/>
            </a:pPr>
            <a:endParaRPr lang="en-US" altLang="en-US" sz="2400" dirty="0" smtClean="0"/>
          </a:p>
          <a:p>
            <a:pPr algn="ctr" eaLnBrk="1" hangingPunct="1">
              <a:lnSpc>
                <a:spcPct val="90000"/>
              </a:lnSpc>
              <a:buFontTx/>
              <a:buNone/>
            </a:pPr>
            <a:endParaRPr lang="en-US" altLang="en-US" sz="2400" dirty="0" smtClean="0"/>
          </a:p>
          <a:p>
            <a:pPr algn="ctr" eaLnBrk="1" hangingPunct="1">
              <a:lnSpc>
                <a:spcPct val="90000"/>
              </a:lnSpc>
              <a:buFontTx/>
              <a:buNone/>
            </a:pPr>
            <a:r>
              <a:rPr lang="en-US" altLang="en-US" sz="2400" dirty="0" smtClean="0"/>
              <a:t>Since </a:t>
            </a:r>
            <a:r>
              <a:rPr lang="en-US" altLang="en-US" sz="2400" dirty="0"/>
              <a:t>you are substituting (0) in for one variable and solving for the other, any number multiplied times (0) = 0.</a:t>
            </a:r>
          </a:p>
          <a:p>
            <a:pPr algn="ctr" eaLnBrk="1" hangingPunct="1">
              <a:lnSpc>
                <a:spcPct val="90000"/>
              </a:lnSpc>
              <a:buFontTx/>
              <a:buNone/>
            </a:pPr>
            <a:r>
              <a:rPr lang="en-US" altLang="en-US" sz="2400" dirty="0"/>
              <a:t>So, in the first example 3(0) = 0, and in the second example 2(0) = 0.</a:t>
            </a:r>
          </a:p>
        </p:txBody>
      </p:sp>
      <p:sp>
        <p:nvSpPr>
          <p:cNvPr id="158724" name="AutoShape 4"/>
          <p:cNvSpPr>
            <a:spLocks noChangeArrowheads="1"/>
          </p:cNvSpPr>
          <p:nvPr/>
        </p:nvSpPr>
        <p:spPr bwMode="auto">
          <a:xfrm>
            <a:off x="4856409" y="1943099"/>
            <a:ext cx="609600" cy="533400"/>
          </a:xfrm>
          <a:prstGeom prst="smileyFace">
            <a:avLst>
              <a:gd name="adj" fmla="val 4653"/>
            </a:avLst>
          </a:prstGeom>
          <a:solidFill>
            <a:schemeClr val="tx2">
              <a:alpha val="75000"/>
            </a:schemeClr>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Comic Sans MS" charset="0"/>
              <a:ea typeface="ＭＳ Ｐゴシック" charset="0"/>
            </a:endParaRPr>
          </a:p>
        </p:txBody>
      </p:sp>
      <p:sp>
        <p:nvSpPr>
          <p:cNvPr id="158725" name="AutoShape 5"/>
          <p:cNvSpPr>
            <a:spLocks noChangeArrowheads="1"/>
          </p:cNvSpPr>
          <p:nvPr/>
        </p:nvSpPr>
        <p:spPr bwMode="auto">
          <a:xfrm>
            <a:off x="6124989" y="1943099"/>
            <a:ext cx="609600" cy="533400"/>
          </a:xfrm>
          <a:prstGeom prst="smileyFace">
            <a:avLst>
              <a:gd name="adj" fmla="val 4653"/>
            </a:avLst>
          </a:prstGeom>
          <a:solidFill>
            <a:schemeClr val="tx2">
              <a:alpha val="75000"/>
            </a:schemeClr>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Comic Sans MS" charset="0"/>
              <a:ea typeface="ＭＳ Ｐゴシック" charset="0"/>
            </a:endParaRPr>
          </a:p>
        </p:txBody>
      </p:sp>
      <p:sp>
        <p:nvSpPr>
          <p:cNvPr id="158726" name="AutoShape 6"/>
          <p:cNvSpPr>
            <a:spLocks noChangeArrowheads="1"/>
          </p:cNvSpPr>
          <p:nvPr/>
        </p:nvSpPr>
        <p:spPr bwMode="auto">
          <a:xfrm>
            <a:off x="267786" y="2334296"/>
            <a:ext cx="3029206" cy="2147552"/>
          </a:xfrm>
          <a:prstGeom prst="wedgeRoundRectCallout">
            <a:avLst>
              <a:gd name="adj1" fmla="val 101961"/>
              <a:gd name="adj2" fmla="val -53537"/>
              <a:gd name="adj3" fmla="val 16667"/>
            </a:avLst>
          </a:prstGeom>
          <a:solidFill>
            <a:schemeClr val="accent3"/>
          </a:solidFill>
          <a:ln w="9525">
            <a:solidFill>
              <a:schemeClr val="tx1"/>
            </a:solidFill>
            <a:miter lim="800000"/>
            <a:headEnd/>
            <a:tailEnd/>
          </a:ln>
          <a:effectLst/>
          <a:extLst/>
        </p:spPr>
        <p:txBody>
          <a:bodyPr/>
          <a:lstStyle>
            <a:lvl1pPr eaLnBrk="0" hangingPunct="0">
              <a:defRPr sz="2400">
                <a:solidFill>
                  <a:schemeClr val="tx1"/>
                </a:solidFill>
                <a:latin typeface="Comic Sans MS" pitchFamily="66" charset="0"/>
                <a:ea typeface="MS PGothic" pitchFamily="34" charset="-128"/>
              </a:defRPr>
            </a:lvl1pPr>
            <a:lvl2pPr marL="742950" indent="-285750" eaLnBrk="0" hangingPunct="0">
              <a:defRPr sz="2400">
                <a:solidFill>
                  <a:schemeClr val="tx1"/>
                </a:solidFill>
                <a:latin typeface="Comic Sans MS" pitchFamily="66" charset="0"/>
                <a:ea typeface="MS PGothic" pitchFamily="34" charset="-128"/>
              </a:defRPr>
            </a:lvl2pPr>
            <a:lvl3pPr marL="1143000" indent="-228600" eaLnBrk="0" hangingPunct="0">
              <a:defRPr sz="2400">
                <a:solidFill>
                  <a:schemeClr val="tx1"/>
                </a:solidFill>
                <a:latin typeface="Comic Sans MS" pitchFamily="66" charset="0"/>
                <a:ea typeface="MS PGothic" pitchFamily="34" charset="-128"/>
              </a:defRPr>
            </a:lvl3pPr>
            <a:lvl4pPr marL="1600200" indent="-228600" eaLnBrk="0" hangingPunct="0">
              <a:defRPr sz="2400">
                <a:solidFill>
                  <a:schemeClr val="tx1"/>
                </a:solidFill>
                <a:latin typeface="Comic Sans MS" pitchFamily="66" charset="0"/>
                <a:ea typeface="MS PGothic" pitchFamily="34" charset="-128"/>
              </a:defRPr>
            </a:lvl4pPr>
            <a:lvl5pPr marL="2057400" indent="-228600" eaLnBrk="0" hangingPunct="0">
              <a:defRPr sz="2400">
                <a:solidFill>
                  <a:schemeClr val="tx1"/>
                </a:solidFill>
                <a:latin typeface="Comic Sans MS" pitchFamily="66" charset="0"/>
                <a:ea typeface="MS PGothic" pitchFamily="34" charset="-128"/>
              </a:defRPr>
            </a:lvl5pPr>
            <a:lvl6pPr marL="2514600" indent="-228600" eaLnBrk="0" fontAlgn="base" hangingPunct="0">
              <a:spcBef>
                <a:spcPct val="0"/>
              </a:spcBef>
              <a:spcAft>
                <a:spcPct val="0"/>
              </a:spcAft>
              <a:defRPr sz="2400">
                <a:solidFill>
                  <a:schemeClr val="tx1"/>
                </a:solidFill>
                <a:latin typeface="Comic Sans MS" pitchFamily="66" charset="0"/>
                <a:ea typeface="MS PGothic" pitchFamily="34" charset="-128"/>
              </a:defRPr>
            </a:lvl6pPr>
            <a:lvl7pPr marL="2971800" indent="-228600" eaLnBrk="0" fontAlgn="base" hangingPunct="0">
              <a:spcBef>
                <a:spcPct val="0"/>
              </a:spcBef>
              <a:spcAft>
                <a:spcPct val="0"/>
              </a:spcAft>
              <a:defRPr sz="2400">
                <a:solidFill>
                  <a:schemeClr val="tx1"/>
                </a:solidFill>
                <a:latin typeface="Comic Sans MS" pitchFamily="66" charset="0"/>
                <a:ea typeface="MS PGothic" pitchFamily="34" charset="-128"/>
              </a:defRPr>
            </a:lvl7pPr>
            <a:lvl8pPr marL="3429000" indent="-228600" eaLnBrk="0" fontAlgn="base" hangingPunct="0">
              <a:spcBef>
                <a:spcPct val="0"/>
              </a:spcBef>
              <a:spcAft>
                <a:spcPct val="0"/>
              </a:spcAft>
              <a:defRPr sz="2400">
                <a:solidFill>
                  <a:schemeClr val="tx1"/>
                </a:solidFill>
                <a:latin typeface="Comic Sans MS" pitchFamily="66" charset="0"/>
                <a:ea typeface="MS PGothic" pitchFamily="34" charset="-128"/>
              </a:defRPr>
            </a:lvl8pPr>
            <a:lvl9pPr marL="3886200" indent="-228600" eaLnBrk="0" fontAlgn="base" hangingPunct="0">
              <a:spcBef>
                <a:spcPct val="0"/>
              </a:spcBef>
              <a:spcAft>
                <a:spcPct val="0"/>
              </a:spcAft>
              <a:defRPr sz="2400">
                <a:solidFill>
                  <a:schemeClr val="tx1"/>
                </a:solidFill>
                <a:latin typeface="Comic Sans MS" pitchFamily="66" charset="0"/>
                <a:ea typeface="MS PGothic" pitchFamily="34" charset="-128"/>
              </a:defRPr>
            </a:lvl9pPr>
          </a:lstStyle>
          <a:p>
            <a:pPr algn="ctr" eaLnBrk="1" hangingPunct="1">
              <a:defRPr/>
            </a:pPr>
            <a:r>
              <a:rPr lang="en-US" altLang="en-US" dirty="0"/>
              <a:t>Since 3(0) = 0, just cover up the 3y and solve what</a:t>
            </a:r>
            <a:r>
              <a:rPr lang="ja-JP" altLang="en-US" dirty="0">
                <a:latin typeface="Arial" pitchFamily="34" charset="0"/>
              </a:rPr>
              <a:t>’</a:t>
            </a:r>
            <a:r>
              <a:rPr lang="en-US" altLang="ja-JP" dirty="0"/>
              <a:t>s left.</a:t>
            </a:r>
            <a:endParaRPr lang="en-US" altLang="en-US" dirty="0"/>
          </a:p>
        </p:txBody>
      </p:sp>
      <p:sp>
        <p:nvSpPr>
          <p:cNvPr id="158727" name="AutoShape 7"/>
          <p:cNvSpPr>
            <a:spLocks noChangeArrowheads="1"/>
          </p:cNvSpPr>
          <p:nvPr/>
        </p:nvSpPr>
        <p:spPr bwMode="auto">
          <a:xfrm>
            <a:off x="8375561" y="2195848"/>
            <a:ext cx="3567447" cy="1306132"/>
          </a:xfrm>
          <a:prstGeom prst="wedgeRoundRectCallout">
            <a:avLst>
              <a:gd name="adj1" fmla="val -96655"/>
              <a:gd name="adj2" fmla="val -42315"/>
              <a:gd name="adj3" fmla="val 16667"/>
            </a:avLst>
          </a:prstGeom>
          <a:solidFill>
            <a:schemeClr val="accent3"/>
          </a:solidFill>
          <a:ln w="9525">
            <a:solidFill>
              <a:schemeClr val="tx1"/>
            </a:solidFill>
            <a:miter lim="800000"/>
            <a:headEnd/>
            <a:tailEnd/>
          </a:ln>
          <a:effectLst/>
          <a:extLst/>
        </p:spPr>
        <p:txBody>
          <a:bodyPr/>
          <a:lstStyle>
            <a:lvl1pPr eaLnBrk="0" hangingPunct="0">
              <a:defRPr sz="2400">
                <a:solidFill>
                  <a:schemeClr val="tx1"/>
                </a:solidFill>
                <a:latin typeface="Comic Sans MS" pitchFamily="66" charset="0"/>
                <a:ea typeface="MS PGothic" pitchFamily="34" charset="-128"/>
              </a:defRPr>
            </a:lvl1pPr>
            <a:lvl2pPr marL="742950" indent="-285750" eaLnBrk="0" hangingPunct="0">
              <a:defRPr sz="2400">
                <a:solidFill>
                  <a:schemeClr val="tx1"/>
                </a:solidFill>
                <a:latin typeface="Comic Sans MS" pitchFamily="66" charset="0"/>
                <a:ea typeface="MS PGothic" pitchFamily="34" charset="-128"/>
              </a:defRPr>
            </a:lvl2pPr>
            <a:lvl3pPr marL="1143000" indent="-228600" eaLnBrk="0" hangingPunct="0">
              <a:defRPr sz="2400">
                <a:solidFill>
                  <a:schemeClr val="tx1"/>
                </a:solidFill>
                <a:latin typeface="Comic Sans MS" pitchFamily="66" charset="0"/>
                <a:ea typeface="MS PGothic" pitchFamily="34" charset="-128"/>
              </a:defRPr>
            </a:lvl3pPr>
            <a:lvl4pPr marL="1600200" indent="-228600" eaLnBrk="0" hangingPunct="0">
              <a:defRPr sz="2400">
                <a:solidFill>
                  <a:schemeClr val="tx1"/>
                </a:solidFill>
                <a:latin typeface="Comic Sans MS" pitchFamily="66" charset="0"/>
                <a:ea typeface="MS PGothic" pitchFamily="34" charset="-128"/>
              </a:defRPr>
            </a:lvl4pPr>
            <a:lvl5pPr marL="2057400" indent="-228600" eaLnBrk="0" hangingPunct="0">
              <a:defRPr sz="2400">
                <a:solidFill>
                  <a:schemeClr val="tx1"/>
                </a:solidFill>
                <a:latin typeface="Comic Sans MS" pitchFamily="66" charset="0"/>
                <a:ea typeface="MS PGothic" pitchFamily="34" charset="-128"/>
              </a:defRPr>
            </a:lvl5pPr>
            <a:lvl6pPr marL="2514600" indent="-228600" eaLnBrk="0" fontAlgn="base" hangingPunct="0">
              <a:spcBef>
                <a:spcPct val="0"/>
              </a:spcBef>
              <a:spcAft>
                <a:spcPct val="0"/>
              </a:spcAft>
              <a:defRPr sz="2400">
                <a:solidFill>
                  <a:schemeClr val="tx1"/>
                </a:solidFill>
                <a:latin typeface="Comic Sans MS" pitchFamily="66" charset="0"/>
                <a:ea typeface="MS PGothic" pitchFamily="34" charset="-128"/>
              </a:defRPr>
            </a:lvl6pPr>
            <a:lvl7pPr marL="2971800" indent="-228600" eaLnBrk="0" fontAlgn="base" hangingPunct="0">
              <a:spcBef>
                <a:spcPct val="0"/>
              </a:spcBef>
              <a:spcAft>
                <a:spcPct val="0"/>
              </a:spcAft>
              <a:defRPr sz="2400">
                <a:solidFill>
                  <a:schemeClr val="tx1"/>
                </a:solidFill>
                <a:latin typeface="Comic Sans MS" pitchFamily="66" charset="0"/>
                <a:ea typeface="MS PGothic" pitchFamily="34" charset="-128"/>
              </a:defRPr>
            </a:lvl7pPr>
            <a:lvl8pPr marL="3429000" indent="-228600" eaLnBrk="0" fontAlgn="base" hangingPunct="0">
              <a:spcBef>
                <a:spcPct val="0"/>
              </a:spcBef>
              <a:spcAft>
                <a:spcPct val="0"/>
              </a:spcAft>
              <a:defRPr sz="2400">
                <a:solidFill>
                  <a:schemeClr val="tx1"/>
                </a:solidFill>
                <a:latin typeface="Comic Sans MS" pitchFamily="66" charset="0"/>
                <a:ea typeface="MS PGothic" pitchFamily="34" charset="-128"/>
              </a:defRPr>
            </a:lvl8pPr>
            <a:lvl9pPr marL="3886200" indent="-228600" eaLnBrk="0" fontAlgn="base" hangingPunct="0">
              <a:spcBef>
                <a:spcPct val="0"/>
              </a:spcBef>
              <a:spcAft>
                <a:spcPct val="0"/>
              </a:spcAft>
              <a:defRPr sz="2400">
                <a:solidFill>
                  <a:schemeClr val="tx1"/>
                </a:solidFill>
                <a:latin typeface="Comic Sans MS" pitchFamily="66" charset="0"/>
                <a:ea typeface="MS PGothic" pitchFamily="34" charset="-128"/>
              </a:defRPr>
            </a:lvl9pPr>
          </a:lstStyle>
          <a:p>
            <a:pPr algn="ctr" eaLnBrk="1" hangingPunct="1">
              <a:defRPr/>
            </a:pPr>
            <a:r>
              <a:rPr lang="en-US" altLang="en-US" dirty="0"/>
              <a:t>Again, since 2(0) = 0, just cover up 2x and solve what</a:t>
            </a:r>
            <a:r>
              <a:rPr lang="ja-JP" altLang="en-US" dirty="0">
                <a:latin typeface="Arial" pitchFamily="34" charset="0"/>
              </a:rPr>
              <a:t>’</a:t>
            </a:r>
            <a:r>
              <a:rPr lang="en-US" altLang="ja-JP" dirty="0"/>
              <a:t>s left.</a:t>
            </a:r>
            <a:endParaRPr lang="en-US" altLang="en-US" dirty="0"/>
          </a:p>
        </p:txBody>
      </p:sp>
      <p:sp>
        <p:nvSpPr>
          <p:cNvPr id="158728" name="Rectangle 8"/>
          <p:cNvSpPr>
            <a:spLocks noChangeArrowheads="1"/>
          </p:cNvSpPr>
          <p:nvPr/>
        </p:nvSpPr>
        <p:spPr bwMode="auto">
          <a:xfrm>
            <a:off x="4267200" y="2827449"/>
            <a:ext cx="914400" cy="457200"/>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Comic Sans MS" charset="0"/>
              <a:ea typeface="ＭＳ Ｐゴシック" charset="0"/>
            </a:endParaRPr>
          </a:p>
        </p:txBody>
      </p:sp>
      <p:sp>
        <p:nvSpPr>
          <p:cNvPr id="158729" name="Rectangle 9"/>
          <p:cNvSpPr>
            <a:spLocks noChangeArrowheads="1"/>
          </p:cNvSpPr>
          <p:nvPr/>
        </p:nvSpPr>
        <p:spPr bwMode="auto">
          <a:xfrm>
            <a:off x="6951372" y="2848914"/>
            <a:ext cx="838200" cy="457200"/>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Comic Sans MS" charset="0"/>
              <a:ea typeface="ＭＳ Ｐゴシック" charset="0"/>
            </a:endParaRPr>
          </a:p>
        </p:txBody>
      </p:sp>
    </p:spTree>
    <p:extLst>
      <p:ext uri="{BB962C8B-B14F-4D97-AF65-F5344CB8AC3E}">
        <p14:creationId xmlns:p14="http://schemas.microsoft.com/office/powerpoint/2010/main" val="26303840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18185" y="502276"/>
            <a:ext cx="9131121" cy="869324"/>
          </a:xfrm>
          <a:noFill/>
          <a:ln>
            <a:noFill/>
            <a:miter lim="800000"/>
            <a:headEnd/>
            <a:tailEnd/>
          </a:ln>
        </p:spPr>
        <p:txBody>
          <a:bodyPr/>
          <a:lstStyle/>
          <a:p>
            <a:pPr eaLnBrk="1" hangingPunct="1"/>
            <a:r>
              <a:rPr lang="en-US" altLang="en-US" sz="2400" dirty="0">
                <a:solidFill>
                  <a:schemeClr val="tx1"/>
                </a:solidFill>
              </a:rPr>
              <a:t>Find the </a:t>
            </a:r>
            <a:r>
              <a:rPr lang="en-US" altLang="en-US" sz="2400" i="1" u="sng" dirty="0">
                <a:solidFill>
                  <a:schemeClr val="tx1"/>
                </a:solidFill>
              </a:rPr>
              <a:t>x-intercept</a:t>
            </a:r>
            <a:r>
              <a:rPr lang="en-US" altLang="en-US" sz="2400" dirty="0">
                <a:solidFill>
                  <a:schemeClr val="tx1"/>
                </a:solidFill>
              </a:rPr>
              <a:t> and </a:t>
            </a:r>
            <a:r>
              <a:rPr lang="en-US" altLang="en-US" sz="2400" i="1" u="sng" dirty="0">
                <a:solidFill>
                  <a:schemeClr val="tx1"/>
                </a:solidFill>
              </a:rPr>
              <a:t>y-intercept</a:t>
            </a:r>
            <a:r>
              <a:rPr lang="en-US" altLang="en-US" sz="2400" dirty="0">
                <a:solidFill>
                  <a:schemeClr val="tx1"/>
                </a:solidFill>
              </a:rPr>
              <a:t> of each line.  Use the intercepts to graph the equation.</a:t>
            </a:r>
          </a:p>
        </p:txBody>
      </p:sp>
      <p:sp>
        <p:nvSpPr>
          <p:cNvPr id="29699" name="Rectangle 3"/>
          <p:cNvSpPr>
            <a:spLocks noGrp="1" noChangeArrowheads="1"/>
          </p:cNvSpPr>
          <p:nvPr>
            <p:ph type="body" idx="1"/>
          </p:nvPr>
        </p:nvSpPr>
        <p:spPr>
          <a:xfrm>
            <a:off x="618185" y="1918952"/>
            <a:ext cx="10019764" cy="4559120"/>
          </a:xfrm>
        </p:spPr>
        <p:txBody>
          <a:bodyPr>
            <a:normAutofit/>
          </a:bodyPr>
          <a:lstStyle/>
          <a:p>
            <a:pPr marL="609600" indent="-609600">
              <a:buFontTx/>
              <a:buAutoNum type="arabicParenR"/>
            </a:pPr>
            <a:r>
              <a:rPr lang="en-US" altLang="en-US" sz="2400" dirty="0"/>
              <a:t>x – y = 5</a:t>
            </a:r>
          </a:p>
          <a:p>
            <a:pPr marL="609600" indent="-609600">
              <a:buFontTx/>
              <a:buAutoNum type="arabicParenR"/>
            </a:pPr>
            <a:endParaRPr lang="en-US" altLang="en-US" sz="2400" dirty="0"/>
          </a:p>
          <a:p>
            <a:pPr marL="609600" indent="-609600">
              <a:buFontTx/>
              <a:buAutoNum type="arabicParenR"/>
            </a:pPr>
            <a:r>
              <a:rPr lang="en-US" altLang="en-US" sz="2400" dirty="0"/>
              <a:t>2x + 3y = 12</a:t>
            </a:r>
          </a:p>
          <a:p>
            <a:pPr marL="609600" indent="-609600">
              <a:buFontTx/>
              <a:buAutoNum type="arabicParenR"/>
            </a:pPr>
            <a:endParaRPr lang="en-US" altLang="en-US" sz="2400" dirty="0"/>
          </a:p>
          <a:p>
            <a:pPr marL="609600" indent="-609600">
              <a:buFontTx/>
              <a:buAutoNum type="arabicParenR"/>
            </a:pPr>
            <a:r>
              <a:rPr lang="en-US" altLang="en-US" sz="2400" dirty="0"/>
              <a:t>4x = 12 + 3y</a:t>
            </a:r>
          </a:p>
          <a:p>
            <a:pPr marL="609600" indent="-609600">
              <a:buFontTx/>
              <a:buAutoNum type="arabicParenR"/>
            </a:pPr>
            <a:endParaRPr lang="en-US" altLang="en-US" sz="2400" dirty="0"/>
          </a:p>
          <a:p>
            <a:pPr marL="609600" indent="-609600">
              <a:buFontTx/>
              <a:buAutoNum type="arabicParenR"/>
            </a:pPr>
            <a:r>
              <a:rPr lang="en-US" altLang="en-US" sz="2400" dirty="0"/>
              <a:t>2x + y = 7</a:t>
            </a:r>
          </a:p>
          <a:p>
            <a:pPr marL="609600" indent="-609600">
              <a:buFontTx/>
              <a:buAutoNum type="arabicParenR"/>
            </a:pPr>
            <a:endParaRPr lang="en-US" altLang="en-US" sz="2400" dirty="0"/>
          </a:p>
          <a:p>
            <a:pPr marL="609600" indent="-609600">
              <a:buFontTx/>
              <a:buAutoNum type="arabicParenR"/>
            </a:pPr>
            <a:r>
              <a:rPr lang="en-US" altLang="en-US" sz="2400" dirty="0"/>
              <a:t>2y = 20 – 4x</a:t>
            </a:r>
          </a:p>
        </p:txBody>
      </p:sp>
    </p:spTree>
    <p:extLst>
      <p:ext uri="{BB962C8B-B14F-4D97-AF65-F5344CB8AC3E}">
        <p14:creationId xmlns:p14="http://schemas.microsoft.com/office/powerpoint/2010/main" val="23963903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8" name="Rectangle 4"/>
          <p:cNvSpPr>
            <a:spLocks noGrp="1" noChangeArrowheads="1"/>
          </p:cNvSpPr>
          <p:nvPr>
            <p:ph type="ctrTitle"/>
          </p:nvPr>
        </p:nvSpPr>
        <p:spPr>
          <a:effectLst>
            <a:outerShdw blurRad="63500" dist="46662" dir="2115817" algn="ctr" rotWithShape="0">
              <a:schemeClr val="bg2">
                <a:alpha val="74997"/>
              </a:schemeClr>
            </a:outerShdw>
          </a:effectLst>
        </p:spPr>
        <p:txBody>
          <a:bodyPr/>
          <a:lstStyle/>
          <a:p>
            <a:pPr eaLnBrk="1" hangingPunct="1">
              <a:defRPr/>
            </a:pPr>
            <a:r>
              <a:rPr lang="en-US" altLang="en-US" smtClean="0">
                <a:effectLst>
                  <a:outerShdw blurRad="38100" dist="38100" dir="2700000" algn="tl">
                    <a:srgbClr val="C0C0C0"/>
                  </a:outerShdw>
                </a:effectLst>
              </a:rPr>
              <a:t>Slope-intercept Form</a:t>
            </a:r>
          </a:p>
        </p:txBody>
      </p:sp>
      <p:sp>
        <p:nvSpPr>
          <p:cNvPr id="93189" name="Rectangle 5"/>
          <p:cNvSpPr>
            <a:spLocks noGrp="1" noChangeArrowheads="1"/>
          </p:cNvSpPr>
          <p:nvPr>
            <p:ph type="subTitle" idx="1"/>
          </p:nvPr>
        </p:nvSpPr>
        <p:spPr/>
        <p:txBody>
          <a:bodyPr/>
          <a:lstStyle/>
          <a:p>
            <a:pPr eaLnBrk="1" hangingPunct="1">
              <a:defRPr/>
            </a:pPr>
            <a:r>
              <a:rPr lang="en-US" altLang="en-US" sz="4400">
                <a:effectLst>
                  <a:outerShdw blurRad="38100" dist="38100" dir="2700000" algn="tl">
                    <a:srgbClr val="C0C0C0"/>
                  </a:outerShdw>
                </a:effectLst>
              </a:rPr>
              <a:t>y = mx + b</a:t>
            </a:r>
          </a:p>
        </p:txBody>
      </p:sp>
    </p:spTree>
    <p:extLst>
      <p:ext uri="{BB962C8B-B14F-4D97-AF65-F5344CB8AC3E}">
        <p14:creationId xmlns:p14="http://schemas.microsoft.com/office/powerpoint/2010/main" val="30860797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988667" y="1416676"/>
            <a:ext cx="3657600" cy="1066800"/>
          </a:xfrm>
          <a:noFill/>
          <a:ln>
            <a:noFill/>
            <a:miter lim="800000"/>
            <a:headEnd/>
            <a:tailEnd/>
          </a:ln>
        </p:spPr>
        <p:txBody>
          <a:bodyPr/>
          <a:lstStyle/>
          <a:p>
            <a:pPr algn="ctr" eaLnBrk="1" hangingPunct="1"/>
            <a:r>
              <a:rPr lang="en-US" altLang="en-US" sz="3200" b="1" dirty="0">
                <a:solidFill>
                  <a:schemeClr val="tx1"/>
                </a:solidFill>
              </a:rPr>
              <a:t>Slope-intercept Form</a:t>
            </a:r>
          </a:p>
        </p:txBody>
      </p:sp>
      <p:sp>
        <p:nvSpPr>
          <p:cNvPr id="31747" name="Rectangle 3"/>
          <p:cNvSpPr>
            <a:spLocks noGrp="1" noChangeArrowheads="1"/>
          </p:cNvSpPr>
          <p:nvPr>
            <p:ph type="body" sz="half" idx="1"/>
          </p:nvPr>
        </p:nvSpPr>
        <p:spPr>
          <a:xfrm>
            <a:off x="618186" y="762000"/>
            <a:ext cx="4944414" cy="4724400"/>
          </a:xfrm>
          <a:noFill/>
          <a:ln>
            <a:noFill/>
            <a:miter lim="800000"/>
            <a:headEnd/>
            <a:tailEnd/>
          </a:ln>
        </p:spPr>
        <p:txBody>
          <a:bodyPr>
            <a:normAutofit/>
          </a:bodyPr>
          <a:lstStyle/>
          <a:p>
            <a:pPr eaLnBrk="1" hangingPunct="1">
              <a:lnSpc>
                <a:spcPct val="90000"/>
              </a:lnSpc>
            </a:pPr>
            <a:r>
              <a:rPr lang="en-US" altLang="en-US" sz="3200" dirty="0" smtClean="0"/>
              <a:t>An equation whose graph is a straight line is a </a:t>
            </a:r>
            <a:r>
              <a:rPr lang="en-US" altLang="en-US" sz="3200" b="1" i="1" dirty="0" smtClean="0"/>
              <a:t>linear equation</a:t>
            </a:r>
            <a:r>
              <a:rPr lang="en-US" altLang="en-US" sz="3200" dirty="0" smtClean="0"/>
              <a:t>.  Since a function rule is an equation, a function can also be linear.</a:t>
            </a:r>
          </a:p>
          <a:p>
            <a:pPr eaLnBrk="1" hangingPunct="1">
              <a:lnSpc>
                <a:spcPct val="90000"/>
              </a:lnSpc>
            </a:pPr>
            <a:r>
              <a:rPr lang="en-US" altLang="en-US" sz="3200" dirty="0" smtClean="0">
                <a:solidFill>
                  <a:srgbClr val="FF3300"/>
                </a:solidFill>
              </a:rPr>
              <a:t>m = slope</a:t>
            </a:r>
          </a:p>
          <a:p>
            <a:pPr eaLnBrk="1" hangingPunct="1">
              <a:lnSpc>
                <a:spcPct val="90000"/>
              </a:lnSpc>
            </a:pPr>
            <a:r>
              <a:rPr lang="en-US" altLang="en-US" sz="3200" dirty="0" smtClean="0">
                <a:solidFill>
                  <a:srgbClr val="FF3300"/>
                </a:solidFill>
              </a:rPr>
              <a:t>b = y-intercept</a:t>
            </a:r>
          </a:p>
        </p:txBody>
      </p:sp>
      <p:sp>
        <p:nvSpPr>
          <p:cNvPr id="31748" name="Rectangle 5"/>
          <p:cNvSpPr>
            <a:spLocks noGrp="1" noChangeArrowheads="1"/>
          </p:cNvSpPr>
          <p:nvPr>
            <p:ph type="body" sz="half" idx="2"/>
          </p:nvPr>
        </p:nvSpPr>
        <p:spPr>
          <a:xfrm>
            <a:off x="6134100" y="1828800"/>
            <a:ext cx="5366734" cy="4275786"/>
          </a:xfrm>
          <a:ln>
            <a:noFill/>
          </a:ln>
        </p:spPr>
        <p:txBody>
          <a:bodyPr>
            <a:normAutofit/>
          </a:bodyPr>
          <a:lstStyle/>
          <a:p>
            <a:pPr algn="ctr" eaLnBrk="1" hangingPunct="1">
              <a:buFontTx/>
              <a:buNone/>
            </a:pPr>
            <a:endParaRPr lang="en-US" altLang="en-US" dirty="0" smtClean="0"/>
          </a:p>
          <a:p>
            <a:pPr algn="ctr" eaLnBrk="1" hangingPunct="1">
              <a:buFontTx/>
              <a:buNone/>
            </a:pPr>
            <a:endParaRPr lang="en-US" altLang="en-US" dirty="0" smtClean="0"/>
          </a:p>
          <a:p>
            <a:pPr algn="ctr" eaLnBrk="1" hangingPunct="1">
              <a:buFontTx/>
              <a:buNone/>
            </a:pPr>
            <a:r>
              <a:rPr lang="en-US" altLang="en-US" sz="4400" dirty="0">
                <a:solidFill>
                  <a:srgbClr val="0000CC"/>
                </a:solidFill>
              </a:rPr>
              <a:t>Y = </a:t>
            </a:r>
            <a:r>
              <a:rPr lang="en-US" altLang="en-US" sz="4400" dirty="0">
                <a:solidFill>
                  <a:srgbClr val="FF3300"/>
                </a:solidFill>
              </a:rPr>
              <a:t>m</a:t>
            </a:r>
            <a:r>
              <a:rPr lang="en-US" altLang="en-US" sz="4400" dirty="0">
                <a:solidFill>
                  <a:srgbClr val="0000CC"/>
                </a:solidFill>
              </a:rPr>
              <a:t>x + </a:t>
            </a:r>
            <a:r>
              <a:rPr lang="en-US" altLang="en-US" sz="4400" dirty="0">
                <a:solidFill>
                  <a:srgbClr val="FF3300"/>
                </a:solidFill>
              </a:rPr>
              <a:t>b</a:t>
            </a:r>
          </a:p>
          <a:p>
            <a:pPr algn="ctr" eaLnBrk="1" hangingPunct="1">
              <a:buFontTx/>
              <a:buNone/>
            </a:pPr>
            <a:r>
              <a:rPr lang="en-US" altLang="en-US" sz="2800" dirty="0">
                <a:solidFill>
                  <a:srgbClr val="FF3300"/>
                </a:solidFill>
              </a:rPr>
              <a:t>(if you know the slope and where the line crosses the y-axis, use this form)</a:t>
            </a:r>
          </a:p>
        </p:txBody>
      </p:sp>
    </p:spTree>
    <p:extLst>
      <p:ext uri="{BB962C8B-B14F-4D97-AF65-F5344CB8AC3E}">
        <p14:creationId xmlns:p14="http://schemas.microsoft.com/office/powerpoint/2010/main" val="41913076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646111" y="452717"/>
            <a:ext cx="9404723" cy="1595023"/>
          </a:xfrm>
        </p:spPr>
        <p:txBody>
          <a:bodyPr/>
          <a:lstStyle/>
          <a:p>
            <a:pPr eaLnBrk="1" hangingPunct="1"/>
            <a:r>
              <a:rPr lang="en-US" altLang="en-US" sz="2400" dirty="0"/>
              <a:t>For example in the equation;</a:t>
            </a:r>
            <a:br>
              <a:rPr lang="en-US" altLang="en-US" sz="2400" dirty="0"/>
            </a:br>
            <a:r>
              <a:rPr lang="en-US" altLang="en-US" sz="2400" dirty="0">
                <a:solidFill>
                  <a:schemeClr val="accent3"/>
                </a:solidFill>
              </a:rPr>
              <a:t>y = 3x + 6</a:t>
            </a:r>
            <a:r>
              <a:rPr lang="en-US" altLang="en-US" sz="2400" dirty="0">
                <a:solidFill>
                  <a:srgbClr val="0000CC"/>
                </a:solidFill>
              </a:rPr>
              <a:t/>
            </a:r>
            <a:br>
              <a:rPr lang="en-US" altLang="en-US" sz="2400" dirty="0">
                <a:solidFill>
                  <a:srgbClr val="0000CC"/>
                </a:solidFill>
              </a:rPr>
            </a:br>
            <a:r>
              <a:rPr lang="en-US" altLang="en-US" sz="2400" dirty="0">
                <a:solidFill>
                  <a:srgbClr val="FF3300"/>
                </a:solidFill>
              </a:rPr>
              <a:t>m = 3</a:t>
            </a:r>
            <a:r>
              <a:rPr lang="en-US" altLang="en-US" sz="2400" dirty="0"/>
              <a:t>, so the slope is 3</a:t>
            </a:r>
            <a:br>
              <a:rPr lang="en-US" altLang="en-US" sz="2400" dirty="0"/>
            </a:br>
            <a:r>
              <a:rPr lang="en-US" altLang="en-US" sz="2400" dirty="0">
                <a:solidFill>
                  <a:srgbClr val="FF3300"/>
                </a:solidFill>
              </a:rPr>
              <a:t>b = +6</a:t>
            </a:r>
            <a:r>
              <a:rPr lang="en-US" altLang="en-US" sz="2400" dirty="0"/>
              <a:t>, so the y-intercept is +6</a:t>
            </a:r>
          </a:p>
        </p:txBody>
      </p:sp>
      <p:sp>
        <p:nvSpPr>
          <p:cNvPr id="32771" name="Rectangle 3"/>
          <p:cNvSpPr>
            <a:spLocks noGrp="1" noChangeArrowheads="1"/>
          </p:cNvSpPr>
          <p:nvPr>
            <p:ph type="body" idx="1"/>
          </p:nvPr>
        </p:nvSpPr>
        <p:spPr>
          <a:xfrm>
            <a:off x="1955442" y="2369713"/>
            <a:ext cx="8229600" cy="4038600"/>
          </a:xfrm>
          <a:noFill/>
          <a:ln>
            <a:solidFill>
              <a:schemeClr val="accent3"/>
            </a:solidFill>
            <a:miter lim="800000"/>
            <a:headEnd/>
            <a:tailEnd/>
          </a:ln>
        </p:spPr>
        <p:txBody>
          <a:bodyPr>
            <a:normAutofit lnSpcReduction="10000"/>
          </a:bodyPr>
          <a:lstStyle/>
          <a:p>
            <a:pPr algn="ctr" eaLnBrk="1" hangingPunct="1">
              <a:buFontTx/>
              <a:buNone/>
            </a:pPr>
            <a:r>
              <a:rPr lang="en-US" altLang="en-US" sz="2400" dirty="0"/>
              <a:t>Let</a:t>
            </a:r>
            <a:r>
              <a:rPr lang="ja-JP" altLang="en-US" sz="2400" dirty="0">
                <a:latin typeface="Arial" panose="020B0604020202020204" pitchFamily="34" charset="0"/>
              </a:rPr>
              <a:t>’</a:t>
            </a:r>
            <a:r>
              <a:rPr lang="en-US" altLang="ja-JP" sz="2400" dirty="0"/>
              <a:t>s look at another:</a:t>
            </a:r>
          </a:p>
          <a:p>
            <a:pPr algn="ctr" eaLnBrk="1" hangingPunct="1">
              <a:buFontTx/>
              <a:buNone/>
            </a:pPr>
            <a:r>
              <a:rPr lang="en-US" altLang="en-US" sz="2400" dirty="0">
                <a:solidFill>
                  <a:schemeClr val="accent3"/>
                </a:solidFill>
              </a:rPr>
              <a:t>y = 4/5x -7</a:t>
            </a:r>
          </a:p>
          <a:p>
            <a:pPr algn="ctr" eaLnBrk="1" hangingPunct="1">
              <a:buFontTx/>
              <a:buNone/>
            </a:pPr>
            <a:r>
              <a:rPr lang="en-US" altLang="en-US" sz="2400" dirty="0">
                <a:solidFill>
                  <a:srgbClr val="FF3300"/>
                </a:solidFill>
              </a:rPr>
              <a:t>m = 4/5</a:t>
            </a:r>
            <a:r>
              <a:rPr lang="en-US" altLang="en-US" sz="2400" dirty="0"/>
              <a:t>, so the slope is 4/5</a:t>
            </a:r>
          </a:p>
          <a:p>
            <a:pPr algn="ctr" eaLnBrk="1" hangingPunct="1">
              <a:buFontTx/>
              <a:buNone/>
            </a:pPr>
            <a:r>
              <a:rPr lang="en-US" altLang="en-US" sz="2400" dirty="0">
                <a:solidFill>
                  <a:srgbClr val="FF3300"/>
                </a:solidFill>
              </a:rPr>
              <a:t>b = -7</a:t>
            </a:r>
            <a:r>
              <a:rPr lang="en-US" altLang="en-US" sz="2400" dirty="0"/>
              <a:t>, so the y-intercept is -7</a:t>
            </a:r>
          </a:p>
          <a:p>
            <a:pPr algn="ctr" eaLnBrk="1" hangingPunct="1">
              <a:buFontTx/>
              <a:buNone/>
            </a:pPr>
            <a:r>
              <a:rPr lang="en-US" altLang="en-US" sz="2400" dirty="0"/>
              <a:t>Please note that in the slope-intercept formula;</a:t>
            </a:r>
          </a:p>
          <a:p>
            <a:pPr algn="ctr" eaLnBrk="1" hangingPunct="1">
              <a:buFontTx/>
              <a:buNone/>
            </a:pPr>
            <a:r>
              <a:rPr lang="en-US" altLang="en-US" sz="2400" dirty="0"/>
              <a:t>y = mx + b</a:t>
            </a:r>
          </a:p>
          <a:p>
            <a:pPr algn="ctr" eaLnBrk="1" hangingPunct="1">
              <a:buFontTx/>
              <a:buNone/>
            </a:pPr>
            <a:r>
              <a:rPr lang="en-US" altLang="en-US" sz="2400" dirty="0"/>
              <a:t>the </a:t>
            </a:r>
            <a:r>
              <a:rPr lang="ja-JP" altLang="en-US" sz="2400" dirty="0">
                <a:latin typeface="Arial" panose="020B0604020202020204" pitchFamily="34" charset="0"/>
              </a:rPr>
              <a:t>“</a:t>
            </a:r>
            <a:r>
              <a:rPr lang="en-US" altLang="ja-JP" sz="2400" dirty="0"/>
              <a:t>y</a:t>
            </a:r>
            <a:r>
              <a:rPr lang="ja-JP" altLang="en-US" sz="2400" dirty="0">
                <a:latin typeface="Arial" panose="020B0604020202020204" pitchFamily="34" charset="0"/>
              </a:rPr>
              <a:t>”</a:t>
            </a:r>
            <a:r>
              <a:rPr lang="en-US" altLang="ja-JP" sz="2400" dirty="0"/>
              <a:t> term is all by itself on the left side of the equation.</a:t>
            </a:r>
          </a:p>
          <a:p>
            <a:pPr algn="ctr" eaLnBrk="1" hangingPunct="1">
              <a:buFontTx/>
              <a:buNone/>
            </a:pPr>
            <a:r>
              <a:rPr lang="en-US" altLang="en-US" sz="2400" i="1" dirty="0">
                <a:solidFill>
                  <a:srgbClr val="FF3300"/>
                </a:solidFill>
              </a:rPr>
              <a:t>That is very important!</a:t>
            </a:r>
          </a:p>
        </p:txBody>
      </p:sp>
    </p:spTree>
    <p:extLst>
      <p:ext uri="{BB962C8B-B14F-4D97-AF65-F5344CB8AC3E}">
        <p14:creationId xmlns:p14="http://schemas.microsoft.com/office/powerpoint/2010/main" val="38598676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title"/>
          </p:nvPr>
        </p:nvSpPr>
        <p:spPr>
          <a:xfrm>
            <a:off x="618186" y="1295400"/>
            <a:ext cx="10032642" cy="2915992"/>
          </a:xfrm>
        </p:spPr>
        <p:txBody>
          <a:bodyPr/>
          <a:lstStyle/>
          <a:p>
            <a:pPr algn="l" eaLnBrk="1" hangingPunct="1"/>
            <a:r>
              <a:rPr lang="en-US" altLang="en-US" sz="3200" b="1" u="sng" dirty="0"/>
              <a:t>Linear equation</a:t>
            </a:r>
            <a:r>
              <a:rPr lang="en-US" altLang="en-US" sz="3200" dirty="0"/>
              <a:t> – An equation whose solutions form a straight line on a coordinate plane.</a:t>
            </a:r>
            <a:br>
              <a:rPr lang="en-US" altLang="en-US" sz="3200" dirty="0"/>
            </a:br>
            <a:r>
              <a:rPr lang="en-US" altLang="en-US" sz="3200" dirty="0" smtClean="0"/>
              <a:t/>
            </a:r>
            <a:br>
              <a:rPr lang="en-US" altLang="en-US" sz="3200" dirty="0" smtClean="0"/>
            </a:br>
            <a:r>
              <a:rPr lang="en-US" altLang="en-US" sz="3200" b="1" u="sng" dirty="0" smtClean="0"/>
              <a:t>Collinear</a:t>
            </a:r>
            <a:r>
              <a:rPr lang="en-US" altLang="en-US" sz="3200" dirty="0" smtClean="0"/>
              <a:t> </a:t>
            </a:r>
            <a:r>
              <a:rPr lang="en-US" altLang="en-US" sz="3200" dirty="0"/>
              <a:t>– Points that lie on the same line.</a:t>
            </a:r>
            <a:br>
              <a:rPr lang="en-US" altLang="en-US" sz="3200" dirty="0"/>
            </a:br>
            <a:r>
              <a:rPr lang="en-US" altLang="en-US" sz="3200" dirty="0" smtClean="0"/>
              <a:t/>
            </a:r>
            <a:br>
              <a:rPr lang="en-US" altLang="en-US" sz="3200" dirty="0" smtClean="0"/>
            </a:br>
            <a:r>
              <a:rPr lang="en-US" altLang="en-US" sz="3200" b="1" u="sng" dirty="0" smtClean="0"/>
              <a:t>Slope</a:t>
            </a:r>
            <a:r>
              <a:rPr lang="en-US" altLang="en-US" sz="3200" dirty="0" smtClean="0"/>
              <a:t> </a:t>
            </a:r>
            <a:r>
              <a:rPr lang="en-US" altLang="en-US" sz="3200" dirty="0"/>
              <a:t>– A measure of the steepness of a line on a graph; rise divided by the run.</a:t>
            </a:r>
          </a:p>
        </p:txBody>
      </p:sp>
    </p:spTree>
    <p:extLst>
      <p:ext uri="{BB962C8B-B14F-4D97-AF65-F5344CB8AC3E}">
        <p14:creationId xmlns:p14="http://schemas.microsoft.com/office/powerpoint/2010/main" val="10686564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618186" y="152400"/>
            <a:ext cx="9059214" cy="1828800"/>
          </a:xfrm>
          <a:noFill/>
          <a:ln>
            <a:noFill/>
            <a:miter lim="800000"/>
            <a:headEnd/>
            <a:tailEnd/>
          </a:ln>
        </p:spPr>
        <p:txBody>
          <a:bodyPr/>
          <a:lstStyle/>
          <a:p>
            <a:pPr eaLnBrk="1" hangingPunct="1"/>
            <a:r>
              <a:rPr lang="en-US" altLang="en-US" sz="3200" b="1" dirty="0">
                <a:solidFill>
                  <a:schemeClr val="accent3"/>
                </a:solidFill>
              </a:rPr>
              <a:t>WHY?</a:t>
            </a:r>
            <a:r>
              <a:rPr lang="en-US" altLang="en-US" sz="3200" b="1" dirty="0">
                <a:solidFill>
                  <a:srgbClr val="FF3300"/>
                </a:solidFill>
              </a:rPr>
              <a:t/>
            </a:r>
            <a:br>
              <a:rPr lang="en-US" altLang="en-US" sz="3200" b="1" dirty="0">
                <a:solidFill>
                  <a:srgbClr val="FF3300"/>
                </a:solidFill>
              </a:rPr>
            </a:br>
            <a:r>
              <a:rPr lang="en-US" altLang="en-US" sz="2400" b="1" dirty="0"/>
              <a:t>If the </a:t>
            </a:r>
            <a:r>
              <a:rPr lang="ja-JP" altLang="en-US" sz="2400" b="1" dirty="0">
                <a:latin typeface="Arial" panose="020B0604020202020204" pitchFamily="34" charset="0"/>
              </a:rPr>
              <a:t>“</a:t>
            </a:r>
            <a:r>
              <a:rPr lang="en-US" altLang="ja-JP" sz="2400" b="1" dirty="0"/>
              <a:t>y</a:t>
            </a:r>
            <a:r>
              <a:rPr lang="ja-JP" altLang="en-US" sz="2400" b="1" dirty="0">
                <a:latin typeface="Arial" panose="020B0604020202020204" pitchFamily="34" charset="0"/>
              </a:rPr>
              <a:t>”</a:t>
            </a:r>
            <a:r>
              <a:rPr lang="en-US" altLang="ja-JP" sz="2400" b="1" dirty="0"/>
              <a:t> is not all by itself, then we must first use the </a:t>
            </a:r>
            <a:r>
              <a:rPr lang="en-US" altLang="ja-JP" sz="2400" b="1" i="1" dirty="0"/>
              <a:t>rules of algebra</a:t>
            </a:r>
            <a:r>
              <a:rPr lang="en-US" altLang="ja-JP" sz="2400" b="1" dirty="0"/>
              <a:t> to isolate the </a:t>
            </a:r>
            <a:r>
              <a:rPr lang="ja-JP" altLang="en-US" sz="2400" b="1" dirty="0">
                <a:latin typeface="Arial" panose="020B0604020202020204" pitchFamily="34" charset="0"/>
              </a:rPr>
              <a:t>“</a:t>
            </a:r>
            <a:r>
              <a:rPr lang="en-US" altLang="ja-JP" sz="2400" b="1" dirty="0"/>
              <a:t>y</a:t>
            </a:r>
            <a:r>
              <a:rPr lang="ja-JP" altLang="en-US" sz="2400" b="1" dirty="0">
                <a:latin typeface="Arial" panose="020B0604020202020204" pitchFamily="34" charset="0"/>
              </a:rPr>
              <a:t>”</a:t>
            </a:r>
            <a:r>
              <a:rPr lang="en-US" altLang="ja-JP" sz="2400" b="1" dirty="0"/>
              <a:t> term.</a:t>
            </a:r>
            <a:br>
              <a:rPr lang="en-US" altLang="ja-JP" sz="2400" b="1" dirty="0"/>
            </a:br>
            <a:r>
              <a:rPr lang="en-US" altLang="ja-JP" sz="2400" b="1" dirty="0"/>
              <a:t>For example in the equation:</a:t>
            </a:r>
            <a:endParaRPr lang="en-US" altLang="en-US" sz="3200" b="1" dirty="0">
              <a:solidFill>
                <a:srgbClr val="FF3300"/>
              </a:solidFill>
            </a:endParaRPr>
          </a:p>
        </p:txBody>
      </p:sp>
      <p:sp>
        <p:nvSpPr>
          <p:cNvPr id="33795" name="Rectangle 3"/>
          <p:cNvSpPr>
            <a:spLocks noGrp="1" noChangeArrowheads="1"/>
          </p:cNvSpPr>
          <p:nvPr>
            <p:ph type="body" idx="1"/>
          </p:nvPr>
        </p:nvSpPr>
        <p:spPr>
          <a:xfrm>
            <a:off x="708338" y="2286000"/>
            <a:ext cx="10792496" cy="3124200"/>
          </a:xfrm>
          <a:noFill/>
          <a:ln>
            <a:noFill/>
            <a:miter lim="800000"/>
            <a:headEnd/>
            <a:tailEnd/>
          </a:ln>
        </p:spPr>
        <p:txBody>
          <a:bodyPr>
            <a:noAutofit/>
          </a:bodyPr>
          <a:lstStyle/>
          <a:p>
            <a:pPr algn="ctr" eaLnBrk="1" hangingPunct="1">
              <a:lnSpc>
                <a:spcPct val="90000"/>
              </a:lnSpc>
              <a:buFontTx/>
              <a:buNone/>
            </a:pPr>
            <a:r>
              <a:rPr lang="en-US" altLang="en-US" sz="2800" dirty="0">
                <a:solidFill>
                  <a:schemeClr val="accent3"/>
                </a:solidFill>
              </a:rPr>
              <a:t>2y = 8x + 10</a:t>
            </a:r>
          </a:p>
          <a:p>
            <a:pPr algn="ctr" eaLnBrk="1" hangingPunct="1">
              <a:lnSpc>
                <a:spcPct val="90000"/>
              </a:lnSpc>
              <a:buFontTx/>
              <a:buNone/>
            </a:pPr>
            <a:endParaRPr lang="en-US" altLang="en-US" sz="2800" dirty="0">
              <a:solidFill>
                <a:srgbClr val="0000CC"/>
              </a:solidFill>
            </a:endParaRPr>
          </a:p>
          <a:p>
            <a:pPr algn="ctr" eaLnBrk="1" hangingPunct="1">
              <a:lnSpc>
                <a:spcPct val="90000"/>
              </a:lnSpc>
              <a:buFontTx/>
              <a:buNone/>
            </a:pPr>
            <a:r>
              <a:rPr lang="en-US" altLang="en-US" sz="2800" dirty="0"/>
              <a:t>You will notice that in order to get </a:t>
            </a:r>
            <a:r>
              <a:rPr lang="ja-JP" altLang="en-US" sz="2800" dirty="0">
                <a:latin typeface="Arial" panose="020B0604020202020204" pitchFamily="34" charset="0"/>
              </a:rPr>
              <a:t>“</a:t>
            </a:r>
            <a:r>
              <a:rPr lang="en-US" altLang="ja-JP" sz="2800" dirty="0"/>
              <a:t>y</a:t>
            </a:r>
            <a:r>
              <a:rPr lang="ja-JP" altLang="en-US" sz="2800" dirty="0">
                <a:latin typeface="Arial" panose="020B0604020202020204" pitchFamily="34" charset="0"/>
              </a:rPr>
              <a:t>”</a:t>
            </a:r>
            <a:r>
              <a:rPr lang="en-US" altLang="ja-JP" sz="2800" dirty="0"/>
              <a:t> all by itself we have to divide both sides by 2.</a:t>
            </a:r>
          </a:p>
          <a:p>
            <a:pPr algn="ctr" eaLnBrk="1" hangingPunct="1">
              <a:lnSpc>
                <a:spcPct val="90000"/>
              </a:lnSpc>
              <a:buFontTx/>
              <a:buNone/>
            </a:pPr>
            <a:r>
              <a:rPr lang="en-US" altLang="en-US" sz="2800" dirty="0"/>
              <a:t>After you have done that, the equation becomes:</a:t>
            </a:r>
          </a:p>
          <a:p>
            <a:pPr algn="ctr" eaLnBrk="1" hangingPunct="1">
              <a:lnSpc>
                <a:spcPct val="90000"/>
              </a:lnSpc>
              <a:buFontTx/>
              <a:buNone/>
            </a:pPr>
            <a:r>
              <a:rPr lang="en-US" altLang="en-US" sz="2800" dirty="0">
                <a:solidFill>
                  <a:schemeClr val="accent3"/>
                </a:solidFill>
              </a:rPr>
              <a:t>Y = 4x + 5</a:t>
            </a:r>
          </a:p>
          <a:p>
            <a:pPr algn="ctr" eaLnBrk="1" hangingPunct="1">
              <a:lnSpc>
                <a:spcPct val="90000"/>
              </a:lnSpc>
              <a:buFontTx/>
              <a:buNone/>
            </a:pPr>
            <a:r>
              <a:rPr lang="en-US" altLang="en-US" sz="2800" dirty="0"/>
              <a:t>Only then can we determine the slope (4), and the y-intercept (+5)</a:t>
            </a:r>
          </a:p>
        </p:txBody>
      </p:sp>
    </p:spTree>
    <p:extLst>
      <p:ext uri="{BB962C8B-B14F-4D97-AF65-F5344CB8AC3E}">
        <p14:creationId xmlns:p14="http://schemas.microsoft.com/office/powerpoint/2010/main" val="136203919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669701" y="397098"/>
            <a:ext cx="9079606" cy="1295400"/>
          </a:xfrm>
          <a:noFill/>
          <a:ln>
            <a:noFill/>
            <a:miter lim="800000"/>
            <a:headEnd/>
            <a:tailEnd/>
          </a:ln>
        </p:spPr>
        <p:txBody>
          <a:bodyPr/>
          <a:lstStyle/>
          <a:p>
            <a:pPr eaLnBrk="1" hangingPunct="1"/>
            <a:r>
              <a:rPr lang="en-US" altLang="en-US" sz="2800" b="1" dirty="0"/>
              <a:t>OK…getting back to the lesson…</a:t>
            </a:r>
            <a:br>
              <a:rPr lang="en-US" altLang="en-US" sz="2800" b="1" dirty="0"/>
            </a:br>
            <a:r>
              <a:rPr lang="en-US" altLang="en-US" sz="2800" b="1" dirty="0"/>
              <a:t>Your job is to </a:t>
            </a:r>
            <a:r>
              <a:rPr lang="en-US" altLang="en-US" sz="2800" b="1" i="1" dirty="0">
                <a:solidFill>
                  <a:srgbClr val="FF3300"/>
                </a:solidFill>
              </a:rPr>
              <a:t>write the equation of a line</a:t>
            </a:r>
            <a:r>
              <a:rPr lang="en-US" altLang="en-US" sz="2800" b="1" dirty="0"/>
              <a:t> after you are given the </a:t>
            </a:r>
            <a:r>
              <a:rPr lang="en-US" altLang="en-US" sz="2800" b="1" i="1" dirty="0">
                <a:solidFill>
                  <a:schemeClr val="accent3"/>
                </a:solidFill>
              </a:rPr>
              <a:t>slope</a:t>
            </a:r>
            <a:r>
              <a:rPr lang="en-US" altLang="en-US" sz="2800" b="1" dirty="0">
                <a:solidFill>
                  <a:schemeClr val="accent3"/>
                </a:solidFill>
              </a:rPr>
              <a:t> </a:t>
            </a:r>
            <a:r>
              <a:rPr lang="en-US" altLang="en-US" sz="2800" b="1" dirty="0"/>
              <a:t>and </a:t>
            </a:r>
            <a:r>
              <a:rPr lang="en-US" altLang="en-US" sz="2800" b="1" i="1" dirty="0">
                <a:solidFill>
                  <a:schemeClr val="accent3"/>
                </a:solidFill>
              </a:rPr>
              <a:t>y-intercept</a:t>
            </a:r>
            <a:r>
              <a:rPr lang="en-US" altLang="en-US" sz="2800" b="1" dirty="0"/>
              <a:t>…</a:t>
            </a:r>
          </a:p>
        </p:txBody>
      </p:sp>
      <p:sp>
        <p:nvSpPr>
          <p:cNvPr id="34819" name="Rectangle 3"/>
          <p:cNvSpPr>
            <a:spLocks noGrp="1" noChangeArrowheads="1"/>
          </p:cNvSpPr>
          <p:nvPr>
            <p:ph type="body" idx="1"/>
          </p:nvPr>
        </p:nvSpPr>
        <p:spPr>
          <a:xfrm>
            <a:off x="1103312" y="2052918"/>
            <a:ext cx="8946541" cy="4528186"/>
          </a:xfrm>
          <a:noFill/>
          <a:ln>
            <a:solidFill>
              <a:schemeClr val="accent3"/>
            </a:solidFill>
            <a:miter lim="800000"/>
            <a:headEnd/>
            <a:tailEnd/>
          </a:ln>
        </p:spPr>
        <p:txBody>
          <a:bodyPr>
            <a:noAutofit/>
          </a:bodyPr>
          <a:lstStyle/>
          <a:p>
            <a:pPr algn="ctr" eaLnBrk="1" hangingPunct="1">
              <a:buFontTx/>
              <a:buNone/>
            </a:pPr>
            <a:r>
              <a:rPr lang="en-US" altLang="en-US" sz="2800" dirty="0"/>
              <a:t>Let</a:t>
            </a:r>
            <a:r>
              <a:rPr lang="ja-JP" altLang="en-US" sz="2800" dirty="0">
                <a:latin typeface="Arial" panose="020B0604020202020204" pitchFamily="34" charset="0"/>
              </a:rPr>
              <a:t>’</a:t>
            </a:r>
            <a:r>
              <a:rPr lang="en-US" altLang="ja-JP" sz="2800" dirty="0"/>
              <a:t>s try one…</a:t>
            </a:r>
          </a:p>
          <a:p>
            <a:pPr algn="ctr" eaLnBrk="1" hangingPunct="1">
              <a:buFontTx/>
              <a:buNone/>
            </a:pPr>
            <a:endParaRPr lang="en-US" altLang="en-US" sz="2800" dirty="0"/>
          </a:p>
          <a:p>
            <a:pPr algn="ctr" eaLnBrk="1" hangingPunct="1">
              <a:buFontTx/>
              <a:buNone/>
            </a:pPr>
            <a:r>
              <a:rPr lang="en-US" altLang="en-US" sz="2800" dirty="0"/>
              <a:t>Given </a:t>
            </a:r>
            <a:r>
              <a:rPr lang="ja-JP" altLang="en-US" sz="2800" dirty="0">
                <a:latin typeface="Arial" panose="020B0604020202020204" pitchFamily="34" charset="0"/>
              </a:rPr>
              <a:t>“</a:t>
            </a:r>
            <a:r>
              <a:rPr lang="en-US" altLang="ja-JP" sz="2800" dirty="0">
                <a:solidFill>
                  <a:srgbClr val="FF3300"/>
                </a:solidFill>
              </a:rPr>
              <a:t>m</a:t>
            </a:r>
            <a:r>
              <a:rPr lang="ja-JP" altLang="en-US" sz="2800" dirty="0">
                <a:latin typeface="Arial" panose="020B0604020202020204" pitchFamily="34" charset="0"/>
              </a:rPr>
              <a:t>”</a:t>
            </a:r>
            <a:r>
              <a:rPr lang="en-US" altLang="ja-JP" sz="2800" dirty="0"/>
              <a:t> (the slope remember!) = </a:t>
            </a:r>
            <a:r>
              <a:rPr lang="en-US" altLang="ja-JP" sz="2800" dirty="0">
                <a:solidFill>
                  <a:schemeClr val="accent3"/>
                </a:solidFill>
              </a:rPr>
              <a:t>2</a:t>
            </a:r>
          </a:p>
          <a:p>
            <a:pPr algn="ctr" eaLnBrk="1" hangingPunct="1">
              <a:buFontTx/>
              <a:buNone/>
            </a:pPr>
            <a:r>
              <a:rPr lang="en-US" altLang="en-US" sz="2800" dirty="0"/>
              <a:t>And </a:t>
            </a:r>
            <a:r>
              <a:rPr lang="ja-JP" altLang="en-US" sz="2800" dirty="0">
                <a:latin typeface="Arial" panose="020B0604020202020204" pitchFamily="34" charset="0"/>
              </a:rPr>
              <a:t>“</a:t>
            </a:r>
            <a:r>
              <a:rPr lang="en-US" altLang="ja-JP" sz="2800" dirty="0">
                <a:solidFill>
                  <a:srgbClr val="FF3300"/>
                </a:solidFill>
              </a:rPr>
              <a:t>b</a:t>
            </a:r>
            <a:r>
              <a:rPr lang="ja-JP" altLang="en-US" sz="2800" dirty="0">
                <a:latin typeface="Arial" panose="020B0604020202020204" pitchFamily="34" charset="0"/>
              </a:rPr>
              <a:t>”</a:t>
            </a:r>
            <a:r>
              <a:rPr lang="en-US" altLang="ja-JP" sz="2800" dirty="0"/>
              <a:t> (the y-intercept) = </a:t>
            </a:r>
            <a:r>
              <a:rPr lang="en-US" altLang="ja-JP" sz="2800" dirty="0">
                <a:solidFill>
                  <a:schemeClr val="accent3"/>
                </a:solidFill>
              </a:rPr>
              <a:t>+9</a:t>
            </a:r>
          </a:p>
          <a:p>
            <a:pPr algn="ctr" eaLnBrk="1" hangingPunct="1">
              <a:buFontTx/>
              <a:buNone/>
            </a:pPr>
            <a:r>
              <a:rPr lang="en-US" altLang="en-US" sz="2800" dirty="0"/>
              <a:t>All you have to do is plug those values into</a:t>
            </a:r>
          </a:p>
          <a:p>
            <a:pPr algn="ctr" eaLnBrk="1" hangingPunct="1">
              <a:buFontTx/>
              <a:buNone/>
            </a:pPr>
            <a:r>
              <a:rPr lang="en-US" altLang="en-US" sz="2800" dirty="0"/>
              <a:t>y = </a:t>
            </a:r>
            <a:r>
              <a:rPr lang="en-US" altLang="en-US" sz="2800" dirty="0">
                <a:solidFill>
                  <a:srgbClr val="FF3300"/>
                </a:solidFill>
              </a:rPr>
              <a:t>m</a:t>
            </a:r>
            <a:r>
              <a:rPr lang="en-US" altLang="en-US" sz="2800" dirty="0"/>
              <a:t>x + </a:t>
            </a:r>
            <a:r>
              <a:rPr lang="en-US" altLang="en-US" sz="2800" dirty="0">
                <a:solidFill>
                  <a:srgbClr val="FF3300"/>
                </a:solidFill>
              </a:rPr>
              <a:t>b</a:t>
            </a:r>
          </a:p>
          <a:p>
            <a:pPr algn="ctr" eaLnBrk="1" hangingPunct="1">
              <a:buFontTx/>
              <a:buNone/>
            </a:pPr>
            <a:r>
              <a:rPr lang="en-US" altLang="en-US" sz="2800" dirty="0"/>
              <a:t>The equation becomes…</a:t>
            </a:r>
          </a:p>
          <a:p>
            <a:pPr algn="ctr" eaLnBrk="1" hangingPunct="1">
              <a:buFontTx/>
              <a:buNone/>
            </a:pPr>
            <a:r>
              <a:rPr lang="en-US" altLang="en-US" sz="2800" dirty="0">
                <a:solidFill>
                  <a:schemeClr val="accent3"/>
                </a:solidFill>
              </a:rPr>
              <a:t>y = 2x + 9</a:t>
            </a:r>
          </a:p>
        </p:txBody>
      </p:sp>
    </p:spTree>
    <p:extLst>
      <p:ext uri="{BB962C8B-B14F-4D97-AF65-F5344CB8AC3E}">
        <p14:creationId xmlns:p14="http://schemas.microsoft.com/office/powerpoint/2010/main" val="248842597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656823" y="618186"/>
            <a:ext cx="9646276" cy="601014"/>
          </a:xfrm>
          <a:noFill/>
          <a:ln>
            <a:noFill/>
            <a:miter lim="800000"/>
            <a:headEnd/>
            <a:tailEnd/>
          </a:ln>
        </p:spPr>
        <p:txBody>
          <a:bodyPr/>
          <a:lstStyle/>
          <a:p>
            <a:pPr eaLnBrk="1" hangingPunct="1"/>
            <a:r>
              <a:rPr lang="en-US" altLang="en-US" sz="2400" b="1">
                <a:solidFill>
                  <a:schemeClr val="tx1"/>
                </a:solidFill>
              </a:rPr>
              <a:t>Let</a:t>
            </a:r>
            <a:r>
              <a:rPr lang="ja-JP" altLang="en-US" sz="2400" b="1">
                <a:solidFill>
                  <a:schemeClr val="tx1"/>
                </a:solidFill>
                <a:latin typeface="Arial" panose="020B0604020202020204" pitchFamily="34" charset="0"/>
              </a:rPr>
              <a:t>’</a:t>
            </a:r>
            <a:r>
              <a:rPr lang="en-US" altLang="ja-JP" sz="2400" b="1">
                <a:solidFill>
                  <a:schemeClr val="tx1"/>
                </a:solidFill>
              </a:rPr>
              <a:t>s do a couple more to make sure you are expert at this.</a:t>
            </a:r>
            <a:endParaRPr lang="en-US" altLang="en-US" sz="2400" b="1">
              <a:solidFill>
                <a:schemeClr val="tx1"/>
              </a:solidFill>
            </a:endParaRPr>
          </a:p>
        </p:txBody>
      </p:sp>
      <p:sp>
        <p:nvSpPr>
          <p:cNvPr id="35843" name="Rectangle 3"/>
          <p:cNvSpPr>
            <a:spLocks noGrp="1" noChangeArrowheads="1"/>
          </p:cNvSpPr>
          <p:nvPr>
            <p:ph type="body" idx="1"/>
          </p:nvPr>
        </p:nvSpPr>
        <p:spPr>
          <a:xfrm>
            <a:off x="656823" y="1447799"/>
            <a:ext cx="9646276" cy="4965879"/>
          </a:xfrm>
          <a:noFill/>
          <a:ln>
            <a:solidFill>
              <a:schemeClr val="accent3"/>
            </a:solidFill>
            <a:miter lim="800000"/>
            <a:headEnd/>
            <a:tailEnd/>
          </a:ln>
        </p:spPr>
        <p:txBody>
          <a:bodyPr>
            <a:normAutofit lnSpcReduction="10000"/>
          </a:bodyPr>
          <a:lstStyle/>
          <a:p>
            <a:pPr algn="ctr" eaLnBrk="1" hangingPunct="1">
              <a:lnSpc>
                <a:spcPct val="90000"/>
              </a:lnSpc>
              <a:buFontTx/>
              <a:buNone/>
            </a:pPr>
            <a:r>
              <a:rPr lang="en-US" altLang="en-US" sz="2400" dirty="0"/>
              <a:t>Given </a:t>
            </a:r>
            <a:r>
              <a:rPr lang="en-US" altLang="en-US" sz="2400" dirty="0">
                <a:solidFill>
                  <a:srgbClr val="FF3300"/>
                </a:solidFill>
              </a:rPr>
              <a:t>m</a:t>
            </a:r>
            <a:r>
              <a:rPr lang="en-US" altLang="en-US" sz="2400" dirty="0"/>
              <a:t> = 2/3, </a:t>
            </a:r>
            <a:r>
              <a:rPr lang="en-US" altLang="en-US" sz="2400" dirty="0">
                <a:solidFill>
                  <a:srgbClr val="FF3300"/>
                </a:solidFill>
              </a:rPr>
              <a:t>b</a:t>
            </a:r>
            <a:r>
              <a:rPr lang="en-US" altLang="en-US" sz="2400" dirty="0"/>
              <a:t> = -12,</a:t>
            </a:r>
          </a:p>
          <a:p>
            <a:pPr algn="ctr" eaLnBrk="1" hangingPunct="1">
              <a:lnSpc>
                <a:spcPct val="90000"/>
              </a:lnSpc>
              <a:buFontTx/>
              <a:buNone/>
            </a:pPr>
            <a:r>
              <a:rPr lang="en-US" altLang="en-US" sz="2400" dirty="0"/>
              <a:t>Write the equation of a line in slope-intercept form.</a:t>
            </a:r>
          </a:p>
          <a:p>
            <a:pPr algn="ctr" eaLnBrk="1" hangingPunct="1">
              <a:lnSpc>
                <a:spcPct val="90000"/>
              </a:lnSpc>
              <a:buFontTx/>
              <a:buNone/>
            </a:pPr>
            <a:r>
              <a:rPr lang="en-US" altLang="en-US" sz="2400" dirty="0"/>
              <a:t>Y = </a:t>
            </a:r>
            <a:r>
              <a:rPr lang="en-US" altLang="en-US" sz="2400" dirty="0">
                <a:solidFill>
                  <a:srgbClr val="FF3300"/>
                </a:solidFill>
              </a:rPr>
              <a:t>m</a:t>
            </a:r>
            <a:r>
              <a:rPr lang="en-US" altLang="en-US" sz="2400" dirty="0"/>
              <a:t>x + </a:t>
            </a:r>
            <a:r>
              <a:rPr lang="en-US" altLang="en-US" sz="2400" dirty="0">
                <a:solidFill>
                  <a:srgbClr val="FF3300"/>
                </a:solidFill>
              </a:rPr>
              <a:t>b</a:t>
            </a:r>
          </a:p>
          <a:p>
            <a:pPr algn="ctr" eaLnBrk="1" hangingPunct="1">
              <a:lnSpc>
                <a:spcPct val="90000"/>
              </a:lnSpc>
              <a:buFontTx/>
              <a:buNone/>
            </a:pPr>
            <a:r>
              <a:rPr lang="en-US" altLang="en-US" sz="2400" dirty="0">
                <a:solidFill>
                  <a:schemeClr val="accent3"/>
                </a:solidFill>
              </a:rPr>
              <a:t>Y = 2/3x – 12</a:t>
            </a:r>
          </a:p>
          <a:p>
            <a:pPr algn="ctr" eaLnBrk="1" hangingPunct="1">
              <a:lnSpc>
                <a:spcPct val="90000"/>
              </a:lnSpc>
              <a:buFontTx/>
              <a:buNone/>
            </a:pPr>
            <a:endParaRPr lang="en-US" altLang="en-US" sz="2400" dirty="0">
              <a:solidFill>
                <a:schemeClr val="accent3"/>
              </a:solidFill>
            </a:endParaRPr>
          </a:p>
          <a:p>
            <a:pPr algn="ctr" eaLnBrk="1" hangingPunct="1">
              <a:lnSpc>
                <a:spcPct val="90000"/>
              </a:lnSpc>
              <a:buFontTx/>
              <a:buNone/>
            </a:pPr>
            <a:endParaRPr lang="en-US" altLang="en-US" sz="2400" dirty="0">
              <a:solidFill>
                <a:schemeClr val="accent3"/>
              </a:solidFill>
            </a:endParaRPr>
          </a:p>
          <a:p>
            <a:pPr algn="ctr" eaLnBrk="1" hangingPunct="1">
              <a:lnSpc>
                <a:spcPct val="90000"/>
              </a:lnSpc>
              <a:buFontTx/>
              <a:buNone/>
            </a:pPr>
            <a:r>
              <a:rPr lang="en-US" altLang="en-US" sz="2400" dirty="0"/>
              <a:t>One last example…</a:t>
            </a:r>
          </a:p>
          <a:p>
            <a:pPr algn="ctr" eaLnBrk="1" hangingPunct="1">
              <a:lnSpc>
                <a:spcPct val="90000"/>
              </a:lnSpc>
              <a:buFontTx/>
              <a:buNone/>
            </a:pPr>
            <a:r>
              <a:rPr lang="en-US" altLang="en-US" sz="2400" dirty="0"/>
              <a:t>Given </a:t>
            </a:r>
            <a:r>
              <a:rPr lang="en-US" altLang="en-US" sz="2400" dirty="0">
                <a:solidFill>
                  <a:srgbClr val="FF3300"/>
                </a:solidFill>
              </a:rPr>
              <a:t>m</a:t>
            </a:r>
            <a:r>
              <a:rPr lang="en-US" altLang="en-US" sz="2400" dirty="0"/>
              <a:t> = -5, </a:t>
            </a:r>
            <a:r>
              <a:rPr lang="en-US" altLang="en-US" sz="2400" dirty="0">
                <a:solidFill>
                  <a:srgbClr val="FF3300"/>
                </a:solidFill>
              </a:rPr>
              <a:t>b</a:t>
            </a:r>
            <a:r>
              <a:rPr lang="en-US" altLang="en-US" sz="2400" dirty="0"/>
              <a:t> = -1</a:t>
            </a:r>
          </a:p>
          <a:p>
            <a:pPr algn="ctr" eaLnBrk="1" hangingPunct="1">
              <a:lnSpc>
                <a:spcPct val="90000"/>
              </a:lnSpc>
              <a:buFontTx/>
              <a:buNone/>
            </a:pPr>
            <a:r>
              <a:rPr lang="en-US" altLang="en-US" sz="2400" dirty="0"/>
              <a:t>Write the equation of a line in slope-intercept form.</a:t>
            </a:r>
          </a:p>
          <a:p>
            <a:pPr algn="ctr" eaLnBrk="1" hangingPunct="1">
              <a:lnSpc>
                <a:spcPct val="90000"/>
              </a:lnSpc>
              <a:buFontTx/>
              <a:buNone/>
            </a:pPr>
            <a:r>
              <a:rPr lang="en-US" altLang="en-US" sz="2400" dirty="0"/>
              <a:t>Y = </a:t>
            </a:r>
            <a:r>
              <a:rPr lang="en-US" altLang="en-US" sz="2400" dirty="0">
                <a:solidFill>
                  <a:srgbClr val="FF3300"/>
                </a:solidFill>
              </a:rPr>
              <a:t>m</a:t>
            </a:r>
            <a:r>
              <a:rPr lang="en-US" altLang="en-US" sz="2400" dirty="0"/>
              <a:t>x + </a:t>
            </a:r>
            <a:r>
              <a:rPr lang="en-US" altLang="en-US" sz="2400" dirty="0">
                <a:solidFill>
                  <a:srgbClr val="FF3300"/>
                </a:solidFill>
              </a:rPr>
              <a:t>b</a:t>
            </a:r>
          </a:p>
          <a:p>
            <a:pPr algn="ctr" eaLnBrk="1" hangingPunct="1">
              <a:lnSpc>
                <a:spcPct val="90000"/>
              </a:lnSpc>
              <a:buFontTx/>
              <a:buNone/>
            </a:pPr>
            <a:r>
              <a:rPr lang="en-US" altLang="en-US" sz="2400" dirty="0">
                <a:solidFill>
                  <a:schemeClr val="accent3"/>
                </a:solidFill>
              </a:rPr>
              <a:t>Y = -5x - 1</a:t>
            </a:r>
          </a:p>
        </p:txBody>
      </p:sp>
    </p:spTree>
    <p:extLst>
      <p:ext uri="{BB962C8B-B14F-4D97-AF65-F5344CB8AC3E}">
        <p14:creationId xmlns:p14="http://schemas.microsoft.com/office/powerpoint/2010/main" val="6708587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656823" y="381000"/>
            <a:ext cx="8423677" cy="1066800"/>
          </a:xfrm>
          <a:noFill/>
          <a:ln>
            <a:noFill/>
            <a:miter lim="800000"/>
            <a:headEnd/>
            <a:tailEnd/>
          </a:ln>
        </p:spPr>
        <p:txBody>
          <a:bodyPr/>
          <a:lstStyle/>
          <a:p>
            <a:pPr eaLnBrk="1" hangingPunct="1"/>
            <a:r>
              <a:rPr lang="en-US" altLang="en-US" sz="2400" b="1" dirty="0">
                <a:solidFill>
                  <a:schemeClr val="tx1"/>
                </a:solidFill>
              </a:rPr>
              <a:t>Given the slope and y-intercept, write the equation of a line in </a:t>
            </a:r>
            <a:r>
              <a:rPr lang="en-US" altLang="en-US" sz="2400" b="1" i="1" u="sng" dirty="0">
                <a:solidFill>
                  <a:schemeClr val="tx1"/>
                </a:solidFill>
              </a:rPr>
              <a:t>slope-intercept</a:t>
            </a:r>
            <a:r>
              <a:rPr lang="en-US" altLang="en-US" sz="2400" b="1" dirty="0">
                <a:solidFill>
                  <a:schemeClr val="tx1"/>
                </a:solidFill>
              </a:rPr>
              <a:t> form.</a:t>
            </a:r>
          </a:p>
        </p:txBody>
      </p:sp>
      <p:sp>
        <p:nvSpPr>
          <p:cNvPr id="36867" name="Rectangle 3"/>
          <p:cNvSpPr>
            <a:spLocks noGrp="1" noChangeArrowheads="1"/>
          </p:cNvSpPr>
          <p:nvPr>
            <p:ph type="body" idx="1"/>
          </p:nvPr>
        </p:nvSpPr>
        <p:spPr>
          <a:xfrm>
            <a:off x="4343400" y="1600200"/>
            <a:ext cx="4114800" cy="4267200"/>
          </a:xfrm>
        </p:spPr>
        <p:txBody>
          <a:bodyPr>
            <a:normAutofit lnSpcReduction="10000"/>
          </a:bodyPr>
          <a:lstStyle/>
          <a:p>
            <a:pPr eaLnBrk="1" hangingPunct="1">
              <a:buFontTx/>
              <a:buNone/>
            </a:pPr>
            <a:r>
              <a:rPr lang="en-US" altLang="en-US" sz="2400" dirty="0"/>
              <a:t>1)  m = 3, b = -14</a:t>
            </a:r>
          </a:p>
          <a:p>
            <a:pPr eaLnBrk="1" hangingPunct="1">
              <a:buFontTx/>
              <a:buNone/>
            </a:pPr>
            <a:endParaRPr lang="en-US" altLang="en-US" sz="2400" dirty="0"/>
          </a:p>
          <a:p>
            <a:pPr eaLnBrk="1" hangingPunct="1">
              <a:buFontTx/>
              <a:buNone/>
            </a:pPr>
            <a:r>
              <a:rPr lang="en-US" altLang="en-US" sz="2400" dirty="0"/>
              <a:t>2)  m = -½, b = 4</a:t>
            </a:r>
          </a:p>
          <a:p>
            <a:pPr eaLnBrk="1" hangingPunct="1">
              <a:buFontTx/>
              <a:buNone/>
            </a:pPr>
            <a:endParaRPr lang="en-US" altLang="en-US" sz="2400" dirty="0"/>
          </a:p>
          <a:p>
            <a:pPr eaLnBrk="1" hangingPunct="1">
              <a:buFontTx/>
              <a:buNone/>
            </a:pPr>
            <a:r>
              <a:rPr lang="en-US" altLang="en-US" sz="2400" dirty="0"/>
              <a:t>3)  m = -3, b = -7</a:t>
            </a:r>
          </a:p>
          <a:p>
            <a:pPr eaLnBrk="1" hangingPunct="1">
              <a:buFontTx/>
              <a:buNone/>
            </a:pPr>
            <a:endParaRPr lang="en-US" altLang="en-US" sz="2400" dirty="0"/>
          </a:p>
          <a:p>
            <a:pPr eaLnBrk="1" hangingPunct="1">
              <a:buFontTx/>
              <a:buNone/>
            </a:pPr>
            <a:r>
              <a:rPr lang="en-US" altLang="en-US" sz="2400" dirty="0"/>
              <a:t>4)  m = 1/2 , b = 0</a:t>
            </a:r>
          </a:p>
          <a:p>
            <a:pPr eaLnBrk="1" hangingPunct="1">
              <a:buFontTx/>
              <a:buNone/>
            </a:pPr>
            <a:endParaRPr lang="en-US" altLang="en-US" sz="2400" dirty="0"/>
          </a:p>
          <a:p>
            <a:pPr eaLnBrk="1" hangingPunct="1">
              <a:buFontTx/>
              <a:buNone/>
            </a:pPr>
            <a:r>
              <a:rPr lang="en-US" altLang="en-US" sz="2400" dirty="0"/>
              <a:t>5)  m = 2, b = 4</a:t>
            </a:r>
          </a:p>
        </p:txBody>
      </p:sp>
      <p:sp>
        <p:nvSpPr>
          <p:cNvPr id="145412" name="AutoShape 4"/>
          <p:cNvSpPr>
            <a:spLocks noChangeArrowheads="1"/>
          </p:cNvSpPr>
          <p:nvPr/>
        </p:nvSpPr>
        <p:spPr bwMode="auto">
          <a:xfrm>
            <a:off x="7083380" y="2163651"/>
            <a:ext cx="4997002" cy="2459863"/>
          </a:xfrm>
          <a:prstGeom prst="wedgeRoundRectCallout">
            <a:avLst>
              <a:gd name="adj1" fmla="val -54471"/>
              <a:gd name="adj2" fmla="val -100351"/>
              <a:gd name="adj3" fmla="val 16667"/>
            </a:avLst>
          </a:prstGeom>
          <a:solidFill>
            <a:schemeClr val="accent3"/>
          </a:solidFill>
          <a:ln w="9525">
            <a:solidFill>
              <a:schemeClr val="tx1"/>
            </a:solidFill>
            <a:miter lim="800000"/>
            <a:headEnd/>
            <a:tailEnd/>
          </a:ln>
          <a:effectLst/>
          <a:extLst/>
        </p:spPr>
        <p:txBody>
          <a:bodyPr/>
          <a:lstStyle/>
          <a:p>
            <a:pPr algn="ctr">
              <a:defRPr/>
            </a:pPr>
            <a:r>
              <a:rPr lang="en-US" sz="3600" dirty="0">
                <a:latin typeface="Comic Sans MS" charset="0"/>
                <a:ea typeface="ＭＳ Ｐゴシック" charset="0"/>
              </a:rPr>
              <a:t>Slope-intercept form of an equation</a:t>
            </a:r>
          </a:p>
          <a:p>
            <a:pPr algn="ctr">
              <a:defRPr/>
            </a:pPr>
            <a:r>
              <a:rPr lang="en-US" sz="3600" dirty="0">
                <a:latin typeface="Comic Sans MS" charset="0"/>
                <a:ea typeface="ＭＳ Ｐゴシック" charset="0"/>
              </a:rPr>
              <a:t>Y = mx + b</a:t>
            </a:r>
          </a:p>
        </p:txBody>
      </p:sp>
    </p:spTree>
    <p:extLst>
      <p:ext uri="{BB962C8B-B14F-4D97-AF65-F5344CB8AC3E}">
        <p14:creationId xmlns:p14="http://schemas.microsoft.com/office/powerpoint/2010/main" val="36592345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4"/>
          <p:cNvSpPr>
            <a:spLocks noGrp="1" noChangeArrowheads="1"/>
          </p:cNvSpPr>
          <p:nvPr>
            <p:ph type="title"/>
          </p:nvPr>
        </p:nvSpPr>
        <p:spPr>
          <a:xfrm>
            <a:off x="656823" y="708338"/>
            <a:ext cx="5439177" cy="5847008"/>
          </a:xfrm>
          <a:noFill/>
          <a:ln>
            <a:solidFill>
              <a:schemeClr val="tx2"/>
            </a:solidFill>
            <a:miter lim="800000"/>
            <a:headEnd/>
            <a:tailEnd/>
          </a:ln>
        </p:spPr>
        <p:txBody>
          <a:bodyPr/>
          <a:lstStyle/>
          <a:p>
            <a:pPr eaLnBrk="1" hangingPunct="1"/>
            <a:r>
              <a:rPr lang="en-US" altLang="en-US" sz="2400" dirty="0">
                <a:solidFill>
                  <a:schemeClr val="accent3"/>
                </a:solidFill>
              </a:rPr>
              <a:t>Using </a:t>
            </a:r>
            <a:r>
              <a:rPr lang="en-US" altLang="en-US" sz="2400" i="1" u="sng" dirty="0">
                <a:solidFill>
                  <a:schemeClr val="accent3"/>
                </a:solidFill>
              </a:rPr>
              <a:t>slope-intercept</a:t>
            </a:r>
            <a:r>
              <a:rPr lang="en-US" altLang="en-US" sz="2400" dirty="0">
                <a:solidFill>
                  <a:schemeClr val="accent3"/>
                </a:solidFill>
              </a:rPr>
              <a:t> form to find slopes and </a:t>
            </a:r>
            <a:br>
              <a:rPr lang="en-US" altLang="en-US" sz="2400" dirty="0">
                <a:solidFill>
                  <a:schemeClr val="accent3"/>
                </a:solidFill>
              </a:rPr>
            </a:br>
            <a:r>
              <a:rPr lang="en-US" altLang="en-US" sz="2400" dirty="0">
                <a:solidFill>
                  <a:schemeClr val="accent3"/>
                </a:solidFill>
              </a:rPr>
              <a:t>y-intercepts</a:t>
            </a:r>
            <a:r>
              <a:rPr lang="en-US" altLang="en-US" sz="2400" dirty="0"/>
              <a:t/>
            </a:r>
            <a:br>
              <a:rPr lang="en-US" altLang="en-US" sz="2400" dirty="0"/>
            </a:br>
            <a:r>
              <a:rPr lang="en-US" altLang="en-US" sz="2400" dirty="0"/>
              <a:t/>
            </a:r>
            <a:br>
              <a:rPr lang="en-US" altLang="en-US" sz="2400" dirty="0"/>
            </a:br>
            <a:r>
              <a:rPr lang="en-US" altLang="en-US" sz="2400" dirty="0"/>
              <a:t>The graph at the right shows the equation of a line both in standard form and slope-intercept form.</a:t>
            </a:r>
            <a:br>
              <a:rPr lang="en-US" altLang="en-US" sz="2400" dirty="0"/>
            </a:br>
            <a:r>
              <a:rPr lang="en-US" altLang="en-US" sz="2400" dirty="0"/>
              <a:t/>
            </a:r>
            <a:br>
              <a:rPr lang="en-US" altLang="en-US" sz="2400" dirty="0"/>
            </a:br>
            <a:r>
              <a:rPr lang="en-US" altLang="en-US" sz="2400" dirty="0"/>
              <a:t>You must rewrite the equation 6x – 3y = 12 in slope-intercept to be able to identify the slope and y-intercept.</a:t>
            </a:r>
          </a:p>
        </p:txBody>
      </p:sp>
      <p:pic>
        <p:nvPicPr>
          <p:cNvPr id="37891" name="Picture 6" descr="Linear_equations_coincide"/>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172201" y="1600199"/>
            <a:ext cx="5354391" cy="5013951"/>
          </a:xfrm>
        </p:spPr>
      </p:pic>
    </p:spTree>
    <p:extLst>
      <p:ext uri="{BB962C8B-B14F-4D97-AF65-F5344CB8AC3E}">
        <p14:creationId xmlns:p14="http://schemas.microsoft.com/office/powerpoint/2010/main" val="250620750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682580" y="618186"/>
            <a:ext cx="9109120" cy="1365160"/>
          </a:xfrm>
          <a:noFill/>
          <a:ln>
            <a:noFill/>
            <a:miter lim="800000"/>
            <a:headEnd/>
            <a:tailEnd/>
          </a:ln>
        </p:spPr>
        <p:txBody>
          <a:bodyPr/>
          <a:lstStyle/>
          <a:p>
            <a:pPr eaLnBrk="1" hangingPunct="1"/>
            <a:r>
              <a:rPr lang="en-US" altLang="en-US" sz="2400" dirty="0"/>
              <a:t>Using </a:t>
            </a:r>
            <a:r>
              <a:rPr lang="en-US" altLang="en-US" sz="2400" i="1" u="sng" dirty="0"/>
              <a:t>slope-intercept</a:t>
            </a:r>
            <a:r>
              <a:rPr lang="en-US" altLang="en-US" sz="2400" dirty="0"/>
              <a:t>  form to write equations,  </a:t>
            </a:r>
            <a:r>
              <a:rPr lang="en-US" altLang="en-US" sz="3200" dirty="0">
                <a:solidFill>
                  <a:schemeClr val="accent3"/>
                </a:solidFill>
              </a:rPr>
              <a:t>Rewrite</a:t>
            </a:r>
            <a:r>
              <a:rPr lang="en-US" altLang="en-US" sz="2400" dirty="0"/>
              <a:t> the equation solving for </a:t>
            </a:r>
            <a:r>
              <a:rPr lang="en-US" altLang="en-US" sz="2400" i="1" dirty="0"/>
              <a:t>y</a:t>
            </a:r>
            <a:r>
              <a:rPr lang="en-US" altLang="en-US" sz="2400" dirty="0"/>
              <a:t> = to determine the slope and y-intercept.</a:t>
            </a:r>
          </a:p>
        </p:txBody>
      </p:sp>
      <p:sp>
        <p:nvSpPr>
          <p:cNvPr id="38915" name="Rectangle 4"/>
          <p:cNvSpPr>
            <a:spLocks noGrp="1" noChangeArrowheads="1"/>
          </p:cNvSpPr>
          <p:nvPr>
            <p:ph type="body" sz="half" idx="1"/>
          </p:nvPr>
        </p:nvSpPr>
        <p:spPr>
          <a:xfrm>
            <a:off x="682580" y="2133600"/>
            <a:ext cx="5032420" cy="4151290"/>
          </a:xfrm>
          <a:noFill/>
          <a:ln>
            <a:solidFill>
              <a:schemeClr val="accent3"/>
            </a:solidFill>
            <a:miter lim="800000"/>
            <a:headEnd/>
            <a:tailEnd/>
          </a:ln>
        </p:spPr>
        <p:txBody>
          <a:bodyPr/>
          <a:lstStyle/>
          <a:p>
            <a:pPr eaLnBrk="1" hangingPunct="1">
              <a:buFontTx/>
              <a:buNone/>
            </a:pPr>
            <a:r>
              <a:rPr lang="en-US" altLang="en-US" sz="2400" dirty="0">
                <a:solidFill>
                  <a:schemeClr val="accent3"/>
                </a:solidFill>
              </a:rPr>
              <a:t>3x – y = 14</a:t>
            </a:r>
          </a:p>
          <a:p>
            <a:pPr eaLnBrk="1" hangingPunct="1">
              <a:buFontTx/>
              <a:buNone/>
            </a:pPr>
            <a:r>
              <a:rPr lang="en-US" altLang="en-US" sz="2400" u="sng" dirty="0"/>
              <a:t>-y</a:t>
            </a:r>
            <a:r>
              <a:rPr lang="en-US" altLang="en-US" sz="2400" dirty="0"/>
              <a:t> = </a:t>
            </a:r>
            <a:r>
              <a:rPr lang="en-US" altLang="en-US" sz="2400" u="sng" dirty="0"/>
              <a:t>-3x</a:t>
            </a:r>
            <a:r>
              <a:rPr lang="en-US" altLang="en-US" sz="2400" dirty="0"/>
              <a:t> + </a:t>
            </a:r>
            <a:r>
              <a:rPr lang="en-US" altLang="en-US" sz="2400" u="sng" dirty="0"/>
              <a:t>14</a:t>
            </a:r>
          </a:p>
          <a:p>
            <a:pPr eaLnBrk="1" hangingPunct="1">
              <a:buFontTx/>
              <a:buNone/>
            </a:pPr>
            <a:r>
              <a:rPr lang="en-US" altLang="en-US" sz="2400" dirty="0"/>
              <a:t>-1     -1     -1</a:t>
            </a:r>
          </a:p>
          <a:p>
            <a:pPr eaLnBrk="1" hangingPunct="1">
              <a:buFontTx/>
              <a:buNone/>
            </a:pPr>
            <a:r>
              <a:rPr lang="en-US" altLang="en-US" sz="2400" dirty="0"/>
              <a:t>y = 3x – 14 </a:t>
            </a:r>
            <a:r>
              <a:rPr lang="en-US" altLang="en-US" sz="2400" dirty="0">
                <a:solidFill>
                  <a:srgbClr val="FF3300"/>
                </a:solidFill>
              </a:rPr>
              <a:t>or</a:t>
            </a:r>
          </a:p>
          <a:p>
            <a:pPr eaLnBrk="1" hangingPunct="1">
              <a:buFontTx/>
              <a:buNone/>
            </a:pPr>
            <a:r>
              <a:rPr lang="en-US" altLang="en-US" sz="2400" dirty="0"/>
              <a:t>  3x – y = 14</a:t>
            </a:r>
          </a:p>
          <a:p>
            <a:pPr eaLnBrk="1" hangingPunct="1">
              <a:buFontTx/>
              <a:buNone/>
            </a:pPr>
            <a:r>
              <a:rPr lang="en-US" altLang="en-US" sz="2400" dirty="0"/>
              <a:t>       3x = y + 14</a:t>
            </a:r>
          </a:p>
          <a:p>
            <a:pPr eaLnBrk="1" hangingPunct="1">
              <a:buFontTx/>
              <a:buNone/>
            </a:pPr>
            <a:r>
              <a:rPr lang="en-US" altLang="en-US" sz="2400" dirty="0"/>
              <a:t>3x – 14 = y</a:t>
            </a:r>
          </a:p>
        </p:txBody>
      </p:sp>
      <p:sp>
        <p:nvSpPr>
          <p:cNvPr id="38916" name="Rectangle 5"/>
          <p:cNvSpPr>
            <a:spLocks noGrp="1" noChangeArrowheads="1"/>
          </p:cNvSpPr>
          <p:nvPr>
            <p:ph type="body" sz="half" idx="2"/>
          </p:nvPr>
        </p:nvSpPr>
        <p:spPr>
          <a:xfrm>
            <a:off x="6027313" y="2133600"/>
            <a:ext cx="3764387" cy="4151290"/>
          </a:xfrm>
          <a:noFill/>
          <a:ln>
            <a:solidFill>
              <a:schemeClr val="accent3"/>
            </a:solidFill>
            <a:miter lim="800000"/>
            <a:headEnd/>
            <a:tailEnd/>
          </a:ln>
        </p:spPr>
        <p:txBody>
          <a:bodyPr/>
          <a:lstStyle/>
          <a:p>
            <a:pPr eaLnBrk="1" hangingPunct="1">
              <a:buFontTx/>
              <a:buNone/>
            </a:pPr>
            <a:r>
              <a:rPr lang="en-US" altLang="en-US" sz="2400" dirty="0">
                <a:solidFill>
                  <a:schemeClr val="accent3"/>
                </a:solidFill>
              </a:rPr>
              <a:t>x + 2y = 8</a:t>
            </a:r>
          </a:p>
          <a:p>
            <a:pPr eaLnBrk="1" hangingPunct="1">
              <a:buFontTx/>
              <a:buNone/>
            </a:pPr>
            <a:r>
              <a:rPr lang="en-US" altLang="en-US" sz="2400" u="sng" dirty="0"/>
              <a:t>2y</a:t>
            </a:r>
            <a:r>
              <a:rPr lang="en-US" altLang="en-US" sz="2400" dirty="0"/>
              <a:t> = </a:t>
            </a:r>
            <a:r>
              <a:rPr lang="en-US" altLang="en-US" sz="2400" u="sng" dirty="0"/>
              <a:t>-x</a:t>
            </a:r>
            <a:r>
              <a:rPr lang="en-US" altLang="en-US" sz="2400" dirty="0"/>
              <a:t> + </a:t>
            </a:r>
            <a:r>
              <a:rPr lang="en-US" altLang="en-US" sz="2400" u="sng" dirty="0"/>
              <a:t>8</a:t>
            </a:r>
            <a:endParaRPr lang="en-US" altLang="en-US" sz="2400" dirty="0"/>
          </a:p>
          <a:p>
            <a:pPr eaLnBrk="1" hangingPunct="1">
              <a:buFontTx/>
              <a:buNone/>
            </a:pPr>
            <a:r>
              <a:rPr lang="en-US" altLang="en-US" sz="2400" dirty="0"/>
              <a:t> 2     2    2</a:t>
            </a:r>
          </a:p>
          <a:p>
            <a:pPr eaLnBrk="1" hangingPunct="1">
              <a:buFontTx/>
              <a:buNone/>
            </a:pPr>
            <a:r>
              <a:rPr lang="en-US" altLang="en-US" sz="2400" dirty="0"/>
              <a:t>y = </a:t>
            </a:r>
            <a:r>
              <a:rPr lang="en-US" altLang="en-US" sz="2400" u="sng" dirty="0"/>
              <a:t>-1x</a:t>
            </a:r>
            <a:r>
              <a:rPr lang="en-US" altLang="en-US" sz="2400" dirty="0"/>
              <a:t> + 4</a:t>
            </a:r>
          </a:p>
          <a:p>
            <a:pPr eaLnBrk="1" hangingPunct="1">
              <a:buFontTx/>
              <a:buNone/>
            </a:pPr>
            <a:r>
              <a:rPr lang="en-US" altLang="en-US" sz="2400" dirty="0"/>
              <a:t>       2</a:t>
            </a:r>
          </a:p>
          <a:p>
            <a:pPr eaLnBrk="1" hangingPunct="1">
              <a:buFontTx/>
              <a:buNone/>
            </a:pPr>
            <a:endParaRPr lang="en-US" altLang="en-US" sz="2400" dirty="0"/>
          </a:p>
        </p:txBody>
      </p:sp>
    </p:spTree>
    <p:extLst>
      <p:ext uri="{BB962C8B-B14F-4D97-AF65-F5344CB8AC3E}">
        <p14:creationId xmlns:p14="http://schemas.microsoft.com/office/powerpoint/2010/main" val="26993789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656823" y="450760"/>
            <a:ext cx="9620518" cy="844639"/>
          </a:xfrm>
          <a:noFill/>
          <a:ln>
            <a:noFill/>
            <a:miter lim="800000"/>
            <a:headEnd/>
            <a:tailEnd/>
          </a:ln>
        </p:spPr>
        <p:txBody>
          <a:bodyPr/>
          <a:lstStyle/>
          <a:p>
            <a:pPr eaLnBrk="1" hangingPunct="1"/>
            <a:r>
              <a:rPr lang="en-US" altLang="en-US" sz="2800" b="1" dirty="0">
                <a:solidFill>
                  <a:schemeClr val="tx1"/>
                </a:solidFill>
              </a:rPr>
              <a:t>Write each equation in </a:t>
            </a:r>
            <a:r>
              <a:rPr lang="en-US" altLang="en-US" sz="2800" b="1" i="1" u="sng" dirty="0">
                <a:solidFill>
                  <a:schemeClr val="tx1"/>
                </a:solidFill>
              </a:rPr>
              <a:t>slope-intercept</a:t>
            </a:r>
            <a:r>
              <a:rPr lang="en-US" altLang="en-US" sz="2800" b="1" dirty="0">
                <a:solidFill>
                  <a:schemeClr val="tx1"/>
                </a:solidFill>
              </a:rPr>
              <a:t> form.</a:t>
            </a:r>
            <a:br>
              <a:rPr lang="en-US" altLang="en-US" sz="2800" b="1" dirty="0">
                <a:solidFill>
                  <a:schemeClr val="tx1"/>
                </a:solidFill>
              </a:rPr>
            </a:br>
            <a:r>
              <a:rPr lang="en-US" altLang="en-US" sz="2800" b="1" dirty="0">
                <a:solidFill>
                  <a:schemeClr val="tx1"/>
                </a:solidFill>
              </a:rPr>
              <a:t>Identify the slope and y-intercept.</a:t>
            </a:r>
          </a:p>
        </p:txBody>
      </p:sp>
      <p:sp>
        <p:nvSpPr>
          <p:cNvPr id="39939" name="Rectangle 3"/>
          <p:cNvSpPr>
            <a:spLocks noGrp="1" noChangeArrowheads="1"/>
          </p:cNvSpPr>
          <p:nvPr>
            <p:ph type="body" idx="1"/>
          </p:nvPr>
        </p:nvSpPr>
        <p:spPr>
          <a:xfrm>
            <a:off x="2209800" y="1447800"/>
            <a:ext cx="7696200" cy="5094668"/>
          </a:xfrm>
        </p:spPr>
        <p:txBody>
          <a:bodyPr>
            <a:normAutofit/>
          </a:bodyPr>
          <a:lstStyle/>
          <a:p>
            <a:pPr algn="ctr" eaLnBrk="1" hangingPunct="1">
              <a:buFontTx/>
              <a:buNone/>
            </a:pPr>
            <a:r>
              <a:rPr lang="en-US" altLang="en-US" sz="2800" dirty="0"/>
              <a:t>2x + y = 10</a:t>
            </a:r>
          </a:p>
          <a:p>
            <a:pPr algn="ctr" eaLnBrk="1" hangingPunct="1">
              <a:buFontTx/>
              <a:buNone/>
            </a:pPr>
            <a:endParaRPr lang="en-US" altLang="en-US" sz="2800" dirty="0"/>
          </a:p>
          <a:p>
            <a:pPr algn="ctr" eaLnBrk="1" hangingPunct="1">
              <a:buFontTx/>
              <a:buNone/>
            </a:pPr>
            <a:r>
              <a:rPr lang="en-US" altLang="en-US" sz="2800" dirty="0"/>
              <a:t>-4x + y = 6</a:t>
            </a:r>
          </a:p>
          <a:p>
            <a:pPr algn="ctr" eaLnBrk="1" hangingPunct="1">
              <a:buFontTx/>
              <a:buNone/>
            </a:pPr>
            <a:endParaRPr lang="en-US" altLang="en-US" sz="2800" dirty="0"/>
          </a:p>
          <a:p>
            <a:pPr algn="ctr" eaLnBrk="1" hangingPunct="1">
              <a:buFontTx/>
              <a:buNone/>
            </a:pPr>
            <a:r>
              <a:rPr lang="en-US" altLang="en-US" sz="2800" dirty="0"/>
              <a:t>4x + 3y = 9</a:t>
            </a:r>
          </a:p>
          <a:p>
            <a:pPr algn="ctr" eaLnBrk="1" hangingPunct="1">
              <a:buFontTx/>
              <a:buNone/>
            </a:pPr>
            <a:endParaRPr lang="en-US" altLang="en-US" sz="2800" dirty="0"/>
          </a:p>
          <a:p>
            <a:pPr algn="ctr" eaLnBrk="1" hangingPunct="1">
              <a:buFontTx/>
              <a:buNone/>
            </a:pPr>
            <a:r>
              <a:rPr lang="en-US" altLang="en-US" sz="2800" dirty="0"/>
              <a:t>2x + y = 3</a:t>
            </a:r>
          </a:p>
          <a:p>
            <a:pPr algn="ctr" eaLnBrk="1" hangingPunct="1">
              <a:buFontTx/>
              <a:buNone/>
            </a:pPr>
            <a:endParaRPr lang="en-US" altLang="en-US" sz="2800" dirty="0"/>
          </a:p>
          <a:p>
            <a:pPr algn="ctr" eaLnBrk="1" hangingPunct="1">
              <a:buFontTx/>
              <a:buNone/>
            </a:pPr>
            <a:r>
              <a:rPr lang="en-US" altLang="en-US" sz="2800" dirty="0"/>
              <a:t>5y = 3x</a:t>
            </a:r>
          </a:p>
        </p:txBody>
      </p:sp>
    </p:spTree>
    <p:extLst>
      <p:ext uri="{BB962C8B-B14F-4D97-AF65-F5344CB8AC3E}">
        <p14:creationId xmlns:p14="http://schemas.microsoft.com/office/powerpoint/2010/main" val="179829578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12819" y="394951"/>
            <a:ext cx="9293181" cy="1279303"/>
          </a:xfrm>
          <a:ln>
            <a:noFill/>
          </a:ln>
        </p:spPr>
        <p:txBody>
          <a:bodyPr/>
          <a:lstStyle/>
          <a:p>
            <a:pPr eaLnBrk="1" hangingPunct="1"/>
            <a:r>
              <a:rPr lang="en-US" altLang="en-US" sz="2800" dirty="0">
                <a:solidFill>
                  <a:schemeClr val="tx1"/>
                </a:solidFill>
              </a:rPr>
              <a:t>Write the equation of a line in </a:t>
            </a:r>
            <a:r>
              <a:rPr lang="en-US" altLang="en-US" sz="2800" i="1" u="sng" dirty="0">
                <a:solidFill>
                  <a:schemeClr val="tx1"/>
                </a:solidFill>
              </a:rPr>
              <a:t>slope-intercept</a:t>
            </a:r>
            <a:r>
              <a:rPr lang="en-US" altLang="en-US" sz="2800" dirty="0">
                <a:solidFill>
                  <a:schemeClr val="tx1"/>
                </a:solidFill>
              </a:rPr>
              <a:t> form that passes through points (3, -4) and </a:t>
            </a:r>
            <a:br>
              <a:rPr lang="en-US" altLang="en-US" sz="2800" dirty="0">
                <a:solidFill>
                  <a:schemeClr val="tx1"/>
                </a:solidFill>
              </a:rPr>
            </a:br>
            <a:r>
              <a:rPr lang="en-US" altLang="en-US" sz="2800" dirty="0">
                <a:solidFill>
                  <a:schemeClr val="tx1"/>
                </a:solidFill>
              </a:rPr>
              <a:t>(-1, 4).</a:t>
            </a:r>
          </a:p>
        </p:txBody>
      </p:sp>
      <p:sp>
        <p:nvSpPr>
          <p:cNvPr id="40963" name="Rectangle 4"/>
          <p:cNvSpPr>
            <a:spLocks noGrp="1" noChangeArrowheads="1"/>
          </p:cNvSpPr>
          <p:nvPr>
            <p:ph type="body" sz="half" idx="1"/>
          </p:nvPr>
        </p:nvSpPr>
        <p:spPr>
          <a:xfrm>
            <a:off x="612819" y="3948985"/>
            <a:ext cx="3675845" cy="2463620"/>
          </a:xfrm>
          <a:noFill/>
          <a:ln>
            <a:solidFill>
              <a:schemeClr val="accent3"/>
            </a:solidFill>
            <a:miter lim="800000"/>
            <a:headEnd/>
            <a:tailEnd/>
          </a:ln>
        </p:spPr>
        <p:txBody>
          <a:bodyPr>
            <a:normAutofit/>
          </a:bodyPr>
          <a:lstStyle/>
          <a:p>
            <a:pPr eaLnBrk="1" hangingPunct="1">
              <a:buFontTx/>
              <a:buNone/>
            </a:pPr>
            <a:r>
              <a:rPr lang="en-US" altLang="en-US" sz="3200" dirty="0"/>
              <a:t>1)  Find the slope.</a:t>
            </a:r>
          </a:p>
          <a:p>
            <a:pPr eaLnBrk="1" hangingPunct="1">
              <a:buFontTx/>
              <a:buNone/>
            </a:pPr>
            <a:r>
              <a:rPr lang="en-US" altLang="en-US" sz="3200" u="sng" dirty="0"/>
              <a:t>4 – (-4)</a:t>
            </a:r>
            <a:r>
              <a:rPr lang="en-US" altLang="en-US" sz="3200" dirty="0"/>
              <a:t>   </a:t>
            </a:r>
            <a:r>
              <a:rPr lang="en-US" altLang="en-US" sz="3200" u="sng" dirty="0"/>
              <a:t>8</a:t>
            </a:r>
          </a:p>
          <a:p>
            <a:pPr eaLnBrk="1" hangingPunct="1">
              <a:buFontTx/>
              <a:buNone/>
            </a:pPr>
            <a:r>
              <a:rPr lang="en-US" altLang="en-US" sz="3200" dirty="0"/>
              <a:t>-1 – 3     -4</a:t>
            </a:r>
          </a:p>
          <a:p>
            <a:pPr eaLnBrk="1" hangingPunct="1">
              <a:buFontTx/>
              <a:buNone/>
            </a:pPr>
            <a:r>
              <a:rPr lang="en-US" altLang="en-US" sz="3200" dirty="0">
                <a:solidFill>
                  <a:srgbClr val="FF3300"/>
                </a:solidFill>
              </a:rPr>
              <a:t>m = -2</a:t>
            </a:r>
          </a:p>
        </p:txBody>
      </p:sp>
      <p:sp>
        <p:nvSpPr>
          <p:cNvPr id="40964" name="Rectangle 5"/>
          <p:cNvSpPr>
            <a:spLocks noGrp="1" noChangeArrowheads="1"/>
          </p:cNvSpPr>
          <p:nvPr>
            <p:ph type="body" sz="half" idx="2"/>
          </p:nvPr>
        </p:nvSpPr>
        <p:spPr>
          <a:xfrm>
            <a:off x="5105400" y="1828800"/>
            <a:ext cx="4800600" cy="4343400"/>
          </a:xfrm>
          <a:noFill/>
          <a:ln>
            <a:solidFill>
              <a:schemeClr val="accent3"/>
            </a:solidFill>
            <a:miter lim="800000"/>
            <a:headEnd/>
            <a:tailEnd/>
          </a:ln>
        </p:spPr>
        <p:txBody>
          <a:bodyPr/>
          <a:lstStyle/>
          <a:p>
            <a:pPr eaLnBrk="1" hangingPunct="1">
              <a:buFontTx/>
              <a:buNone/>
            </a:pPr>
            <a:r>
              <a:rPr lang="en-US" altLang="en-US" sz="2400"/>
              <a:t>2)  Choose either point and substitute.  Solve for b.</a:t>
            </a:r>
          </a:p>
          <a:p>
            <a:pPr eaLnBrk="1" hangingPunct="1">
              <a:buFontTx/>
              <a:buNone/>
            </a:pPr>
            <a:r>
              <a:rPr lang="en-US" altLang="en-US" sz="2400"/>
              <a:t>y = mx + b	(3, -4)</a:t>
            </a:r>
          </a:p>
          <a:p>
            <a:pPr eaLnBrk="1" hangingPunct="1">
              <a:buFontTx/>
              <a:buNone/>
            </a:pPr>
            <a:r>
              <a:rPr lang="en-US" altLang="en-US" sz="2400"/>
              <a:t>-4 = (</a:t>
            </a:r>
            <a:r>
              <a:rPr lang="en-US" altLang="en-US" sz="2400">
                <a:solidFill>
                  <a:srgbClr val="FF3300"/>
                </a:solidFill>
              </a:rPr>
              <a:t>-2</a:t>
            </a:r>
            <a:r>
              <a:rPr lang="en-US" altLang="en-US" sz="2400"/>
              <a:t>)(3) + b</a:t>
            </a:r>
          </a:p>
          <a:p>
            <a:pPr eaLnBrk="1" hangingPunct="1">
              <a:buFontTx/>
              <a:buNone/>
            </a:pPr>
            <a:r>
              <a:rPr lang="en-US" altLang="en-US" sz="2400"/>
              <a:t>-4 = -6 + b</a:t>
            </a:r>
          </a:p>
          <a:p>
            <a:pPr eaLnBrk="1" hangingPunct="1">
              <a:buFontTx/>
              <a:buNone/>
            </a:pPr>
            <a:r>
              <a:rPr lang="en-US" altLang="en-US" sz="2400">
                <a:solidFill>
                  <a:srgbClr val="FF3300"/>
                </a:solidFill>
              </a:rPr>
              <a:t>2 = b</a:t>
            </a:r>
          </a:p>
          <a:p>
            <a:pPr eaLnBrk="1" hangingPunct="1">
              <a:buFontTx/>
              <a:buNone/>
            </a:pPr>
            <a:r>
              <a:rPr lang="en-US" altLang="en-US" sz="2400"/>
              <a:t>Substitute </a:t>
            </a:r>
            <a:r>
              <a:rPr lang="en-US" altLang="en-US" sz="2400">
                <a:solidFill>
                  <a:srgbClr val="FF3300"/>
                </a:solidFill>
              </a:rPr>
              <a:t>m</a:t>
            </a:r>
            <a:r>
              <a:rPr lang="en-US" altLang="en-US" sz="2400"/>
              <a:t> and </a:t>
            </a:r>
            <a:r>
              <a:rPr lang="en-US" altLang="en-US" sz="2400">
                <a:solidFill>
                  <a:srgbClr val="FF3300"/>
                </a:solidFill>
              </a:rPr>
              <a:t>b</a:t>
            </a:r>
            <a:r>
              <a:rPr lang="en-US" altLang="en-US" sz="2400"/>
              <a:t> in equation.</a:t>
            </a:r>
          </a:p>
          <a:p>
            <a:pPr eaLnBrk="1" hangingPunct="1">
              <a:buFontTx/>
              <a:buNone/>
            </a:pPr>
            <a:r>
              <a:rPr lang="en-US" altLang="en-US" sz="2400"/>
              <a:t>Y = </a:t>
            </a:r>
            <a:r>
              <a:rPr lang="en-US" altLang="en-US" sz="2400">
                <a:solidFill>
                  <a:srgbClr val="FF3300"/>
                </a:solidFill>
              </a:rPr>
              <a:t>m</a:t>
            </a:r>
            <a:r>
              <a:rPr lang="en-US" altLang="en-US" sz="2400"/>
              <a:t>x </a:t>
            </a:r>
            <a:r>
              <a:rPr lang="en-US" altLang="en-US" sz="2400">
                <a:solidFill>
                  <a:srgbClr val="FF3300"/>
                </a:solidFill>
              </a:rPr>
              <a:t>+ b</a:t>
            </a:r>
          </a:p>
          <a:p>
            <a:pPr eaLnBrk="1" hangingPunct="1">
              <a:buFontTx/>
              <a:buNone/>
            </a:pPr>
            <a:r>
              <a:rPr lang="en-US" altLang="en-US" sz="2400"/>
              <a:t>Y = </a:t>
            </a:r>
            <a:r>
              <a:rPr lang="en-US" altLang="en-US" sz="2400">
                <a:solidFill>
                  <a:srgbClr val="FF3300"/>
                </a:solidFill>
              </a:rPr>
              <a:t>-2</a:t>
            </a:r>
            <a:r>
              <a:rPr lang="en-US" altLang="en-US" sz="2400"/>
              <a:t>x + </a:t>
            </a:r>
            <a:r>
              <a:rPr lang="en-US" altLang="en-US" sz="2400">
                <a:solidFill>
                  <a:srgbClr val="FF3300"/>
                </a:solidFill>
              </a:rPr>
              <a:t>2</a:t>
            </a:r>
          </a:p>
        </p:txBody>
      </p:sp>
      <p:sp>
        <p:nvSpPr>
          <p:cNvPr id="74758" name="AutoShape 6"/>
          <p:cNvSpPr>
            <a:spLocks noChangeArrowheads="1"/>
          </p:cNvSpPr>
          <p:nvPr/>
        </p:nvSpPr>
        <p:spPr bwMode="auto">
          <a:xfrm>
            <a:off x="1031383" y="1532587"/>
            <a:ext cx="3888346" cy="1939880"/>
          </a:xfrm>
          <a:prstGeom prst="cloudCallout">
            <a:avLst>
              <a:gd name="adj1" fmla="val -46986"/>
              <a:gd name="adj2" fmla="val 79514"/>
            </a:avLst>
          </a:prstGeom>
          <a:solidFill>
            <a:schemeClr val="accent3"/>
          </a:solidFill>
          <a:ln w="9525">
            <a:solidFill>
              <a:schemeClr val="tx1"/>
            </a:solidFill>
            <a:round/>
            <a:headEnd/>
            <a:tailEnd/>
          </a:ln>
          <a:effectLst/>
          <a:extLst/>
        </p:spPr>
        <p:txBody>
          <a:bodyPr/>
          <a:lstStyle/>
          <a:p>
            <a:pPr algn="ctr">
              <a:defRPr/>
            </a:pPr>
            <a:r>
              <a:rPr lang="en-US" sz="2400" dirty="0">
                <a:latin typeface="Comic Sans MS" charset="0"/>
                <a:ea typeface="ＭＳ Ｐゴシック" charset="0"/>
              </a:rPr>
              <a:t>Do you remember the slope formula?</a:t>
            </a:r>
          </a:p>
        </p:txBody>
      </p:sp>
    </p:spTree>
    <p:extLst>
      <p:ext uri="{BB962C8B-B14F-4D97-AF65-F5344CB8AC3E}">
        <p14:creationId xmlns:p14="http://schemas.microsoft.com/office/powerpoint/2010/main" val="78172029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669701" y="579548"/>
            <a:ext cx="9427336" cy="868251"/>
          </a:xfrm>
          <a:noFill/>
          <a:ln>
            <a:solidFill>
              <a:schemeClr val="tx1"/>
            </a:solidFill>
            <a:miter lim="800000"/>
            <a:headEnd/>
            <a:tailEnd/>
          </a:ln>
        </p:spPr>
        <p:txBody>
          <a:bodyPr/>
          <a:lstStyle/>
          <a:p>
            <a:pPr eaLnBrk="1" hangingPunct="1"/>
            <a:r>
              <a:rPr lang="en-US" altLang="en-US" sz="2400">
                <a:solidFill>
                  <a:schemeClr val="tx1"/>
                </a:solidFill>
              </a:rPr>
              <a:t>Write the equation of the line in </a:t>
            </a:r>
            <a:br>
              <a:rPr lang="en-US" altLang="en-US" sz="2400">
                <a:solidFill>
                  <a:schemeClr val="tx1"/>
                </a:solidFill>
              </a:rPr>
            </a:br>
            <a:r>
              <a:rPr lang="en-US" altLang="en-US" sz="2400" i="1" u="sng">
                <a:solidFill>
                  <a:schemeClr val="tx1"/>
                </a:solidFill>
              </a:rPr>
              <a:t>slope-intercept</a:t>
            </a:r>
            <a:r>
              <a:rPr lang="en-US" altLang="en-US" sz="2400">
                <a:solidFill>
                  <a:schemeClr val="tx1"/>
                </a:solidFill>
              </a:rPr>
              <a:t>  form that passes through each pair of points.</a:t>
            </a:r>
          </a:p>
        </p:txBody>
      </p:sp>
      <p:sp>
        <p:nvSpPr>
          <p:cNvPr id="41987" name="Rectangle 3"/>
          <p:cNvSpPr>
            <a:spLocks noGrp="1" noChangeArrowheads="1"/>
          </p:cNvSpPr>
          <p:nvPr>
            <p:ph type="body" idx="1"/>
          </p:nvPr>
        </p:nvSpPr>
        <p:spPr>
          <a:xfrm>
            <a:off x="2472744" y="1764405"/>
            <a:ext cx="6737797" cy="4713668"/>
          </a:xfrm>
        </p:spPr>
        <p:txBody>
          <a:bodyPr>
            <a:normAutofit/>
          </a:bodyPr>
          <a:lstStyle/>
          <a:p>
            <a:pPr marL="609600" indent="-609600">
              <a:buFontTx/>
              <a:buAutoNum type="arabicParenR"/>
            </a:pPr>
            <a:r>
              <a:rPr lang="en-US" altLang="en-US" sz="2400" dirty="0"/>
              <a:t>(-1, -6) and (2, 6)</a:t>
            </a:r>
          </a:p>
          <a:p>
            <a:pPr marL="609600" indent="-609600">
              <a:buFontTx/>
              <a:buAutoNum type="arabicParenR"/>
            </a:pPr>
            <a:endParaRPr lang="en-US" altLang="en-US" sz="2400" dirty="0"/>
          </a:p>
          <a:p>
            <a:pPr marL="609600" indent="-609600">
              <a:buFontTx/>
              <a:buAutoNum type="arabicParenR"/>
            </a:pPr>
            <a:r>
              <a:rPr lang="en-US" altLang="en-US" sz="2400" dirty="0"/>
              <a:t>(0, 5) and (3, 1)</a:t>
            </a:r>
          </a:p>
          <a:p>
            <a:pPr marL="609600" indent="-609600">
              <a:buFontTx/>
              <a:buAutoNum type="arabicParenR"/>
            </a:pPr>
            <a:endParaRPr lang="en-US" altLang="en-US" sz="2400" dirty="0"/>
          </a:p>
          <a:p>
            <a:pPr marL="609600" indent="-609600">
              <a:buFontTx/>
              <a:buAutoNum type="arabicParenR"/>
            </a:pPr>
            <a:r>
              <a:rPr lang="en-US" altLang="en-US" sz="2400" dirty="0"/>
              <a:t>(3, 5) and (6, 6)</a:t>
            </a:r>
          </a:p>
          <a:p>
            <a:pPr marL="609600" indent="-609600">
              <a:buFontTx/>
              <a:buAutoNum type="arabicParenR"/>
            </a:pPr>
            <a:endParaRPr lang="en-US" altLang="en-US" sz="2400" dirty="0"/>
          </a:p>
          <a:p>
            <a:pPr marL="609600" indent="-609600">
              <a:buFontTx/>
              <a:buAutoNum type="arabicParenR"/>
            </a:pPr>
            <a:r>
              <a:rPr lang="en-US" altLang="en-US" sz="2400" dirty="0"/>
              <a:t>(0, -7) and (4, 25)</a:t>
            </a:r>
          </a:p>
          <a:p>
            <a:pPr marL="609600" indent="-609600">
              <a:buFontTx/>
              <a:buAutoNum type="arabicParenR"/>
            </a:pPr>
            <a:endParaRPr lang="en-US" altLang="en-US" sz="2400" dirty="0"/>
          </a:p>
          <a:p>
            <a:pPr marL="609600" indent="-609600">
              <a:buFontTx/>
              <a:buAutoNum type="arabicParenR"/>
            </a:pPr>
            <a:r>
              <a:rPr lang="en-US" altLang="en-US" sz="2400" dirty="0"/>
              <a:t>(-1, 1) and (3, -3)</a:t>
            </a:r>
          </a:p>
        </p:txBody>
      </p:sp>
    </p:spTree>
    <p:extLst>
      <p:ext uri="{BB962C8B-B14F-4D97-AF65-F5344CB8AC3E}">
        <p14:creationId xmlns:p14="http://schemas.microsoft.com/office/powerpoint/2010/main" val="298143641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2" name="Rectangle 4"/>
          <p:cNvSpPr>
            <a:spLocks noGrp="1" noChangeArrowheads="1"/>
          </p:cNvSpPr>
          <p:nvPr>
            <p:ph type="ctrTitle"/>
          </p:nvPr>
        </p:nvSpPr>
        <p:spPr>
          <a:effectLst>
            <a:outerShdw blurRad="63500" dist="46662" dir="2115817" algn="ctr" rotWithShape="0">
              <a:schemeClr val="bg2">
                <a:alpha val="74997"/>
              </a:schemeClr>
            </a:outerShdw>
          </a:effectLst>
        </p:spPr>
        <p:txBody>
          <a:bodyPr/>
          <a:lstStyle/>
          <a:p>
            <a:pPr eaLnBrk="1" hangingPunct="1">
              <a:defRPr/>
            </a:pPr>
            <a:r>
              <a:rPr lang="en-US" altLang="en-US" smtClean="0">
                <a:effectLst>
                  <a:outerShdw blurRad="38100" dist="38100" dir="2700000" algn="tl">
                    <a:srgbClr val="C0C0C0"/>
                  </a:outerShdw>
                </a:effectLst>
              </a:rPr>
              <a:t>Point-Slope Form</a:t>
            </a:r>
          </a:p>
        </p:txBody>
      </p:sp>
      <p:sp>
        <p:nvSpPr>
          <p:cNvPr id="99333" name="Rectangle 5"/>
          <p:cNvSpPr>
            <a:spLocks noGrp="1" noChangeArrowheads="1"/>
          </p:cNvSpPr>
          <p:nvPr>
            <p:ph type="subTitle" idx="1"/>
          </p:nvPr>
        </p:nvSpPr>
        <p:spPr/>
        <p:txBody>
          <a:bodyPr/>
          <a:lstStyle/>
          <a:p>
            <a:pPr eaLnBrk="1" hangingPunct="1">
              <a:defRPr/>
            </a:pPr>
            <a:r>
              <a:rPr lang="en-US" altLang="en-US" smtClean="0">
                <a:effectLst>
                  <a:outerShdw blurRad="38100" dist="38100" dir="2700000" algn="tl">
                    <a:srgbClr val="C0C0C0"/>
                  </a:outerShdw>
                </a:effectLst>
              </a:rPr>
              <a:t>Writing an equation when you know a point and the slope</a:t>
            </a:r>
          </a:p>
        </p:txBody>
      </p:sp>
    </p:spTree>
    <p:extLst>
      <p:ext uri="{BB962C8B-B14F-4D97-AF65-F5344CB8AC3E}">
        <p14:creationId xmlns:p14="http://schemas.microsoft.com/office/powerpoint/2010/main" val="24749435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a:xfrm>
            <a:off x="6433030" y="1223492"/>
            <a:ext cx="5132197" cy="5405907"/>
          </a:xfrm>
        </p:spPr>
        <p:txBody>
          <a:bodyPr/>
          <a:lstStyle/>
          <a:p>
            <a:pPr eaLnBrk="1" hangingPunct="1"/>
            <a:r>
              <a:rPr lang="en-US" altLang="en-US" sz="2400" dirty="0"/>
              <a:t>A </a:t>
            </a:r>
            <a:r>
              <a:rPr lang="en-US" altLang="en-US" sz="2400" b="1" i="1" u="sng" dirty="0"/>
              <a:t>linear equation</a:t>
            </a:r>
            <a:r>
              <a:rPr lang="en-US" altLang="en-US" sz="2400" dirty="0"/>
              <a:t> is an equation whose solutions fall on a line on the coordinate plane.  </a:t>
            </a:r>
            <a:r>
              <a:rPr lang="en-US" altLang="en-US" sz="2400" u="sng" dirty="0"/>
              <a:t>All solutions</a:t>
            </a:r>
            <a:r>
              <a:rPr lang="en-US" altLang="en-US" sz="2400" dirty="0"/>
              <a:t> of a particular linear equation fall on the line, and all the points on the line are solutions of the equation.</a:t>
            </a:r>
            <a:br>
              <a:rPr lang="en-US" altLang="en-US" sz="2400" dirty="0"/>
            </a:br>
            <a:r>
              <a:rPr lang="en-US" altLang="en-US" sz="2400" dirty="0"/>
              <a:t>Look at the graph to the left, points (1, 3) and (-3, -5) are found on the line and are solutions to the equation.</a:t>
            </a:r>
          </a:p>
        </p:txBody>
      </p:sp>
      <p:pic>
        <p:nvPicPr>
          <p:cNvPr id="6147" name="Picture 6" descr="fixpic1"/>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92429" y="254357"/>
            <a:ext cx="5840602" cy="5927502"/>
          </a:xfrm>
        </p:spPr>
      </p:pic>
    </p:spTree>
    <p:extLst>
      <p:ext uri="{BB962C8B-B14F-4D97-AF65-F5344CB8AC3E}">
        <p14:creationId xmlns:p14="http://schemas.microsoft.com/office/powerpoint/2010/main" val="195660225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4"/>
          <p:cNvSpPr>
            <a:spLocks noGrp="1" noChangeArrowheads="1"/>
          </p:cNvSpPr>
          <p:nvPr>
            <p:ph type="title"/>
          </p:nvPr>
        </p:nvSpPr>
        <p:spPr>
          <a:xfrm>
            <a:off x="6553199" y="1197734"/>
            <a:ext cx="4396341" cy="1012065"/>
          </a:xfrm>
          <a:noFill/>
          <a:ln>
            <a:noFill/>
            <a:miter lim="800000"/>
            <a:headEnd/>
            <a:tailEnd/>
          </a:ln>
        </p:spPr>
        <p:txBody>
          <a:bodyPr/>
          <a:lstStyle/>
          <a:p>
            <a:pPr algn="ctr" eaLnBrk="1" hangingPunct="1"/>
            <a:r>
              <a:rPr lang="en-US" altLang="en-US" sz="3200" dirty="0">
                <a:solidFill>
                  <a:schemeClr val="tx1"/>
                </a:solidFill>
              </a:rPr>
              <a:t>Point-Slope Form and Writing Equations</a:t>
            </a:r>
          </a:p>
        </p:txBody>
      </p:sp>
      <p:sp>
        <p:nvSpPr>
          <p:cNvPr id="44035" name="Rectangle 5"/>
          <p:cNvSpPr>
            <a:spLocks noGrp="1" noChangeArrowheads="1"/>
          </p:cNvSpPr>
          <p:nvPr>
            <p:ph type="body" sz="half" idx="1"/>
          </p:nvPr>
        </p:nvSpPr>
        <p:spPr>
          <a:xfrm>
            <a:off x="618186" y="761999"/>
            <a:ext cx="5554014" cy="5329707"/>
          </a:xfrm>
          <a:noFill/>
          <a:ln>
            <a:solidFill>
              <a:schemeClr val="tx1"/>
            </a:solidFill>
            <a:miter lim="800000"/>
            <a:headEnd/>
            <a:tailEnd/>
          </a:ln>
        </p:spPr>
        <p:txBody>
          <a:bodyPr/>
          <a:lstStyle/>
          <a:p>
            <a:pPr eaLnBrk="1" hangingPunct="1">
              <a:lnSpc>
                <a:spcPct val="90000"/>
              </a:lnSpc>
            </a:pPr>
            <a:r>
              <a:rPr lang="en-US" altLang="en-US" sz="2400"/>
              <a:t>Suppose you know that a line passes through the point (3, 4) with slope 2.  You can quickly write an equation of the line using the x- and y-coordinates of the point and using the slope.</a:t>
            </a:r>
          </a:p>
          <a:p>
            <a:pPr eaLnBrk="1" hangingPunct="1">
              <a:lnSpc>
                <a:spcPct val="90000"/>
              </a:lnSpc>
            </a:pPr>
            <a:r>
              <a:rPr lang="en-US" altLang="en-US" sz="2400"/>
              <a:t>The </a:t>
            </a:r>
            <a:r>
              <a:rPr lang="en-US" altLang="en-US" sz="2400" b="1" i="1"/>
              <a:t>point-slope</a:t>
            </a:r>
            <a:r>
              <a:rPr lang="en-US" altLang="en-US" sz="2400"/>
              <a:t> form of the equation of a nonvertical line that passes through the </a:t>
            </a:r>
          </a:p>
          <a:p>
            <a:pPr eaLnBrk="1" hangingPunct="1">
              <a:lnSpc>
                <a:spcPct val="90000"/>
              </a:lnSpc>
              <a:buFontTx/>
              <a:buNone/>
            </a:pPr>
            <a:r>
              <a:rPr lang="en-US" altLang="en-US" sz="2400"/>
              <a:t>    </a:t>
            </a:r>
            <a:r>
              <a:rPr lang="en-US" altLang="en-US" sz="2400">
                <a:solidFill>
                  <a:srgbClr val="FF3300"/>
                </a:solidFill>
              </a:rPr>
              <a:t>(x</a:t>
            </a:r>
            <a:r>
              <a:rPr lang="en-US" altLang="en-US" sz="2400" baseline="-25000">
                <a:solidFill>
                  <a:srgbClr val="FF3300"/>
                </a:solidFill>
              </a:rPr>
              <a:t>1</a:t>
            </a:r>
            <a:r>
              <a:rPr lang="en-US" altLang="en-US" sz="2400">
                <a:solidFill>
                  <a:srgbClr val="FF3300"/>
                </a:solidFill>
              </a:rPr>
              <a:t>, y</a:t>
            </a:r>
            <a:r>
              <a:rPr lang="en-US" altLang="en-US" sz="2400" baseline="-25000">
                <a:solidFill>
                  <a:srgbClr val="FF3300"/>
                </a:solidFill>
              </a:rPr>
              <a:t>1</a:t>
            </a:r>
            <a:r>
              <a:rPr lang="en-US" altLang="en-US" sz="2400">
                <a:solidFill>
                  <a:srgbClr val="FF3300"/>
                </a:solidFill>
              </a:rPr>
              <a:t>)</a:t>
            </a:r>
            <a:r>
              <a:rPr lang="en-US" altLang="en-US" sz="2400"/>
              <a:t> with slope </a:t>
            </a:r>
            <a:r>
              <a:rPr lang="en-US" altLang="en-US" sz="2400">
                <a:solidFill>
                  <a:srgbClr val="FF3300"/>
                </a:solidFill>
              </a:rPr>
              <a:t>m</a:t>
            </a:r>
            <a:r>
              <a:rPr lang="en-US" altLang="en-US" sz="2400"/>
              <a:t>.</a:t>
            </a:r>
          </a:p>
        </p:txBody>
      </p:sp>
      <p:sp>
        <p:nvSpPr>
          <p:cNvPr id="44036" name="Rectangle 6"/>
          <p:cNvSpPr>
            <a:spLocks noGrp="1" noChangeArrowheads="1"/>
          </p:cNvSpPr>
          <p:nvPr>
            <p:ph type="body" sz="half" idx="2"/>
          </p:nvPr>
        </p:nvSpPr>
        <p:spPr>
          <a:xfrm>
            <a:off x="6553200" y="2550017"/>
            <a:ext cx="4396341" cy="1970468"/>
          </a:xfrm>
          <a:ln>
            <a:solidFill>
              <a:schemeClr val="accent3"/>
            </a:solidFill>
          </a:ln>
        </p:spPr>
        <p:txBody>
          <a:bodyPr>
            <a:normAutofit fontScale="92500"/>
          </a:bodyPr>
          <a:lstStyle/>
          <a:p>
            <a:pPr algn="ctr" eaLnBrk="1" hangingPunct="1">
              <a:lnSpc>
                <a:spcPct val="90000"/>
              </a:lnSpc>
              <a:buFontTx/>
              <a:buNone/>
            </a:pPr>
            <a:endParaRPr lang="en-US" altLang="en-US" dirty="0" smtClean="0"/>
          </a:p>
          <a:p>
            <a:pPr algn="ctr" eaLnBrk="1" hangingPunct="1">
              <a:lnSpc>
                <a:spcPct val="90000"/>
              </a:lnSpc>
              <a:buFontTx/>
              <a:buNone/>
            </a:pPr>
            <a:r>
              <a:rPr lang="en-US" altLang="en-US" sz="4400" dirty="0" smtClean="0"/>
              <a:t>y </a:t>
            </a:r>
            <a:r>
              <a:rPr lang="en-US" altLang="en-US" sz="4400" dirty="0"/>
              <a:t>– </a:t>
            </a:r>
            <a:r>
              <a:rPr lang="en-US" altLang="en-US" sz="4400" dirty="0">
                <a:solidFill>
                  <a:srgbClr val="FF3300"/>
                </a:solidFill>
              </a:rPr>
              <a:t>y</a:t>
            </a:r>
            <a:r>
              <a:rPr lang="en-US" altLang="en-US" sz="4400" baseline="-25000" dirty="0">
                <a:solidFill>
                  <a:srgbClr val="FF3300"/>
                </a:solidFill>
              </a:rPr>
              <a:t>1</a:t>
            </a:r>
            <a:r>
              <a:rPr lang="en-US" altLang="en-US" sz="4400" dirty="0"/>
              <a:t> = </a:t>
            </a:r>
            <a:r>
              <a:rPr lang="en-US" altLang="en-US" sz="4400" dirty="0">
                <a:solidFill>
                  <a:srgbClr val="FF3300"/>
                </a:solidFill>
              </a:rPr>
              <a:t>m</a:t>
            </a:r>
            <a:r>
              <a:rPr lang="en-US" altLang="en-US" sz="4400" dirty="0"/>
              <a:t>(x – </a:t>
            </a:r>
            <a:r>
              <a:rPr lang="en-US" altLang="en-US" sz="4400" dirty="0">
                <a:solidFill>
                  <a:srgbClr val="FF3300"/>
                </a:solidFill>
              </a:rPr>
              <a:t>x</a:t>
            </a:r>
            <a:r>
              <a:rPr lang="en-US" altLang="en-US" sz="4400" baseline="-25000" dirty="0">
                <a:solidFill>
                  <a:srgbClr val="FF3300"/>
                </a:solidFill>
              </a:rPr>
              <a:t>1</a:t>
            </a:r>
            <a:r>
              <a:rPr lang="en-US" altLang="en-US" sz="4400" dirty="0"/>
              <a:t>)</a:t>
            </a:r>
          </a:p>
          <a:p>
            <a:pPr algn="ctr" eaLnBrk="1" hangingPunct="1">
              <a:lnSpc>
                <a:spcPct val="90000"/>
              </a:lnSpc>
              <a:buFontTx/>
              <a:buNone/>
            </a:pPr>
            <a:r>
              <a:rPr lang="en-US" altLang="en-US" sz="2400" dirty="0">
                <a:solidFill>
                  <a:srgbClr val="FF3300"/>
                </a:solidFill>
              </a:rPr>
              <a:t>(if you know a point and the slope, use this form)</a:t>
            </a:r>
          </a:p>
        </p:txBody>
      </p:sp>
    </p:spTree>
    <p:extLst>
      <p:ext uri="{BB962C8B-B14F-4D97-AF65-F5344CB8AC3E}">
        <p14:creationId xmlns:p14="http://schemas.microsoft.com/office/powerpoint/2010/main" val="204329613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43945" y="618186"/>
            <a:ext cx="7302320" cy="901520"/>
          </a:xfrm>
          <a:noFill/>
          <a:ln>
            <a:noFill/>
            <a:miter lim="800000"/>
            <a:headEnd/>
            <a:tailEnd/>
          </a:ln>
        </p:spPr>
        <p:txBody>
          <a:bodyPr/>
          <a:lstStyle/>
          <a:p>
            <a:pPr eaLnBrk="1" hangingPunct="1"/>
            <a:r>
              <a:rPr lang="en-US" altLang="en-US" sz="3200"/>
              <a:t>Let</a:t>
            </a:r>
            <a:r>
              <a:rPr lang="ja-JP" altLang="en-US" sz="3200">
                <a:latin typeface="Arial" panose="020B0604020202020204" pitchFamily="34" charset="0"/>
              </a:rPr>
              <a:t>’</a:t>
            </a:r>
            <a:r>
              <a:rPr lang="en-US" altLang="ja-JP" sz="3200"/>
              <a:t>s try a couple.</a:t>
            </a:r>
            <a:endParaRPr lang="en-US" altLang="en-US" sz="3200"/>
          </a:p>
        </p:txBody>
      </p:sp>
      <p:sp>
        <p:nvSpPr>
          <p:cNvPr id="45059" name="Rectangle 3"/>
          <p:cNvSpPr>
            <a:spLocks noGrp="1" noChangeArrowheads="1"/>
          </p:cNvSpPr>
          <p:nvPr>
            <p:ph type="body" idx="1"/>
          </p:nvPr>
        </p:nvSpPr>
        <p:spPr>
          <a:xfrm>
            <a:off x="643945" y="1828800"/>
            <a:ext cx="9994004" cy="4340180"/>
          </a:xfrm>
          <a:noFill/>
          <a:ln>
            <a:noFill/>
            <a:miter lim="800000"/>
            <a:headEnd/>
            <a:tailEnd/>
          </a:ln>
        </p:spPr>
        <p:txBody>
          <a:bodyPr>
            <a:normAutofit/>
          </a:bodyPr>
          <a:lstStyle/>
          <a:p>
            <a:pPr algn="ctr" eaLnBrk="1" hangingPunct="1">
              <a:buFontTx/>
              <a:buNone/>
            </a:pPr>
            <a:r>
              <a:rPr lang="en-US" altLang="en-US" sz="2800" dirty="0"/>
              <a:t>Using </a:t>
            </a:r>
            <a:r>
              <a:rPr lang="en-US" altLang="en-US" sz="2800" b="1" i="1" dirty="0"/>
              <a:t>point-slope</a:t>
            </a:r>
            <a:r>
              <a:rPr lang="en-US" altLang="en-US" sz="2800" dirty="0"/>
              <a:t> form, write the equation of a line that passes through (4, 1) with slope -2.</a:t>
            </a:r>
          </a:p>
          <a:p>
            <a:pPr algn="ctr" eaLnBrk="1" hangingPunct="1">
              <a:buFontTx/>
              <a:buNone/>
            </a:pPr>
            <a:r>
              <a:rPr lang="en-US" altLang="en-US" sz="2800" dirty="0"/>
              <a:t>y – y</a:t>
            </a:r>
            <a:r>
              <a:rPr lang="en-US" altLang="en-US" sz="2800" baseline="-25000" dirty="0"/>
              <a:t>1</a:t>
            </a:r>
            <a:r>
              <a:rPr lang="en-US" altLang="en-US" sz="2800" dirty="0"/>
              <a:t> = </a:t>
            </a:r>
            <a:r>
              <a:rPr lang="en-US" altLang="en-US" sz="2800" dirty="0">
                <a:solidFill>
                  <a:srgbClr val="FF3300"/>
                </a:solidFill>
              </a:rPr>
              <a:t>m</a:t>
            </a:r>
            <a:r>
              <a:rPr lang="en-US" altLang="en-US" sz="2800" dirty="0"/>
              <a:t>(x – x</a:t>
            </a:r>
            <a:r>
              <a:rPr lang="en-US" altLang="en-US" sz="2800" baseline="-25000" dirty="0"/>
              <a:t>1</a:t>
            </a:r>
            <a:r>
              <a:rPr lang="en-US" altLang="en-US" sz="2800" dirty="0"/>
              <a:t>)</a:t>
            </a:r>
          </a:p>
          <a:p>
            <a:pPr algn="ctr" eaLnBrk="1" hangingPunct="1">
              <a:buFontTx/>
              <a:buNone/>
            </a:pPr>
            <a:r>
              <a:rPr lang="en-US" altLang="en-US" sz="2800" dirty="0"/>
              <a:t>                             y – 1 = -2(x – 4)</a:t>
            </a:r>
            <a:r>
              <a:rPr lang="en-US" altLang="en-US" sz="1400" dirty="0">
                <a:solidFill>
                  <a:schemeClr val="accent3"/>
                </a:solidFill>
              </a:rPr>
              <a:t>Substitute 4 for x</a:t>
            </a:r>
            <a:r>
              <a:rPr lang="en-US" altLang="en-US" sz="1400" baseline="-25000" dirty="0">
                <a:solidFill>
                  <a:schemeClr val="accent3"/>
                </a:solidFill>
              </a:rPr>
              <a:t>1</a:t>
            </a:r>
            <a:r>
              <a:rPr lang="en-US" altLang="en-US" sz="1400" dirty="0">
                <a:solidFill>
                  <a:schemeClr val="accent3"/>
                </a:solidFill>
              </a:rPr>
              <a:t>, 1 for y</a:t>
            </a:r>
            <a:r>
              <a:rPr lang="en-US" altLang="en-US" sz="1400" baseline="-25000" dirty="0">
                <a:solidFill>
                  <a:schemeClr val="accent3"/>
                </a:solidFill>
              </a:rPr>
              <a:t>1</a:t>
            </a:r>
            <a:r>
              <a:rPr lang="en-US" altLang="en-US" sz="1400" dirty="0">
                <a:solidFill>
                  <a:schemeClr val="accent3"/>
                </a:solidFill>
              </a:rPr>
              <a:t> and -2 for m.</a:t>
            </a:r>
            <a:endParaRPr lang="en-US" altLang="en-US" sz="2800" dirty="0">
              <a:solidFill>
                <a:schemeClr val="accent3"/>
              </a:solidFill>
            </a:endParaRPr>
          </a:p>
          <a:p>
            <a:pPr algn="ctr" eaLnBrk="1" hangingPunct="1">
              <a:buFontTx/>
              <a:buNone/>
            </a:pPr>
            <a:endParaRPr lang="en-US" altLang="en-US" sz="2800" dirty="0"/>
          </a:p>
          <a:p>
            <a:pPr algn="ctr" eaLnBrk="1" hangingPunct="1">
              <a:buFontTx/>
              <a:buNone/>
            </a:pPr>
            <a:r>
              <a:rPr lang="en-US" altLang="en-US" sz="2800" dirty="0"/>
              <a:t>Write in </a:t>
            </a:r>
            <a:r>
              <a:rPr lang="en-US" altLang="en-US" sz="2800" b="1" i="1" dirty="0"/>
              <a:t>slope-intercept</a:t>
            </a:r>
            <a:r>
              <a:rPr lang="en-US" altLang="en-US" sz="2800" dirty="0"/>
              <a:t> form.</a:t>
            </a:r>
          </a:p>
          <a:p>
            <a:pPr algn="ctr" eaLnBrk="1" hangingPunct="1">
              <a:buFontTx/>
              <a:buNone/>
            </a:pPr>
            <a:r>
              <a:rPr lang="en-US" altLang="en-US" sz="2800" dirty="0"/>
              <a:t>y – 1 = -2x + 8</a:t>
            </a:r>
            <a:r>
              <a:rPr lang="en-US" altLang="en-US" sz="1400" dirty="0"/>
              <a:t>   </a:t>
            </a:r>
            <a:r>
              <a:rPr lang="en-US" altLang="en-US" sz="1400" dirty="0">
                <a:solidFill>
                  <a:schemeClr val="accent3"/>
                </a:solidFill>
              </a:rPr>
              <a:t>Add 1 to both sides</a:t>
            </a:r>
          </a:p>
          <a:p>
            <a:pPr algn="ctr" eaLnBrk="1" hangingPunct="1">
              <a:buFontTx/>
              <a:buNone/>
            </a:pPr>
            <a:r>
              <a:rPr lang="en-US" altLang="en-US" sz="2800" dirty="0"/>
              <a:t>y = -2x + 9 </a:t>
            </a:r>
          </a:p>
        </p:txBody>
      </p:sp>
    </p:spTree>
    <p:extLst>
      <p:ext uri="{BB962C8B-B14F-4D97-AF65-F5344CB8AC3E}">
        <p14:creationId xmlns:p14="http://schemas.microsoft.com/office/powerpoint/2010/main" val="64892795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680434" y="533400"/>
            <a:ext cx="3865808" cy="838200"/>
          </a:xfrm>
          <a:noFill/>
          <a:ln>
            <a:noFill/>
            <a:miter lim="800000"/>
            <a:headEnd/>
            <a:tailEnd/>
          </a:ln>
        </p:spPr>
        <p:txBody>
          <a:bodyPr/>
          <a:lstStyle/>
          <a:p>
            <a:pPr eaLnBrk="1" hangingPunct="1"/>
            <a:r>
              <a:rPr lang="en-US" altLang="en-US" sz="3200"/>
              <a:t>One last example</a:t>
            </a:r>
          </a:p>
        </p:txBody>
      </p:sp>
      <p:sp>
        <p:nvSpPr>
          <p:cNvPr id="46083" name="Rectangle 3"/>
          <p:cNvSpPr>
            <a:spLocks noGrp="1" noChangeArrowheads="1"/>
          </p:cNvSpPr>
          <p:nvPr>
            <p:ph type="body" idx="1"/>
          </p:nvPr>
        </p:nvSpPr>
        <p:spPr>
          <a:xfrm>
            <a:off x="1262130" y="1571222"/>
            <a:ext cx="8643870" cy="4842457"/>
          </a:xfrm>
          <a:noFill/>
          <a:ln>
            <a:solidFill>
              <a:schemeClr val="accent3"/>
            </a:solidFill>
            <a:miter lim="800000"/>
            <a:headEnd/>
            <a:tailEnd/>
          </a:ln>
        </p:spPr>
        <p:txBody>
          <a:bodyPr>
            <a:normAutofit/>
          </a:bodyPr>
          <a:lstStyle/>
          <a:p>
            <a:pPr algn="ctr" eaLnBrk="1" hangingPunct="1">
              <a:buFontTx/>
              <a:buNone/>
            </a:pPr>
            <a:r>
              <a:rPr lang="en-US" altLang="en-US" sz="2400" dirty="0"/>
              <a:t>Using </a:t>
            </a:r>
            <a:r>
              <a:rPr lang="en-US" altLang="en-US" sz="2400" b="1" i="1" dirty="0"/>
              <a:t>point-slope</a:t>
            </a:r>
            <a:r>
              <a:rPr lang="en-US" altLang="en-US" sz="2400" dirty="0"/>
              <a:t> form, write the equation of a line that passes through (-1, 3) with slope 7.</a:t>
            </a:r>
          </a:p>
          <a:p>
            <a:pPr algn="ctr" eaLnBrk="1" hangingPunct="1">
              <a:buFontTx/>
              <a:buNone/>
            </a:pPr>
            <a:r>
              <a:rPr lang="en-US" altLang="en-US" sz="2400" dirty="0"/>
              <a:t>y – y</a:t>
            </a:r>
            <a:r>
              <a:rPr lang="en-US" altLang="en-US" sz="2400" baseline="-25000" dirty="0"/>
              <a:t>1</a:t>
            </a:r>
            <a:r>
              <a:rPr lang="en-US" altLang="en-US" sz="2400" dirty="0"/>
              <a:t> = </a:t>
            </a:r>
            <a:r>
              <a:rPr lang="en-US" altLang="en-US" sz="2400" dirty="0">
                <a:solidFill>
                  <a:srgbClr val="FF3300"/>
                </a:solidFill>
              </a:rPr>
              <a:t>m</a:t>
            </a:r>
            <a:r>
              <a:rPr lang="en-US" altLang="en-US" sz="2400" dirty="0"/>
              <a:t>(x – x</a:t>
            </a:r>
            <a:r>
              <a:rPr lang="en-US" altLang="en-US" sz="2400" baseline="-25000" dirty="0"/>
              <a:t>1</a:t>
            </a:r>
            <a:r>
              <a:rPr lang="en-US" altLang="en-US" sz="2400" dirty="0"/>
              <a:t>)</a:t>
            </a:r>
          </a:p>
          <a:p>
            <a:pPr algn="ctr" eaLnBrk="1" hangingPunct="1">
              <a:buFontTx/>
              <a:buNone/>
            </a:pPr>
            <a:r>
              <a:rPr lang="en-US" altLang="en-US" sz="2400" dirty="0"/>
              <a:t>y – 3 = 7[x – (-1)]</a:t>
            </a:r>
          </a:p>
          <a:p>
            <a:pPr algn="ctr" eaLnBrk="1" hangingPunct="1">
              <a:buFontTx/>
              <a:buNone/>
            </a:pPr>
            <a:r>
              <a:rPr lang="en-US" altLang="en-US" sz="2400" dirty="0"/>
              <a:t>y – 3 = 7(x + 1)</a:t>
            </a:r>
          </a:p>
          <a:p>
            <a:pPr algn="ctr" eaLnBrk="1" hangingPunct="1">
              <a:buFontTx/>
              <a:buNone/>
            </a:pPr>
            <a:endParaRPr lang="en-US" altLang="en-US" sz="2400" dirty="0"/>
          </a:p>
          <a:p>
            <a:pPr algn="ctr" eaLnBrk="1" hangingPunct="1">
              <a:buFontTx/>
              <a:buNone/>
            </a:pPr>
            <a:r>
              <a:rPr lang="en-US" altLang="en-US" sz="2400" dirty="0"/>
              <a:t>Write in </a:t>
            </a:r>
            <a:r>
              <a:rPr lang="en-US" altLang="en-US" sz="2400" b="1" i="1" dirty="0"/>
              <a:t>slope-intercept</a:t>
            </a:r>
            <a:r>
              <a:rPr lang="en-US" altLang="en-US" sz="2400" b="1" dirty="0"/>
              <a:t> </a:t>
            </a:r>
            <a:r>
              <a:rPr lang="en-US" altLang="en-US" sz="2400" dirty="0"/>
              <a:t>form</a:t>
            </a:r>
          </a:p>
          <a:p>
            <a:pPr algn="ctr" eaLnBrk="1" hangingPunct="1">
              <a:buFontTx/>
              <a:buNone/>
            </a:pPr>
            <a:r>
              <a:rPr lang="en-US" altLang="en-US" sz="2400" dirty="0"/>
              <a:t>y – 3 = 7x + 7</a:t>
            </a:r>
          </a:p>
          <a:p>
            <a:pPr algn="ctr" eaLnBrk="1" hangingPunct="1">
              <a:buFontTx/>
              <a:buNone/>
            </a:pPr>
            <a:r>
              <a:rPr lang="en-US" altLang="en-US" sz="2400" dirty="0"/>
              <a:t>y = 7x + 10</a:t>
            </a:r>
          </a:p>
        </p:txBody>
      </p:sp>
    </p:spTree>
    <p:extLst>
      <p:ext uri="{BB962C8B-B14F-4D97-AF65-F5344CB8AC3E}">
        <p14:creationId xmlns:p14="http://schemas.microsoft.com/office/powerpoint/2010/main" val="76080107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4"/>
          <p:cNvSpPr>
            <a:spLocks noGrp="1" noChangeArrowheads="1"/>
          </p:cNvSpPr>
          <p:nvPr>
            <p:ph type="title"/>
          </p:nvPr>
        </p:nvSpPr>
        <p:spPr>
          <a:xfrm>
            <a:off x="618185" y="605306"/>
            <a:ext cx="9131121" cy="994893"/>
          </a:xfrm>
          <a:noFill/>
          <a:ln>
            <a:noFill/>
            <a:miter lim="800000"/>
            <a:headEnd/>
            <a:tailEnd/>
          </a:ln>
        </p:spPr>
        <p:txBody>
          <a:bodyPr/>
          <a:lstStyle/>
          <a:p>
            <a:pPr eaLnBrk="1" hangingPunct="1"/>
            <a:r>
              <a:rPr lang="en-US" altLang="en-US" sz="2400"/>
              <a:t>If you know two points on a line, first use them to find the slope.  Then you can write an equation using either point.</a:t>
            </a:r>
          </a:p>
        </p:txBody>
      </p:sp>
      <p:sp>
        <p:nvSpPr>
          <p:cNvPr id="47107" name="Rectangle 5"/>
          <p:cNvSpPr>
            <a:spLocks noGrp="1" noChangeArrowheads="1"/>
          </p:cNvSpPr>
          <p:nvPr>
            <p:ph type="body" sz="half" idx="1"/>
          </p:nvPr>
        </p:nvSpPr>
        <p:spPr>
          <a:xfrm>
            <a:off x="618184" y="2509839"/>
            <a:ext cx="4572001" cy="2718984"/>
          </a:xfrm>
          <a:noFill/>
          <a:ln>
            <a:noFill/>
            <a:miter lim="800000"/>
            <a:headEnd/>
            <a:tailEnd/>
          </a:ln>
        </p:spPr>
        <p:txBody>
          <a:bodyPr/>
          <a:lstStyle/>
          <a:p>
            <a:pPr eaLnBrk="1" hangingPunct="1"/>
            <a:r>
              <a:rPr lang="en-US" altLang="en-US" sz="2400">
                <a:solidFill>
                  <a:srgbClr val="FF3300"/>
                </a:solidFill>
              </a:rPr>
              <a:t>Step one</a:t>
            </a:r>
            <a:r>
              <a:rPr lang="en-US" altLang="en-US" sz="2400"/>
              <a:t> – Find the slope of a line with points (-4, 3), (-2, 1)</a:t>
            </a:r>
          </a:p>
        </p:txBody>
      </p:sp>
      <p:graphicFrame>
        <p:nvGraphicFramePr>
          <p:cNvPr id="47108" name="Object 7"/>
          <p:cNvGraphicFramePr>
            <a:graphicFrameLocks noChangeAspect="1"/>
          </p:cNvGraphicFramePr>
          <p:nvPr>
            <p:ph sz="half" idx="2"/>
            <p:extLst>
              <p:ext uri="{D42A27DB-BD31-4B8C-83A1-F6EECF244321}">
                <p14:modId xmlns:p14="http://schemas.microsoft.com/office/powerpoint/2010/main" val="2448847911"/>
              </p:ext>
            </p:extLst>
          </p:nvPr>
        </p:nvGraphicFramePr>
        <p:xfrm>
          <a:off x="5293217" y="2509839"/>
          <a:ext cx="4841383" cy="3134637"/>
        </p:xfrm>
        <a:graphic>
          <a:graphicData uri="http://schemas.openxmlformats.org/presentationml/2006/ole">
            <mc:AlternateContent xmlns:mc="http://schemas.openxmlformats.org/markup-compatibility/2006">
              <mc:Choice xmlns:v="urn:schemas-microsoft-com:vml" Requires="v">
                <p:oleObj spid="_x0000_s4101" name="Equation" r:id="rId3" imgW="1333500" imgH="863600" progId="Equation.3">
                  <p:embed/>
                </p:oleObj>
              </mc:Choice>
              <mc:Fallback>
                <p:oleObj name="Equation" r:id="rId3" imgW="1333500" imgH="863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3217" y="2509839"/>
                        <a:ext cx="4841383" cy="3134637"/>
                      </a:xfrm>
                      <a:prstGeom prst="rect">
                        <a:avLst/>
                      </a:prstGeom>
                      <a:solidFill>
                        <a:schemeClr val="tx1"/>
                      </a:solidFill>
                      <a:ln>
                        <a:noFill/>
                      </a:ln>
                      <a:effectLst/>
                    </p:spPr>
                  </p:pic>
                </p:oleObj>
              </mc:Fallback>
            </mc:AlternateContent>
          </a:graphicData>
        </a:graphic>
      </p:graphicFrame>
    </p:spTree>
    <p:extLst>
      <p:ext uri="{BB962C8B-B14F-4D97-AF65-F5344CB8AC3E}">
        <p14:creationId xmlns:p14="http://schemas.microsoft.com/office/powerpoint/2010/main" val="46469305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664335" y="590282"/>
            <a:ext cx="6870700" cy="1143000"/>
          </a:xfrm>
          <a:noFill/>
          <a:ln>
            <a:noFill/>
            <a:miter lim="800000"/>
            <a:headEnd/>
            <a:tailEnd/>
          </a:ln>
        </p:spPr>
        <p:txBody>
          <a:bodyPr/>
          <a:lstStyle/>
          <a:p>
            <a:pPr eaLnBrk="1" hangingPunct="1"/>
            <a:r>
              <a:rPr lang="en-US" altLang="en-US" sz="2400">
                <a:solidFill>
                  <a:srgbClr val="FF3300"/>
                </a:solidFill>
              </a:rPr>
              <a:t>Step Two</a:t>
            </a:r>
            <a:r>
              <a:rPr lang="en-US" altLang="en-US" sz="2400"/>
              <a:t> – Use either point to write the equation in </a:t>
            </a:r>
            <a:r>
              <a:rPr lang="en-US" altLang="en-US" sz="2400" b="1" i="1"/>
              <a:t>point-slope</a:t>
            </a:r>
            <a:r>
              <a:rPr lang="en-US" altLang="en-US" sz="2400"/>
              <a:t> form.  Use (-4, 3)</a:t>
            </a:r>
          </a:p>
        </p:txBody>
      </p:sp>
      <p:sp>
        <p:nvSpPr>
          <p:cNvPr id="48131" name="Rectangle 3"/>
          <p:cNvSpPr>
            <a:spLocks noGrp="1" noChangeArrowheads="1"/>
          </p:cNvSpPr>
          <p:nvPr>
            <p:ph type="body" idx="1"/>
          </p:nvPr>
        </p:nvSpPr>
        <p:spPr>
          <a:xfrm>
            <a:off x="664335" y="1854558"/>
            <a:ext cx="8144814" cy="4700789"/>
          </a:xfrm>
          <a:noFill/>
          <a:ln>
            <a:solidFill>
              <a:schemeClr val="accent3"/>
            </a:solidFill>
            <a:miter lim="800000"/>
            <a:headEnd/>
            <a:tailEnd/>
          </a:ln>
        </p:spPr>
        <p:txBody>
          <a:bodyPr>
            <a:normAutofit/>
          </a:bodyPr>
          <a:lstStyle/>
          <a:p>
            <a:pPr algn="ctr" eaLnBrk="1" hangingPunct="1">
              <a:buFontTx/>
              <a:buNone/>
            </a:pPr>
            <a:r>
              <a:rPr lang="en-US" altLang="en-US" sz="2400" dirty="0"/>
              <a:t>y – y</a:t>
            </a:r>
            <a:r>
              <a:rPr lang="en-US" altLang="en-US" sz="2400" baseline="-25000" dirty="0"/>
              <a:t>1</a:t>
            </a:r>
            <a:r>
              <a:rPr lang="en-US" altLang="en-US" sz="2400" dirty="0"/>
              <a:t> = </a:t>
            </a:r>
            <a:r>
              <a:rPr lang="en-US" altLang="en-US" sz="2400" dirty="0">
                <a:solidFill>
                  <a:srgbClr val="FF3300"/>
                </a:solidFill>
              </a:rPr>
              <a:t>m</a:t>
            </a:r>
            <a:r>
              <a:rPr lang="en-US" altLang="en-US" sz="2400" dirty="0"/>
              <a:t>(x – x</a:t>
            </a:r>
            <a:r>
              <a:rPr lang="en-US" altLang="en-US" sz="2400" baseline="-25000" dirty="0"/>
              <a:t>1</a:t>
            </a:r>
            <a:r>
              <a:rPr lang="en-US" altLang="en-US" sz="2400" dirty="0"/>
              <a:t>)</a:t>
            </a:r>
          </a:p>
          <a:p>
            <a:pPr algn="ctr" eaLnBrk="1" hangingPunct="1">
              <a:buFontTx/>
              <a:buNone/>
            </a:pPr>
            <a:r>
              <a:rPr lang="en-US" altLang="en-US" sz="2400" dirty="0"/>
              <a:t>Y – 3 = -1[x – (-4)]</a:t>
            </a:r>
          </a:p>
          <a:p>
            <a:pPr algn="ctr" eaLnBrk="1" hangingPunct="1">
              <a:buFontTx/>
              <a:buNone/>
            </a:pPr>
            <a:r>
              <a:rPr lang="en-US" altLang="en-US" sz="2400" dirty="0"/>
              <a:t>Y – 3 = -1(x + 4)</a:t>
            </a:r>
          </a:p>
          <a:p>
            <a:pPr algn="ctr" eaLnBrk="1" hangingPunct="1">
              <a:buFontTx/>
              <a:buNone/>
            </a:pPr>
            <a:endParaRPr lang="en-US" altLang="en-US" sz="2400" dirty="0"/>
          </a:p>
          <a:p>
            <a:pPr algn="ctr" eaLnBrk="1" hangingPunct="1">
              <a:buFontTx/>
              <a:buNone/>
            </a:pPr>
            <a:r>
              <a:rPr lang="en-US" altLang="en-US" sz="2400" dirty="0"/>
              <a:t>Write in </a:t>
            </a:r>
            <a:r>
              <a:rPr lang="en-US" altLang="en-US" sz="2400" b="1" i="1" dirty="0"/>
              <a:t>slope-intercept</a:t>
            </a:r>
            <a:r>
              <a:rPr lang="en-US" altLang="en-US" sz="2400" dirty="0"/>
              <a:t> form</a:t>
            </a:r>
          </a:p>
          <a:p>
            <a:pPr algn="ctr" eaLnBrk="1" hangingPunct="1">
              <a:buFontTx/>
              <a:buNone/>
            </a:pPr>
            <a:r>
              <a:rPr lang="en-US" altLang="en-US" sz="2400" dirty="0"/>
              <a:t>Y – 3 = -1(x + 4)</a:t>
            </a:r>
          </a:p>
          <a:p>
            <a:pPr algn="ctr" eaLnBrk="1" hangingPunct="1">
              <a:buFontTx/>
              <a:buNone/>
            </a:pPr>
            <a:r>
              <a:rPr lang="en-US" altLang="en-US" sz="2400" dirty="0"/>
              <a:t>Y – 3 = -x - 4</a:t>
            </a:r>
          </a:p>
          <a:p>
            <a:pPr algn="ctr" eaLnBrk="1" hangingPunct="1">
              <a:buFontTx/>
              <a:buNone/>
            </a:pPr>
            <a:r>
              <a:rPr lang="en-US" altLang="en-US" sz="2400" dirty="0"/>
              <a:t>Y = -x - 1</a:t>
            </a:r>
          </a:p>
        </p:txBody>
      </p:sp>
    </p:spTree>
    <p:extLst>
      <p:ext uri="{BB962C8B-B14F-4D97-AF65-F5344CB8AC3E}">
        <p14:creationId xmlns:p14="http://schemas.microsoft.com/office/powerpoint/2010/main" val="280394180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6" name="Rectangle 4"/>
          <p:cNvSpPr>
            <a:spLocks noGrp="1" noChangeArrowheads="1"/>
          </p:cNvSpPr>
          <p:nvPr>
            <p:ph type="ctrTitle"/>
          </p:nvPr>
        </p:nvSpPr>
        <p:spPr>
          <a:effectLst>
            <a:outerShdw blurRad="63500" dist="46662" dir="2115817" algn="ctr" rotWithShape="0">
              <a:schemeClr val="bg2">
                <a:alpha val="74997"/>
              </a:schemeClr>
            </a:outerShdw>
          </a:effectLst>
        </p:spPr>
        <p:txBody>
          <a:bodyPr/>
          <a:lstStyle/>
          <a:p>
            <a:pPr eaLnBrk="1" hangingPunct="1">
              <a:defRPr/>
            </a:pPr>
            <a:r>
              <a:rPr lang="en-US" altLang="en-US" smtClean="0">
                <a:effectLst>
                  <a:outerShdw blurRad="38100" dist="38100" dir="2700000" algn="tl">
                    <a:srgbClr val="C0C0C0"/>
                  </a:outerShdw>
                </a:effectLst>
              </a:rPr>
              <a:t>Equation Forms (review)</a:t>
            </a:r>
          </a:p>
        </p:txBody>
      </p:sp>
      <p:sp>
        <p:nvSpPr>
          <p:cNvPr id="131077" name="Rectangle 5"/>
          <p:cNvSpPr>
            <a:spLocks noGrp="1" noChangeArrowheads="1"/>
          </p:cNvSpPr>
          <p:nvPr>
            <p:ph type="subTitle" idx="1"/>
          </p:nvPr>
        </p:nvSpPr>
        <p:spPr/>
        <p:txBody>
          <a:bodyPr/>
          <a:lstStyle/>
          <a:p>
            <a:pPr eaLnBrk="1" hangingPunct="1">
              <a:lnSpc>
                <a:spcPct val="80000"/>
              </a:lnSpc>
              <a:defRPr/>
            </a:pPr>
            <a:r>
              <a:rPr lang="en-US" altLang="en-US" sz="2400">
                <a:effectLst>
                  <a:outerShdw blurRad="38100" dist="38100" dir="2700000" algn="tl">
                    <a:srgbClr val="C0C0C0"/>
                  </a:outerShdw>
                </a:effectLst>
              </a:rPr>
              <a:t>When working with straight lines, there are often many ways to arrive at an equation or a graph.</a:t>
            </a:r>
          </a:p>
        </p:txBody>
      </p:sp>
    </p:spTree>
    <p:extLst>
      <p:ext uri="{BB962C8B-B14F-4D97-AF65-F5344CB8AC3E}">
        <p14:creationId xmlns:p14="http://schemas.microsoft.com/office/powerpoint/2010/main" val="380225971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618186" y="476518"/>
            <a:ext cx="8203842" cy="1133340"/>
          </a:xfrm>
          <a:noFill/>
          <a:ln>
            <a:noFill/>
            <a:miter lim="800000"/>
            <a:headEnd/>
            <a:tailEnd/>
          </a:ln>
        </p:spPr>
        <p:txBody>
          <a:bodyPr/>
          <a:lstStyle/>
          <a:p>
            <a:pPr eaLnBrk="1" hangingPunct="1"/>
            <a:r>
              <a:rPr lang="en-US" altLang="en-US" sz="3200" dirty="0">
                <a:solidFill>
                  <a:schemeClr val="tx1"/>
                </a:solidFill>
              </a:rPr>
              <a:t>Slope Intercept Form</a:t>
            </a:r>
          </a:p>
        </p:txBody>
      </p:sp>
      <p:sp>
        <p:nvSpPr>
          <p:cNvPr id="50179" name="Rectangle 3"/>
          <p:cNvSpPr>
            <a:spLocks noGrp="1" noChangeArrowheads="1"/>
          </p:cNvSpPr>
          <p:nvPr>
            <p:ph type="body" idx="1"/>
          </p:nvPr>
        </p:nvSpPr>
        <p:spPr>
          <a:noFill/>
          <a:ln>
            <a:solidFill>
              <a:schemeClr val="accent3"/>
            </a:solidFill>
            <a:miter lim="800000"/>
            <a:headEnd/>
            <a:tailEnd/>
          </a:ln>
        </p:spPr>
        <p:txBody>
          <a:bodyPr/>
          <a:lstStyle/>
          <a:p>
            <a:pPr algn="ctr" eaLnBrk="1" hangingPunct="1">
              <a:buFontTx/>
              <a:buNone/>
            </a:pPr>
            <a:r>
              <a:rPr lang="en-US" altLang="en-US" sz="2400"/>
              <a:t>If you know the slope and where the line crosses the y-axis, use this form.</a:t>
            </a:r>
          </a:p>
          <a:p>
            <a:pPr algn="ctr" eaLnBrk="1" hangingPunct="1">
              <a:buFontTx/>
              <a:buNone/>
            </a:pPr>
            <a:endParaRPr lang="en-US" altLang="en-US" sz="2400"/>
          </a:p>
          <a:p>
            <a:pPr algn="ctr" eaLnBrk="1" hangingPunct="1">
              <a:buFontTx/>
              <a:buNone/>
            </a:pPr>
            <a:r>
              <a:rPr lang="en-US" altLang="en-US" smtClean="0"/>
              <a:t>y = </a:t>
            </a:r>
            <a:r>
              <a:rPr lang="en-US" altLang="en-US" smtClean="0">
                <a:solidFill>
                  <a:srgbClr val="FF3300"/>
                </a:solidFill>
              </a:rPr>
              <a:t>m</a:t>
            </a:r>
            <a:r>
              <a:rPr lang="en-US" altLang="en-US" smtClean="0"/>
              <a:t>x + </a:t>
            </a:r>
            <a:r>
              <a:rPr lang="en-US" altLang="en-US" smtClean="0">
                <a:solidFill>
                  <a:srgbClr val="FF3300"/>
                </a:solidFill>
              </a:rPr>
              <a:t>b</a:t>
            </a:r>
          </a:p>
          <a:p>
            <a:pPr algn="ctr" eaLnBrk="1" hangingPunct="1">
              <a:buFontTx/>
              <a:buNone/>
            </a:pPr>
            <a:endParaRPr lang="en-US" altLang="en-US" sz="2400"/>
          </a:p>
          <a:p>
            <a:pPr algn="ctr" eaLnBrk="1" hangingPunct="1">
              <a:buFontTx/>
              <a:buNone/>
            </a:pPr>
            <a:r>
              <a:rPr lang="en-US" altLang="en-US" sz="2400">
                <a:solidFill>
                  <a:srgbClr val="FF3300"/>
                </a:solidFill>
              </a:rPr>
              <a:t>m</a:t>
            </a:r>
            <a:r>
              <a:rPr lang="en-US" altLang="en-US" sz="2400"/>
              <a:t> = slope</a:t>
            </a:r>
          </a:p>
          <a:p>
            <a:pPr algn="ctr" eaLnBrk="1" hangingPunct="1">
              <a:buFontTx/>
              <a:buNone/>
            </a:pPr>
            <a:r>
              <a:rPr lang="en-US" altLang="en-US" sz="2400">
                <a:solidFill>
                  <a:srgbClr val="FF3300"/>
                </a:solidFill>
              </a:rPr>
              <a:t>b</a:t>
            </a:r>
            <a:r>
              <a:rPr lang="en-US" altLang="en-US" sz="2400"/>
              <a:t> = y-intercept</a:t>
            </a:r>
          </a:p>
          <a:p>
            <a:pPr algn="ctr" eaLnBrk="1" hangingPunct="1">
              <a:buFontTx/>
              <a:buNone/>
            </a:pPr>
            <a:r>
              <a:rPr lang="en-US" altLang="en-US" sz="1800">
                <a:solidFill>
                  <a:srgbClr val="FF3300"/>
                </a:solidFill>
              </a:rPr>
              <a:t>(where the line crosses the y-axis)</a:t>
            </a:r>
          </a:p>
        </p:txBody>
      </p:sp>
    </p:spTree>
    <p:extLst>
      <p:ext uri="{BB962C8B-B14F-4D97-AF65-F5344CB8AC3E}">
        <p14:creationId xmlns:p14="http://schemas.microsoft.com/office/powerpoint/2010/main" val="253841419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702972" y="448614"/>
            <a:ext cx="4724400" cy="1066800"/>
          </a:xfrm>
          <a:noFill/>
          <a:ln>
            <a:noFill/>
            <a:miter lim="800000"/>
            <a:headEnd/>
            <a:tailEnd/>
          </a:ln>
        </p:spPr>
        <p:txBody>
          <a:bodyPr/>
          <a:lstStyle/>
          <a:p>
            <a:pPr eaLnBrk="1" hangingPunct="1"/>
            <a:r>
              <a:rPr lang="en-US" altLang="en-US" sz="3200" dirty="0">
                <a:solidFill>
                  <a:schemeClr val="tx1"/>
                </a:solidFill>
              </a:rPr>
              <a:t>Point Slope Form</a:t>
            </a:r>
          </a:p>
        </p:txBody>
      </p:sp>
      <p:sp>
        <p:nvSpPr>
          <p:cNvPr id="51203" name="Rectangle 3"/>
          <p:cNvSpPr>
            <a:spLocks noGrp="1" noChangeArrowheads="1"/>
          </p:cNvSpPr>
          <p:nvPr>
            <p:ph type="body" idx="1"/>
          </p:nvPr>
        </p:nvSpPr>
        <p:spPr>
          <a:noFill/>
          <a:ln>
            <a:solidFill>
              <a:schemeClr val="accent3"/>
            </a:solidFill>
            <a:miter lim="800000"/>
            <a:headEnd/>
            <a:tailEnd/>
          </a:ln>
        </p:spPr>
        <p:txBody>
          <a:bodyPr/>
          <a:lstStyle/>
          <a:p>
            <a:pPr algn="ctr" eaLnBrk="1" hangingPunct="1">
              <a:buFontTx/>
              <a:buNone/>
            </a:pPr>
            <a:r>
              <a:rPr lang="en-US" altLang="en-US" sz="2400"/>
              <a:t>If you know a point and the slope, use this form.</a:t>
            </a:r>
          </a:p>
          <a:p>
            <a:pPr algn="ctr" eaLnBrk="1" hangingPunct="1">
              <a:buFontTx/>
              <a:buNone/>
            </a:pPr>
            <a:endParaRPr lang="en-US" altLang="en-US" sz="2400"/>
          </a:p>
          <a:p>
            <a:pPr algn="ctr" eaLnBrk="1" hangingPunct="1">
              <a:buFontTx/>
              <a:buNone/>
            </a:pPr>
            <a:r>
              <a:rPr lang="en-US" altLang="en-US" smtClean="0"/>
              <a:t>y – </a:t>
            </a:r>
            <a:r>
              <a:rPr lang="en-US" altLang="en-US" smtClean="0">
                <a:solidFill>
                  <a:srgbClr val="FF3300"/>
                </a:solidFill>
              </a:rPr>
              <a:t>y</a:t>
            </a:r>
            <a:r>
              <a:rPr lang="en-US" altLang="en-US" baseline="-25000" smtClean="0">
                <a:solidFill>
                  <a:srgbClr val="FF3300"/>
                </a:solidFill>
              </a:rPr>
              <a:t>1</a:t>
            </a:r>
            <a:r>
              <a:rPr lang="en-US" altLang="en-US" smtClean="0"/>
              <a:t> = </a:t>
            </a:r>
            <a:r>
              <a:rPr lang="en-US" altLang="en-US" smtClean="0">
                <a:solidFill>
                  <a:srgbClr val="FF3300"/>
                </a:solidFill>
              </a:rPr>
              <a:t>m</a:t>
            </a:r>
            <a:r>
              <a:rPr lang="en-US" altLang="en-US" smtClean="0"/>
              <a:t>(x – </a:t>
            </a:r>
            <a:r>
              <a:rPr lang="en-US" altLang="en-US" smtClean="0">
                <a:solidFill>
                  <a:srgbClr val="FF3300"/>
                </a:solidFill>
              </a:rPr>
              <a:t>x</a:t>
            </a:r>
            <a:r>
              <a:rPr lang="en-US" altLang="en-US" baseline="-25000" smtClean="0">
                <a:solidFill>
                  <a:srgbClr val="FF3300"/>
                </a:solidFill>
              </a:rPr>
              <a:t>1</a:t>
            </a:r>
            <a:r>
              <a:rPr lang="en-US" altLang="en-US" smtClean="0"/>
              <a:t>)</a:t>
            </a:r>
            <a:endParaRPr lang="en-US" altLang="en-US" sz="2400"/>
          </a:p>
          <a:p>
            <a:pPr algn="ctr" eaLnBrk="1" hangingPunct="1">
              <a:buFontTx/>
              <a:buNone/>
            </a:pPr>
            <a:endParaRPr lang="en-US" altLang="en-US" sz="2400"/>
          </a:p>
          <a:p>
            <a:pPr algn="ctr" eaLnBrk="1" hangingPunct="1">
              <a:buFontTx/>
              <a:buNone/>
            </a:pPr>
            <a:r>
              <a:rPr lang="en-US" altLang="en-US" sz="2400">
                <a:solidFill>
                  <a:srgbClr val="FF3300"/>
                </a:solidFill>
              </a:rPr>
              <a:t>m</a:t>
            </a:r>
            <a:r>
              <a:rPr lang="en-US" altLang="en-US" sz="2400"/>
              <a:t> = slope</a:t>
            </a:r>
          </a:p>
          <a:p>
            <a:pPr algn="ctr" eaLnBrk="1" hangingPunct="1">
              <a:buFontTx/>
              <a:buNone/>
            </a:pPr>
            <a:endParaRPr lang="en-US" altLang="en-US" sz="2400"/>
          </a:p>
          <a:p>
            <a:pPr algn="ctr" eaLnBrk="1" hangingPunct="1">
              <a:buFontTx/>
              <a:buNone/>
            </a:pPr>
            <a:r>
              <a:rPr lang="en-US" altLang="en-US" sz="2400">
                <a:solidFill>
                  <a:srgbClr val="FF3300"/>
                </a:solidFill>
              </a:rPr>
              <a:t>(x</a:t>
            </a:r>
            <a:r>
              <a:rPr lang="en-US" altLang="en-US" sz="2400" baseline="-25000">
                <a:solidFill>
                  <a:srgbClr val="FF3300"/>
                </a:solidFill>
              </a:rPr>
              <a:t>1</a:t>
            </a:r>
            <a:r>
              <a:rPr lang="en-US" altLang="en-US" sz="2400">
                <a:solidFill>
                  <a:srgbClr val="FF3300"/>
                </a:solidFill>
              </a:rPr>
              <a:t>, y</a:t>
            </a:r>
            <a:r>
              <a:rPr lang="en-US" altLang="en-US" sz="2400" baseline="-25000">
                <a:solidFill>
                  <a:srgbClr val="FF3300"/>
                </a:solidFill>
              </a:rPr>
              <a:t>1</a:t>
            </a:r>
            <a:r>
              <a:rPr lang="en-US" altLang="en-US" sz="2400">
                <a:solidFill>
                  <a:srgbClr val="FF3300"/>
                </a:solidFill>
              </a:rPr>
              <a:t>)</a:t>
            </a:r>
            <a:r>
              <a:rPr lang="en-US" altLang="en-US" sz="2400"/>
              <a:t> = a point on the line</a:t>
            </a:r>
            <a:endParaRPr lang="en-US" altLang="en-US" smtClean="0"/>
          </a:p>
        </p:txBody>
      </p:sp>
    </p:spTree>
    <p:extLst>
      <p:ext uri="{BB962C8B-B14F-4D97-AF65-F5344CB8AC3E}">
        <p14:creationId xmlns:p14="http://schemas.microsoft.com/office/powerpoint/2010/main" val="120757165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715851" y="463638"/>
            <a:ext cx="5989749" cy="755561"/>
          </a:xfrm>
          <a:noFill/>
          <a:ln>
            <a:noFill/>
            <a:miter lim="800000"/>
            <a:headEnd/>
            <a:tailEnd/>
          </a:ln>
        </p:spPr>
        <p:txBody>
          <a:bodyPr/>
          <a:lstStyle/>
          <a:p>
            <a:pPr eaLnBrk="1" hangingPunct="1"/>
            <a:r>
              <a:rPr lang="en-US" altLang="en-US" sz="3200" dirty="0">
                <a:solidFill>
                  <a:schemeClr val="tx1"/>
                </a:solidFill>
              </a:rPr>
              <a:t>Horizontal Lines</a:t>
            </a:r>
          </a:p>
        </p:txBody>
      </p:sp>
      <p:sp>
        <p:nvSpPr>
          <p:cNvPr id="52227" name="Rectangle 3"/>
          <p:cNvSpPr>
            <a:spLocks noGrp="1" noChangeArrowheads="1"/>
          </p:cNvSpPr>
          <p:nvPr>
            <p:ph type="body" idx="1"/>
          </p:nvPr>
        </p:nvSpPr>
        <p:spPr>
          <a:xfrm>
            <a:off x="715851" y="1545465"/>
            <a:ext cx="8801636" cy="4966952"/>
          </a:xfrm>
          <a:noFill/>
          <a:ln>
            <a:solidFill>
              <a:schemeClr val="accent3"/>
            </a:solidFill>
            <a:miter lim="800000"/>
            <a:headEnd/>
            <a:tailEnd/>
          </a:ln>
        </p:spPr>
        <p:txBody>
          <a:bodyPr/>
          <a:lstStyle/>
          <a:p>
            <a:pPr algn="ctr" eaLnBrk="1" hangingPunct="1">
              <a:buFontTx/>
              <a:buNone/>
            </a:pPr>
            <a:r>
              <a:rPr lang="en-US" altLang="en-US" dirty="0" smtClean="0">
                <a:solidFill>
                  <a:srgbClr val="FF3300"/>
                </a:solidFill>
              </a:rPr>
              <a:t>y = 3</a:t>
            </a:r>
            <a:r>
              <a:rPr lang="en-US" altLang="en-US" dirty="0" smtClean="0"/>
              <a:t> </a:t>
            </a:r>
            <a:r>
              <a:rPr lang="en-US" altLang="en-US" sz="2400" dirty="0"/>
              <a:t>(or any number)</a:t>
            </a:r>
          </a:p>
          <a:p>
            <a:pPr algn="ctr" eaLnBrk="1" hangingPunct="1">
              <a:buFontTx/>
              <a:buNone/>
            </a:pPr>
            <a:r>
              <a:rPr lang="en-US" altLang="en-US" sz="2400" dirty="0"/>
              <a:t>Lines that are horizontal have a slope of zero.  They have </a:t>
            </a:r>
            <a:r>
              <a:rPr lang="ja-JP" altLang="en-US" sz="2400" dirty="0">
                <a:latin typeface="Arial" panose="020B0604020202020204" pitchFamily="34" charset="0"/>
              </a:rPr>
              <a:t>“</a:t>
            </a:r>
            <a:r>
              <a:rPr lang="en-US" altLang="ja-JP" sz="2400" dirty="0"/>
              <a:t>run</a:t>
            </a:r>
            <a:r>
              <a:rPr lang="ja-JP" altLang="en-US" sz="2400" dirty="0">
                <a:latin typeface="Arial" panose="020B0604020202020204" pitchFamily="34" charset="0"/>
              </a:rPr>
              <a:t>”</a:t>
            </a:r>
            <a:r>
              <a:rPr lang="en-US" altLang="ja-JP" sz="2400" dirty="0"/>
              <a:t> but no </a:t>
            </a:r>
            <a:r>
              <a:rPr lang="ja-JP" altLang="en-US" sz="2400" dirty="0">
                <a:latin typeface="Arial" panose="020B0604020202020204" pitchFamily="34" charset="0"/>
              </a:rPr>
              <a:t>“</a:t>
            </a:r>
            <a:r>
              <a:rPr lang="en-US" altLang="ja-JP" sz="2400" dirty="0"/>
              <a:t>rise</a:t>
            </a:r>
            <a:r>
              <a:rPr lang="ja-JP" altLang="en-US" sz="2400" dirty="0">
                <a:latin typeface="Arial" panose="020B0604020202020204" pitchFamily="34" charset="0"/>
              </a:rPr>
              <a:t>”</a:t>
            </a:r>
            <a:r>
              <a:rPr lang="en-US" altLang="ja-JP" sz="2400" dirty="0"/>
              <a:t>.  The rise/run formula for slope always equals zero since rise = o.</a:t>
            </a:r>
          </a:p>
          <a:p>
            <a:pPr algn="ctr" eaLnBrk="1" hangingPunct="1">
              <a:buFontTx/>
              <a:buNone/>
            </a:pPr>
            <a:r>
              <a:rPr lang="en-US" altLang="en-US" sz="2400" dirty="0">
                <a:solidFill>
                  <a:srgbClr val="FF3300"/>
                </a:solidFill>
              </a:rPr>
              <a:t>y = mx + b</a:t>
            </a:r>
          </a:p>
          <a:p>
            <a:pPr algn="ctr" eaLnBrk="1" hangingPunct="1">
              <a:buFontTx/>
              <a:buNone/>
            </a:pPr>
            <a:r>
              <a:rPr lang="en-US" altLang="en-US" sz="2400" dirty="0"/>
              <a:t>y = </a:t>
            </a:r>
            <a:r>
              <a:rPr lang="en-US" altLang="en-US" sz="2400" dirty="0">
                <a:solidFill>
                  <a:srgbClr val="FF3300"/>
                </a:solidFill>
              </a:rPr>
              <a:t>0</a:t>
            </a:r>
            <a:r>
              <a:rPr lang="en-US" altLang="en-US" sz="2400" dirty="0"/>
              <a:t>x + 3</a:t>
            </a:r>
          </a:p>
          <a:p>
            <a:pPr algn="ctr" eaLnBrk="1" hangingPunct="1">
              <a:buFontTx/>
              <a:buNone/>
            </a:pPr>
            <a:r>
              <a:rPr lang="en-US" altLang="en-US" sz="2400" dirty="0"/>
              <a:t>y = 3</a:t>
            </a:r>
          </a:p>
          <a:p>
            <a:pPr algn="ctr" eaLnBrk="1" hangingPunct="1">
              <a:buFontTx/>
              <a:buNone/>
            </a:pPr>
            <a:r>
              <a:rPr lang="en-US" altLang="en-US" sz="2400" dirty="0"/>
              <a:t>This equation also describes what is happening to the y-coordinates on the line.  In this case, they are always 3.</a:t>
            </a:r>
          </a:p>
        </p:txBody>
      </p:sp>
    </p:spTree>
    <p:extLst>
      <p:ext uri="{BB962C8B-B14F-4D97-AF65-F5344CB8AC3E}">
        <p14:creationId xmlns:p14="http://schemas.microsoft.com/office/powerpoint/2010/main" val="260383586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649310" y="533400"/>
            <a:ext cx="4343400" cy="1066800"/>
          </a:xfrm>
          <a:noFill/>
          <a:ln>
            <a:noFill/>
            <a:miter lim="800000"/>
            <a:headEnd/>
            <a:tailEnd/>
          </a:ln>
        </p:spPr>
        <p:txBody>
          <a:bodyPr/>
          <a:lstStyle/>
          <a:p>
            <a:pPr eaLnBrk="1" hangingPunct="1"/>
            <a:r>
              <a:rPr lang="en-US" altLang="en-US" sz="3200">
                <a:solidFill>
                  <a:schemeClr val="tx1"/>
                </a:solidFill>
              </a:rPr>
              <a:t>Vertical Lines</a:t>
            </a:r>
          </a:p>
        </p:txBody>
      </p:sp>
      <p:sp>
        <p:nvSpPr>
          <p:cNvPr id="53251" name="Rectangle 3"/>
          <p:cNvSpPr>
            <a:spLocks noGrp="1" noChangeArrowheads="1"/>
          </p:cNvSpPr>
          <p:nvPr>
            <p:ph type="body" idx="1"/>
          </p:nvPr>
        </p:nvSpPr>
        <p:spPr>
          <a:xfrm>
            <a:off x="649310" y="1600200"/>
            <a:ext cx="9256690" cy="4710448"/>
          </a:xfrm>
          <a:noFill/>
          <a:ln>
            <a:solidFill>
              <a:schemeClr val="accent3"/>
            </a:solidFill>
            <a:miter lim="800000"/>
            <a:headEnd/>
            <a:tailEnd/>
          </a:ln>
        </p:spPr>
        <p:txBody>
          <a:bodyPr/>
          <a:lstStyle/>
          <a:p>
            <a:pPr algn="ctr" eaLnBrk="1" hangingPunct="1">
              <a:buFontTx/>
              <a:buNone/>
            </a:pPr>
            <a:r>
              <a:rPr lang="en-US" altLang="en-US" sz="2800" dirty="0" smtClean="0">
                <a:solidFill>
                  <a:srgbClr val="FF3300"/>
                </a:solidFill>
              </a:rPr>
              <a:t>x = -2</a:t>
            </a:r>
            <a:endParaRPr lang="en-US" altLang="en-US" sz="3200" dirty="0">
              <a:solidFill>
                <a:srgbClr val="FF3300"/>
              </a:solidFill>
            </a:endParaRPr>
          </a:p>
          <a:p>
            <a:pPr algn="ctr" eaLnBrk="1" hangingPunct="1">
              <a:buFontTx/>
              <a:buNone/>
            </a:pPr>
            <a:r>
              <a:rPr lang="en-US" altLang="en-US" sz="2400" dirty="0"/>
              <a:t>Lines that are vertical have no slope</a:t>
            </a:r>
          </a:p>
          <a:p>
            <a:pPr algn="ctr" eaLnBrk="1" hangingPunct="1">
              <a:buFontTx/>
              <a:buNone/>
            </a:pPr>
            <a:r>
              <a:rPr lang="en-US" altLang="en-US" sz="2400" dirty="0"/>
              <a:t> (it does not exist).</a:t>
            </a:r>
          </a:p>
          <a:p>
            <a:pPr algn="ctr" eaLnBrk="1" hangingPunct="1">
              <a:buFontTx/>
              <a:buNone/>
            </a:pPr>
            <a:r>
              <a:rPr lang="en-US" altLang="en-US" sz="2400" dirty="0"/>
              <a:t>They have </a:t>
            </a:r>
            <a:r>
              <a:rPr lang="ja-JP" altLang="en-US" sz="2400" dirty="0">
                <a:latin typeface="Arial" panose="020B0604020202020204" pitchFamily="34" charset="0"/>
              </a:rPr>
              <a:t>“</a:t>
            </a:r>
            <a:r>
              <a:rPr lang="en-US" altLang="ja-JP" sz="2400" dirty="0"/>
              <a:t>rise</a:t>
            </a:r>
            <a:r>
              <a:rPr lang="ja-JP" altLang="en-US" sz="2400" dirty="0">
                <a:latin typeface="Arial" panose="020B0604020202020204" pitchFamily="34" charset="0"/>
              </a:rPr>
              <a:t>”</a:t>
            </a:r>
            <a:r>
              <a:rPr lang="en-US" altLang="ja-JP" sz="2400" dirty="0"/>
              <a:t>, but no </a:t>
            </a:r>
            <a:r>
              <a:rPr lang="ja-JP" altLang="en-US" sz="2400" dirty="0">
                <a:latin typeface="Arial" panose="020B0604020202020204" pitchFamily="34" charset="0"/>
              </a:rPr>
              <a:t>“</a:t>
            </a:r>
            <a:r>
              <a:rPr lang="en-US" altLang="ja-JP" sz="2400" dirty="0"/>
              <a:t>run</a:t>
            </a:r>
            <a:r>
              <a:rPr lang="ja-JP" altLang="en-US" sz="2400" dirty="0">
                <a:latin typeface="Arial" panose="020B0604020202020204" pitchFamily="34" charset="0"/>
              </a:rPr>
              <a:t>”</a:t>
            </a:r>
            <a:r>
              <a:rPr lang="en-US" altLang="ja-JP" sz="2400" dirty="0"/>
              <a:t>.  The rise/run formula for slope always has a zero denominator and is undefined.</a:t>
            </a:r>
          </a:p>
          <a:p>
            <a:pPr algn="ctr" eaLnBrk="1" hangingPunct="1">
              <a:buFontTx/>
              <a:buNone/>
            </a:pPr>
            <a:r>
              <a:rPr lang="en-US" altLang="en-US" sz="2400" dirty="0"/>
              <a:t>These lines are described by what is happening to their x-coordinates.  In this example, the x-coordinates are always equal to -2.</a:t>
            </a:r>
            <a:endParaRPr lang="en-US" altLang="en-US" dirty="0" smtClean="0"/>
          </a:p>
        </p:txBody>
      </p:sp>
    </p:spTree>
    <p:extLst>
      <p:ext uri="{BB962C8B-B14F-4D97-AF65-F5344CB8AC3E}">
        <p14:creationId xmlns:p14="http://schemas.microsoft.com/office/powerpoint/2010/main" val="11955478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title"/>
          </p:nvPr>
        </p:nvSpPr>
        <p:spPr>
          <a:xfrm>
            <a:off x="579549" y="1342020"/>
            <a:ext cx="5440251" cy="4904234"/>
          </a:xfrm>
        </p:spPr>
        <p:txBody>
          <a:bodyPr/>
          <a:lstStyle/>
          <a:p>
            <a:pPr eaLnBrk="1" hangingPunct="1"/>
            <a:r>
              <a:rPr lang="en-US" altLang="en-US" sz="2400" dirty="0"/>
              <a:t>If an equation is </a:t>
            </a:r>
            <a:r>
              <a:rPr lang="en-US" altLang="en-US" sz="2400" i="1" u="sng" dirty="0"/>
              <a:t>linear</a:t>
            </a:r>
            <a:r>
              <a:rPr lang="en-US" altLang="en-US" sz="2400" dirty="0"/>
              <a:t>, a constant change in the x-value produces a constant change in the y-value.</a:t>
            </a:r>
            <a:br>
              <a:rPr lang="en-US" altLang="en-US" sz="2400" dirty="0"/>
            </a:br>
            <a:r>
              <a:rPr lang="en-US" altLang="en-US" sz="2400" dirty="0"/>
              <a:t/>
            </a:r>
            <a:br>
              <a:rPr lang="en-US" altLang="en-US" sz="2400" dirty="0"/>
            </a:br>
            <a:r>
              <a:rPr lang="en-US" altLang="en-US" sz="2400" dirty="0"/>
              <a:t>The graph to the right shows an example where each time the x-value increases by 2, the </a:t>
            </a:r>
            <a:br>
              <a:rPr lang="en-US" altLang="en-US" sz="2400" dirty="0"/>
            </a:br>
            <a:r>
              <a:rPr lang="en-US" altLang="en-US" sz="2400" dirty="0"/>
              <a:t>y-value increases by 3.</a:t>
            </a:r>
          </a:p>
        </p:txBody>
      </p:sp>
      <p:pic>
        <p:nvPicPr>
          <p:cNvPr id="7171" name="Picture 6" descr="slope11"/>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019800" y="1342019"/>
            <a:ext cx="5481034" cy="5138469"/>
          </a:xfrm>
          <a:solidFill>
            <a:schemeClr val="tx1"/>
          </a:solidFill>
        </p:spPr>
      </p:pic>
    </p:spTree>
    <p:extLst>
      <p:ext uri="{BB962C8B-B14F-4D97-AF65-F5344CB8AC3E}">
        <p14:creationId xmlns:p14="http://schemas.microsoft.com/office/powerpoint/2010/main" val="84262653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noFill/>
          <a:ln>
            <a:solidFill>
              <a:schemeClr val="accent3"/>
            </a:solidFill>
            <a:miter lim="800000"/>
            <a:headEnd/>
            <a:tailEnd/>
          </a:ln>
        </p:spPr>
        <p:txBody>
          <a:bodyPr/>
          <a:lstStyle/>
          <a:p>
            <a:pPr eaLnBrk="1" hangingPunct="1"/>
            <a:r>
              <a:rPr lang="en-US" altLang="en-US" sz="2800" dirty="0">
                <a:solidFill>
                  <a:schemeClr val="tx1"/>
                </a:solidFill>
              </a:rPr>
              <a:t>There are several ways to graph a straight line given its equation.</a:t>
            </a:r>
            <a:br>
              <a:rPr lang="en-US" altLang="en-US" sz="2800" dirty="0">
                <a:solidFill>
                  <a:schemeClr val="tx1"/>
                </a:solidFill>
              </a:rPr>
            </a:br>
            <a:r>
              <a:rPr lang="en-US" altLang="en-US" sz="2000" dirty="0">
                <a:solidFill>
                  <a:schemeClr val="tx1"/>
                </a:solidFill>
              </a:rPr>
              <a:t>Let</a:t>
            </a:r>
            <a:r>
              <a:rPr lang="ja-JP" altLang="en-US" sz="2000" dirty="0">
                <a:solidFill>
                  <a:schemeClr val="tx1"/>
                </a:solidFill>
                <a:latin typeface="Arial" panose="020B0604020202020204" pitchFamily="34" charset="0"/>
              </a:rPr>
              <a:t>’</a:t>
            </a:r>
            <a:r>
              <a:rPr lang="en-US" altLang="ja-JP" sz="2000" dirty="0">
                <a:solidFill>
                  <a:schemeClr val="tx1"/>
                </a:solidFill>
              </a:rPr>
              <a:t>s quickly refresh our memories on equations of straight lines:</a:t>
            </a:r>
            <a:endParaRPr lang="en-US" altLang="en-US" sz="2000" dirty="0">
              <a:solidFill>
                <a:schemeClr val="tx1"/>
              </a:solidFill>
            </a:endParaRPr>
          </a:p>
        </p:txBody>
      </p:sp>
      <p:graphicFrame>
        <p:nvGraphicFramePr>
          <p:cNvPr id="54275" name="Object 4"/>
          <p:cNvGraphicFramePr>
            <a:graphicFrameLocks noChangeAspect="1"/>
          </p:cNvGraphicFramePr>
          <p:nvPr>
            <p:ph idx="1"/>
            <p:extLst>
              <p:ext uri="{D42A27DB-BD31-4B8C-83A1-F6EECF244321}">
                <p14:modId xmlns:p14="http://schemas.microsoft.com/office/powerpoint/2010/main" val="4011155044"/>
              </p:ext>
            </p:extLst>
          </p:nvPr>
        </p:nvGraphicFramePr>
        <p:xfrm>
          <a:off x="610470" y="2459865"/>
          <a:ext cx="10991249" cy="3709115"/>
        </p:xfrm>
        <a:graphic>
          <a:graphicData uri="http://schemas.openxmlformats.org/presentationml/2006/ole">
            <mc:AlternateContent xmlns:mc="http://schemas.openxmlformats.org/markup-compatibility/2006">
              <mc:Choice xmlns:v="urn:schemas-microsoft-com:vml" Requires="v">
                <p:oleObj spid="_x0000_s5125" name="Document" r:id="rId3" imgW="5638800" imgH="1905000" progId="Word.Document.8">
                  <p:embed/>
                </p:oleObj>
              </mc:Choice>
              <mc:Fallback>
                <p:oleObj name="Document" r:id="rId3" imgW="5638800" imgH="190500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0470" y="2459865"/>
                        <a:ext cx="10991249" cy="3709115"/>
                      </a:xfrm>
                      <a:prstGeom prst="rect">
                        <a:avLst/>
                      </a:prstGeom>
                      <a:solidFill>
                        <a:schemeClr val="tx1"/>
                      </a:solidFill>
                      <a:ln>
                        <a:noFill/>
                      </a:ln>
                      <a:effectLst/>
                    </p:spPr>
                  </p:pic>
                </p:oleObj>
              </mc:Fallback>
            </mc:AlternateContent>
          </a:graphicData>
        </a:graphic>
      </p:graphicFrame>
    </p:spTree>
    <p:extLst>
      <p:ext uri="{BB962C8B-B14F-4D97-AF65-F5344CB8AC3E}">
        <p14:creationId xmlns:p14="http://schemas.microsoft.com/office/powerpoint/2010/main" val="350833736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4"/>
          <p:cNvSpPr>
            <a:spLocks noGrp="1" noChangeArrowheads="1"/>
          </p:cNvSpPr>
          <p:nvPr>
            <p:ph type="title"/>
          </p:nvPr>
        </p:nvSpPr>
        <p:spPr>
          <a:xfrm>
            <a:off x="660400" y="422856"/>
            <a:ext cx="6870700" cy="914400"/>
          </a:xfrm>
        </p:spPr>
        <p:txBody>
          <a:bodyPr/>
          <a:lstStyle/>
          <a:p>
            <a:pPr eaLnBrk="1" hangingPunct="1"/>
            <a:r>
              <a:rPr lang="en-US" altLang="en-US" sz="3200" dirty="0">
                <a:solidFill>
                  <a:schemeClr val="tx1"/>
                </a:solidFill>
              </a:rPr>
              <a:t>Remember</a:t>
            </a:r>
          </a:p>
        </p:txBody>
      </p:sp>
      <p:sp>
        <p:nvSpPr>
          <p:cNvPr id="55299" name="Rectangle 5"/>
          <p:cNvSpPr>
            <a:spLocks noGrp="1" noChangeArrowheads="1"/>
          </p:cNvSpPr>
          <p:nvPr>
            <p:ph type="body" sz="half" idx="1"/>
          </p:nvPr>
        </p:nvSpPr>
        <p:spPr>
          <a:xfrm>
            <a:off x="660400" y="1828800"/>
            <a:ext cx="5321300" cy="2550018"/>
          </a:xfrm>
          <a:noFill/>
          <a:ln>
            <a:solidFill>
              <a:schemeClr val="accent3"/>
            </a:solidFill>
            <a:miter lim="800000"/>
            <a:headEnd/>
            <a:tailEnd/>
          </a:ln>
        </p:spPr>
        <p:txBody>
          <a:bodyPr/>
          <a:lstStyle/>
          <a:p>
            <a:pPr algn="ctr" eaLnBrk="1" hangingPunct="1">
              <a:lnSpc>
                <a:spcPct val="90000"/>
              </a:lnSpc>
              <a:buFontTx/>
              <a:buNone/>
            </a:pPr>
            <a:r>
              <a:rPr lang="en-US" altLang="en-US" sz="2400" dirty="0"/>
              <a:t>If a point lies on a line, </a:t>
            </a:r>
            <a:r>
              <a:rPr lang="en-US" altLang="en-US" sz="2400" u="sng" dirty="0"/>
              <a:t>its coordinates make</a:t>
            </a:r>
            <a:r>
              <a:rPr lang="en-US" altLang="en-US" sz="2400" dirty="0"/>
              <a:t> </a:t>
            </a:r>
            <a:r>
              <a:rPr lang="en-US" altLang="en-US" sz="2400" u="sng" dirty="0"/>
              <a:t>the equation true</a:t>
            </a:r>
            <a:r>
              <a:rPr lang="en-US" altLang="en-US" sz="2400" dirty="0"/>
              <a:t>.</a:t>
            </a:r>
          </a:p>
          <a:p>
            <a:pPr algn="ctr" eaLnBrk="1" hangingPunct="1">
              <a:lnSpc>
                <a:spcPct val="90000"/>
              </a:lnSpc>
              <a:buFontTx/>
              <a:buNone/>
            </a:pPr>
            <a:r>
              <a:rPr lang="en-US" altLang="en-US" sz="2400" dirty="0"/>
              <a:t>(</a:t>
            </a:r>
            <a:r>
              <a:rPr lang="en-US" altLang="en-US" sz="2400" dirty="0">
                <a:solidFill>
                  <a:srgbClr val="FF3300"/>
                </a:solidFill>
              </a:rPr>
              <a:t>2, 1</a:t>
            </a:r>
            <a:r>
              <a:rPr lang="en-US" altLang="en-US" sz="2400" dirty="0"/>
              <a:t>) on the line </a:t>
            </a:r>
          </a:p>
          <a:p>
            <a:pPr algn="ctr" eaLnBrk="1" hangingPunct="1">
              <a:lnSpc>
                <a:spcPct val="90000"/>
              </a:lnSpc>
              <a:buFontTx/>
              <a:buNone/>
            </a:pPr>
            <a:r>
              <a:rPr lang="en-US" altLang="en-US" sz="2400" dirty="0"/>
              <a:t>y = 2x -3 because</a:t>
            </a:r>
          </a:p>
          <a:p>
            <a:pPr algn="ctr" eaLnBrk="1" hangingPunct="1">
              <a:lnSpc>
                <a:spcPct val="90000"/>
              </a:lnSpc>
              <a:buFontTx/>
              <a:buNone/>
            </a:pPr>
            <a:r>
              <a:rPr lang="en-US" altLang="en-US" sz="2400" dirty="0">
                <a:solidFill>
                  <a:srgbClr val="FF3300"/>
                </a:solidFill>
              </a:rPr>
              <a:t>1</a:t>
            </a:r>
            <a:r>
              <a:rPr lang="en-US" altLang="en-US" sz="2400" dirty="0"/>
              <a:t> = 2(</a:t>
            </a:r>
            <a:r>
              <a:rPr lang="en-US" altLang="en-US" sz="2400" dirty="0">
                <a:solidFill>
                  <a:srgbClr val="FF3300"/>
                </a:solidFill>
              </a:rPr>
              <a:t>2</a:t>
            </a:r>
            <a:r>
              <a:rPr lang="en-US" altLang="en-US" sz="2400" dirty="0"/>
              <a:t>) - 3</a:t>
            </a:r>
          </a:p>
        </p:txBody>
      </p:sp>
      <p:sp>
        <p:nvSpPr>
          <p:cNvPr id="55300" name="Rectangle 6"/>
          <p:cNvSpPr>
            <a:spLocks noGrp="1" noChangeArrowheads="1"/>
          </p:cNvSpPr>
          <p:nvPr>
            <p:ph type="body" sz="half" idx="2"/>
          </p:nvPr>
        </p:nvSpPr>
        <p:spPr>
          <a:xfrm>
            <a:off x="6121220" y="1828799"/>
            <a:ext cx="5405371" cy="4262906"/>
          </a:xfrm>
          <a:noFill/>
          <a:ln>
            <a:solidFill>
              <a:schemeClr val="accent3"/>
            </a:solidFill>
            <a:miter lim="800000"/>
            <a:headEnd/>
            <a:tailEnd/>
          </a:ln>
        </p:spPr>
        <p:txBody>
          <a:bodyPr>
            <a:normAutofit/>
          </a:bodyPr>
          <a:lstStyle/>
          <a:p>
            <a:pPr algn="ctr" eaLnBrk="1" hangingPunct="1">
              <a:lnSpc>
                <a:spcPct val="90000"/>
              </a:lnSpc>
              <a:buFontTx/>
              <a:buNone/>
            </a:pPr>
            <a:r>
              <a:rPr lang="en-US" altLang="en-US" sz="2400" u="sng" dirty="0"/>
              <a:t>Before graphing a line</a:t>
            </a:r>
            <a:r>
              <a:rPr lang="en-US" altLang="en-US" sz="2400" dirty="0"/>
              <a:t>, </a:t>
            </a:r>
            <a:r>
              <a:rPr lang="en-US" altLang="en-US" sz="2400" u="sng" dirty="0"/>
              <a:t>be sure that your</a:t>
            </a:r>
            <a:r>
              <a:rPr lang="en-US" altLang="en-US" sz="2400" dirty="0"/>
              <a:t> </a:t>
            </a:r>
            <a:r>
              <a:rPr lang="en-US" altLang="en-US" sz="2400" u="sng" dirty="0"/>
              <a:t>equation starts with</a:t>
            </a:r>
            <a:r>
              <a:rPr lang="en-US" altLang="en-US" sz="2400" dirty="0"/>
              <a:t> </a:t>
            </a:r>
          </a:p>
          <a:p>
            <a:pPr algn="ctr" eaLnBrk="1" hangingPunct="1">
              <a:lnSpc>
                <a:spcPct val="90000"/>
              </a:lnSpc>
              <a:buFontTx/>
              <a:buNone/>
            </a:pPr>
            <a:r>
              <a:rPr lang="en-US" altLang="en-US" sz="2400" dirty="0"/>
              <a:t>	</a:t>
            </a:r>
            <a:r>
              <a:rPr lang="ja-JP" altLang="en-US" sz="2400" dirty="0">
                <a:solidFill>
                  <a:srgbClr val="FF3300"/>
                </a:solidFill>
                <a:latin typeface="Arial" panose="020B0604020202020204" pitchFamily="34" charset="0"/>
              </a:rPr>
              <a:t>“</a:t>
            </a:r>
            <a:r>
              <a:rPr lang="en-US" altLang="ja-JP" sz="2400" dirty="0">
                <a:solidFill>
                  <a:srgbClr val="FF3300"/>
                </a:solidFill>
              </a:rPr>
              <a:t> y =</a:t>
            </a:r>
            <a:r>
              <a:rPr lang="ja-JP" altLang="en-US" sz="2400" dirty="0">
                <a:solidFill>
                  <a:srgbClr val="FF3300"/>
                </a:solidFill>
                <a:latin typeface="Arial" panose="020B0604020202020204" pitchFamily="34" charset="0"/>
              </a:rPr>
              <a:t>”</a:t>
            </a:r>
            <a:endParaRPr lang="en-US" altLang="ja-JP" sz="2400" dirty="0">
              <a:solidFill>
                <a:srgbClr val="FF3300"/>
              </a:solidFill>
            </a:endParaRPr>
          </a:p>
          <a:p>
            <a:pPr algn="ctr" eaLnBrk="1" hangingPunct="1">
              <a:lnSpc>
                <a:spcPct val="90000"/>
              </a:lnSpc>
              <a:buFontTx/>
              <a:buNone/>
            </a:pPr>
            <a:r>
              <a:rPr lang="en-US" altLang="en-US" sz="2400" dirty="0"/>
              <a:t>To graph 6x + 2y = 8 </a:t>
            </a:r>
            <a:r>
              <a:rPr lang="en-US" altLang="en-US" sz="2400" dirty="0">
                <a:solidFill>
                  <a:srgbClr val="FF3300"/>
                </a:solidFill>
              </a:rPr>
              <a:t>rewrite</a:t>
            </a:r>
            <a:r>
              <a:rPr lang="en-US" altLang="en-US" sz="2400" dirty="0"/>
              <a:t> the equation:</a:t>
            </a:r>
          </a:p>
          <a:p>
            <a:pPr algn="ctr" eaLnBrk="1" hangingPunct="1">
              <a:lnSpc>
                <a:spcPct val="90000"/>
              </a:lnSpc>
              <a:buFontTx/>
              <a:buNone/>
            </a:pPr>
            <a:r>
              <a:rPr lang="en-US" altLang="en-US" sz="2400" dirty="0"/>
              <a:t>2y = -6x + 8</a:t>
            </a:r>
          </a:p>
          <a:p>
            <a:pPr algn="ctr" eaLnBrk="1" hangingPunct="1">
              <a:lnSpc>
                <a:spcPct val="90000"/>
              </a:lnSpc>
              <a:buFontTx/>
              <a:buNone/>
            </a:pPr>
            <a:r>
              <a:rPr lang="en-US" altLang="en-US" sz="2400" dirty="0"/>
              <a:t>Y = -3x + 4</a:t>
            </a:r>
          </a:p>
          <a:p>
            <a:pPr algn="ctr" eaLnBrk="1" hangingPunct="1">
              <a:lnSpc>
                <a:spcPct val="90000"/>
              </a:lnSpc>
              <a:buFontTx/>
              <a:buNone/>
            </a:pPr>
            <a:r>
              <a:rPr lang="en-US" altLang="en-US" sz="2400" dirty="0"/>
              <a:t>Now graph the line using either slope intercept method or table method.</a:t>
            </a:r>
          </a:p>
          <a:p>
            <a:pPr algn="ctr" eaLnBrk="1" hangingPunct="1">
              <a:lnSpc>
                <a:spcPct val="90000"/>
              </a:lnSpc>
              <a:buFontTx/>
              <a:buNone/>
            </a:pPr>
            <a:endParaRPr lang="en-US" altLang="en-US" sz="2400" dirty="0"/>
          </a:p>
        </p:txBody>
      </p:sp>
    </p:spTree>
    <p:extLst>
      <p:ext uri="{BB962C8B-B14F-4D97-AF65-F5344CB8AC3E}">
        <p14:creationId xmlns:p14="http://schemas.microsoft.com/office/powerpoint/2010/main" val="273779277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noFill/>
          <a:ln>
            <a:solidFill>
              <a:schemeClr val="accent3"/>
            </a:solidFill>
            <a:miter lim="800000"/>
            <a:headEnd/>
            <a:tailEnd/>
          </a:ln>
        </p:spPr>
        <p:txBody>
          <a:bodyPr/>
          <a:lstStyle/>
          <a:p>
            <a:pPr eaLnBrk="1" hangingPunct="1"/>
            <a:r>
              <a:rPr lang="en-US" altLang="en-US" sz="2800"/>
              <a:t>Practice with Equations of Lines</a:t>
            </a:r>
            <a:r>
              <a:rPr lang="en-US" altLang="en-US" sz="2400"/>
              <a:t/>
            </a:r>
            <a:br>
              <a:rPr lang="en-US" altLang="en-US" sz="2400"/>
            </a:br>
            <a:r>
              <a:rPr lang="en-US" altLang="en-US" sz="2000"/>
              <a:t>Answer the following questions dealing with equations and graphs of straight lines.</a:t>
            </a:r>
            <a:endParaRPr lang="en-US" altLang="en-US" sz="2800"/>
          </a:p>
        </p:txBody>
      </p:sp>
      <p:sp>
        <p:nvSpPr>
          <p:cNvPr id="56323" name="Rectangle 3"/>
          <p:cNvSpPr>
            <a:spLocks noGrp="1" noChangeArrowheads="1"/>
          </p:cNvSpPr>
          <p:nvPr>
            <p:ph type="body" idx="1"/>
          </p:nvPr>
        </p:nvSpPr>
        <p:spPr>
          <a:xfrm>
            <a:off x="2209800" y="2819400"/>
            <a:ext cx="7696200" cy="2667000"/>
          </a:xfrm>
        </p:spPr>
        <p:txBody>
          <a:bodyPr/>
          <a:lstStyle/>
          <a:p>
            <a:pPr marL="609600" indent="-609600">
              <a:buFontTx/>
              <a:buAutoNum type="arabicParenR"/>
            </a:pPr>
            <a:r>
              <a:rPr lang="en-US" altLang="en-US" sz="2400" dirty="0"/>
              <a:t>Which of the following equations passes through the points (2, 1) and (5, -2)?</a:t>
            </a:r>
          </a:p>
          <a:p>
            <a:pPr marL="609600" indent="-609600">
              <a:buFontTx/>
              <a:buAutoNum type="arabicParenR"/>
            </a:pPr>
            <a:endParaRPr lang="en-US" altLang="en-US" sz="2400" dirty="0"/>
          </a:p>
          <a:p>
            <a:pPr marL="0" indent="0">
              <a:buNone/>
            </a:pPr>
            <a:r>
              <a:rPr lang="en-US" altLang="en-US" sz="2400" dirty="0" smtClean="0"/>
              <a:t>a.    y </a:t>
            </a:r>
            <a:r>
              <a:rPr lang="en-US" altLang="en-US" sz="2400" dirty="0"/>
              <a:t>= 3/7x + 5		</a:t>
            </a:r>
            <a:r>
              <a:rPr lang="en-US" altLang="en-US" sz="2400" dirty="0" smtClean="0"/>
              <a:t>	b</a:t>
            </a:r>
            <a:r>
              <a:rPr lang="en-US" altLang="en-US" sz="2400" dirty="0"/>
              <a:t>.  y = -x + 3</a:t>
            </a:r>
          </a:p>
          <a:p>
            <a:pPr marL="609600" indent="-609600">
              <a:buNone/>
            </a:pPr>
            <a:r>
              <a:rPr lang="en-US" altLang="en-US" sz="2400" dirty="0"/>
              <a:t>c.	y = -x + 2		</a:t>
            </a:r>
            <a:r>
              <a:rPr lang="en-US" altLang="en-US" sz="2400" dirty="0" smtClean="0"/>
              <a:t>	d</a:t>
            </a:r>
            <a:r>
              <a:rPr lang="en-US" altLang="en-US" sz="2400" dirty="0"/>
              <a:t>.  y = -1/3x + 3</a:t>
            </a:r>
          </a:p>
        </p:txBody>
      </p:sp>
    </p:spTree>
    <p:extLst>
      <p:ext uri="{BB962C8B-B14F-4D97-AF65-F5344CB8AC3E}">
        <p14:creationId xmlns:p14="http://schemas.microsoft.com/office/powerpoint/2010/main" val="90061967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Grp="1" noChangeArrowheads="1"/>
          </p:cNvSpPr>
          <p:nvPr>
            <p:ph type="title"/>
          </p:nvPr>
        </p:nvSpPr>
        <p:spPr>
          <a:xfrm>
            <a:off x="682580" y="811369"/>
            <a:ext cx="8397920" cy="1687131"/>
          </a:xfrm>
        </p:spPr>
        <p:txBody>
          <a:bodyPr/>
          <a:lstStyle/>
          <a:p>
            <a:pPr eaLnBrk="1" hangingPunct="1"/>
            <a:r>
              <a:rPr lang="en-US" altLang="en-US" sz="2800" dirty="0">
                <a:solidFill>
                  <a:schemeClr val="tx1"/>
                </a:solidFill>
              </a:rPr>
              <a:t>2)  Does the graph of the straight line with slope of 2 and y-intercept of 3 pass through the point (5, 13)?</a:t>
            </a:r>
          </a:p>
        </p:txBody>
      </p:sp>
      <p:sp>
        <p:nvSpPr>
          <p:cNvPr id="57347" name="Rectangle 6"/>
          <p:cNvSpPr>
            <a:spLocks noGrp="1" noChangeArrowheads="1"/>
          </p:cNvSpPr>
          <p:nvPr>
            <p:ph type="body" sz="half" idx="2"/>
          </p:nvPr>
        </p:nvSpPr>
        <p:spPr>
          <a:xfrm>
            <a:off x="6134100" y="2819400"/>
            <a:ext cx="3771900" cy="2667000"/>
          </a:xfrm>
        </p:spPr>
        <p:txBody>
          <a:bodyPr/>
          <a:lstStyle/>
          <a:p>
            <a:pPr algn="ctr" eaLnBrk="1" hangingPunct="1">
              <a:buFontTx/>
              <a:buNone/>
            </a:pPr>
            <a:r>
              <a:rPr lang="en-US" altLang="en-US" sz="2800"/>
              <a:t>Yes</a:t>
            </a:r>
          </a:p>
          <a:p>
            <a:pPr algn="ctr" eaLnBrk="1" hangingPunct="1">
              <a:buFontTx/>
              <a:buNone/>
            </a:pPr>
            <a:endParaRPr lang="en-US" altLang="en-US" sz="2800"/>
          </a:p>
          <a:p>
            <a:pPr algn="ctr" eaLnBrk="1" hangingPunct="1">
              <a:buFontTx/>
              <a:buNone/>
            </a:pPr>
            <a:r>
              <a:rPr lang="en-US" altLang="en-US" sz="2800"/>
              <a:t>No</a:t>
            </a:r>
          </a:p>
        </p:txBody>
      </p:sp>
    </p:spTree>
    <p:extLst>
      <p:ext uri="{BB962C8B-B14F-4D97-AF65-F5344CB8AC3E}">
        <p14:creationId xmlns:p14="http://schemas.microsoft.com/office/powerpoint/2010/main" val="157374318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4"/>
          <p:cNvSpPr>
            <a:spLocks noGrp="1" noChangeArrowheads="1"/>
          </p:cNvSpPr>
          <p:nvPr>
            <p:ph type="title"/>
          </p:nvPr>
        </p:nvSpPr>
        <p:spPr>
          <a:xfrm>
            <a:off x="660400" y="731949"/>
            <a:ext cx="6870700" cy="914400"/>
          </a:xfrm>
        </p:spPr>
        <p:txBody>
          <a:bodyPr/>
          <a:lstStyle/>
          <a:p>
            <a:pPr eaLnBrk="1" hangingPunct="1"/>
            <a:r>
              <a:rPr lang="en-US" altLang="en-US" sz="2800" dirty="0">
                <a:solidFill>
                  <a:schemeClr val="tx1"/>
                </a:solidFill>
              </a:rPr>
              <a:t>3)  The slope of this line is 3/2?</a:t>
            </a:r>
          </a:p>
        </p:txBody>
      </p:sp>
      <p:sp>
        <p:nvSpPr>
          <p:cNvPr id="58371" name="Rectangle 5"/>
          <p:cNvSpPr>
            <a:spLocks noGrp="1" noChangeArrowheads="1"/>
          </p:cNvSpPr>
          <p:nvPr>
            <p:ph type="body" sz="half" idx="1"/>
          </p:nvPr>
        </p:nvSpPr>
        <p:spPr>
          <a:xfrm>
            <a:off x="2209800" y="1828800"/>
            <a:ext cx="3771900" cy="2590800"/>
          </a:xfrm>
        </p:spPr>
        <p:txBody>
          <a:bodyPr/>
          <a:lstStyle/>
          <a:p>
            <a:pPr algn="ctr" eaLnBrk="1" hangingPunct="1">
              <a:buFontTx/>
              <a:buNone/>
            </a:pPr>
            <a:r>
              <a:rPr lang="en-US" altLang="en-US" sz="2800"/>
              <a:t>True</a:t>
            </a:r>
          </a:p>
          <a:p>
            <a:pPr algn="ctr" eaLnBrk="1" hangingPunct="1">
              <a:buFontTx/>
              <a:buNone/>
            </a:pPr>
            <a:endParaRPr lang="en-US" altLang="en-US" sz="2800"/>
          </a:p>
          <a:p>
            <a:pPr algn="ctr" eaLnBrk="1" hangingPunct="1">
              <a:buFontTx/>
              <a:buNone/>
            </a:pPr>
            <a:endParaRPr lang="en-US" altLang="en-US" sz="2800"/>
          </a:p>
          <a:p>
            <a:pPr algn="ctr" eaLnBrk="1" hangingPunct="1">
              <a:buFontTx/>
              <a:buNone/>
            </a:pPr>
            <a:r>
              <a:rPr lang="en-US" altLang="en-US" sz="2800"/>
              <a:t>False</a:t>
            </a:r>
          </a:p>
        </p:txBody>
      </p:sp>
      <p:pic>
        <p:nvPicPr>
          <p:cNvPr id="58372" name="Picture 7" descr="Picture2"/>
          <p:cNvPicPr>
            <a:picLocks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227103" y="1646348"/>
            <a:ext cx="4728266" cy="4699709"/>
          </a:xfrm>
        </p:spPr>
      </p:pic>
    </p:spTree>
    <p:extLst>
      <p:ext uri="{BB962C8B-B14F-4D97-AF65-F5344CB8AC3E}">
        <p14:creationId xmlns:p14="http://schemas.microsoft.com/office/powerpoint/2010/main" val="170209213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4"/>
          <p:cNvSpPr>
            <a:spLocks noGrp="1" noChangeArrowheads="1"/>
          </p:cNvSpPr>
          <p:nvPr>
            <p:ph type="title"/>
          </p:nvPr>
        </p:nvSpPr>
        <p:spPr/>
        <p:txBody>
          <a:bodyPr/>
          <a:lstStyle/>
          <a:p>
            <a:pPr eaLnBrk="1" hangingPunct="1"/>
            <a:r>
              <a:rPr lang="en-US" altLang="en-US" sz="4000" dirty="0">
                <a:solidFill>
                  <a:schemeClr val="tx1"/>
                </a:solidFill>
              </a:rPr>
              <a:t>4)  What is the slope of the line</a:t>
            </a:r>
            <a:br>
              <a:rPr lang="en-US" altLang="en-US" sz="4000" dirty="0">
                <a:solidFill>
                  <a:schemeClr val="tx1"/>
                </a:solidFill>
              </a:rPr>
            </a:br>
            <a:r>
              <a:rPr lang="en-US" altLang="en-US" sz="4000" dirty="0">
                <a:solidFill>
                  <a:schemeClr val="tx1"/>
                </a:solidFill>
              </a:rPr>
              <a:t>3x + 2y = 12?</a:t>
            </a:r>
          </a:p>
        </p:txBody>
      </p:sp>
      <p:sp>
        <p:nvSpPr>
          <p:cNvPr id="59395" name="Rectangle 5"/>
          <p:cNvSpPr>
            <a:spLocks noGrp="1" noChangeArrowheads="1"/>
          </p:cNvSpPr>
          <p:nvPr>
            <p:ph type="body" sz="half" idx="1"/>
          </p:nvPr>
        </p:nvSpPr>
        <p:spPr>
          <a:xfrm>
            <a:off x="2209799" y="1828800"/>
            <a:ext cx="3199327" cy="3425780"/>
          </a:xfrm>
        </p:spPr>
        <p:txBody>
          <a:bodyPr>
            <a:noAutofit/>
          </a:bodyPr>
          <a:lstStyle/>
          <a:p>
            <a:pPr marL="533400" indent="-533400">
              <a:buFontTx/>
              <a:buAutoNum type="alphaLcParenR"/>
            </a:pPr>
            <a:r>
              <a:rPr lang="en-US" altLang="en-US" sz="4400" dirty="0"/>
              <a:t>3</a:t>
            </a:r>
          </a:p>
          <a:p>
            <a:pPr marL="533400" indent="-533400">
              <a:buFontTx/>
              <a:buAutoNum type="alphaLcParenR"/>
            </a:pPr>
            <a:r>
              <a:rPr lang="en-US" altLang="en-US" sz="4400" dirty="0"/>
              <a:t>3/2</a:t>
            </a:r>
          </a:p>
          <a:p>
            <a:pPr marL="533400" indent="-533400">
              <a:buFontTx/>
              <a:buAutoNum type="alphaLcParenR"/>
            </a:pPr>
            <a:r>
              <a:rPr lang="en-US" altLang="en-US" sz="4400" dirty="0"/>
              <a:t>-3/2</a:t>
            </a:r>
          </a:p>
          <a:p>
            <a:pPr marL="533400" indent="-533400">
              <a:buFontTx/>
              <a:buAutoNum type="alphaLcParenR"/>
            </a:pPr>
            <a:r>
              <a:rPr lang="en-US" altLang="en-US" sz="4400" dirty="0"/>
              <a:t>2</a:t>
            </a:r>
          </a:p>
        </p:txBody>
      </p:sp>
    </p:spTree>
    <p:extLst>
      <p:ext uri="{BB962C8B-B14F-4D97-AF65-F5344CB8AC3E}">
        <p14:creationId xmlns:p14="http://schemas.microsoft.com/office/powerpoint/2010/main" val="360272689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4"/>
          <p:cNvSpPr>
            <a:spLocks noGrp="1" noChangeArrowheads="1"/>
          </p:cNvSpPr>
          <p:nvPr>
            <p:ph type="title"/>
          </p:nvPr>
        </p:nvSpPr>
        <p:spPr>
          <a:xfrm>
            <a:off x="690092" y="680434"/>
            <a:ext cx="9215907" cy="1600200"/>
          </a:xfrm>
        </p:spPr>
        <p:txBody>
          <a:bodyPr/>
          <a:lstStyle/>
          <a:p>
            <a:pPr eaLnBrk="1" hangingPunct="1"/>
            <a:r>
              <a:rPr lang="en-US" altLang="en-US" sz="4000" dirty="0">
                <a:solidFill>
                  <a:schemeClr val="tx1"/>
                </a:solidFill>
              </a:rPr>
              <a:t>5)  Which is the slope of the line through (-2, 3) and (4, -5)?</a:t>
            </a:r>
          </a:p>
        </p:txBody>
      </p:sp>
      <p:sp>
        <p:nvSpPr>
          <p:cNvPr id="60419" name="Rectangle 6"/>
          <p:cNvSpPr>
            <a:spLocks noGrp="1" noChangeArrowheads="1"/>
          </p:cNvSpPr>
          <p:nvPr>
            <p:ph type="body" sz="half" idx="2"/>
          </p:nvPr>
        </p:nvSpPr>
        <p:spPr>
          <a:xfrm>
            <a:off x="6134100" y="2590800"/>
            <a:ext cx="3771900" cy="3217572"/>
          </a:xfrm>
        </p:spPr>
        <p:txBody>
          <a:bodyPr>
            <a:noAutofit/>
          </a:bodyPr>
          <a:lstStyle/>
          <a:p>
            <a:pPr marL="533400" indent="-533400">
              <a:buFontTx/>
              <a:buAutoNum type="alphaLcParenR"/>
            </a:pPr>
            <a:r>
              <a:rPr lang="en-US" altLang="en-US" sz="4400" dirty="0"/>
              <a:t>-4/3</a:t>
            </a:r>
          </a:p>
          <a:p>
            <a:pPr marL="533400" indent="-533400">
              <a:buFontTx/>
              <a:buAutoNum type="alphaLcParenR"/>
            </a:pPr>
            <a:r>
              <a:rPr lang="en-US" altLang="en-US" sz="4400" dirty="0"/>
              <a:t>-3/4</a:t>
            </a:r>
          </a:p>
          <a:p>
            <a:pPr marL="533400" indent="-533400">
              <a:buFontTx/>
              <a:buAutoNum type="alphaLcParenR"/>
            </a:pPr>
            <a:r>
              <a:rPr lang="en-US" altLang="en-US" sz="4400" dirty="0"/>
              <a:t>4/3</a:t>
            </a:r>
          </a:p>
          <a:p>
            <a:pPr marL="533400" indent="-533400">
              <a:buFontTx/>
              <a:buAutoNum type="alphaLcParenR"/>
            </a:pPr>
            <a:r>
              <a:rPr lang="en-US" altLang="en-US" sz="4400" dirty="0"/>
              <a:t>-1/3</a:t>
            </a:r>
          </a:p>
        </p:txBody>
      </p:sp>
    </p:spTree>
    <p:extLst>
      <p:ext uri="{BB962C8B-B14F-4D97-AF65-F5344CB8AC3E}">
        <p14:creationId xmlns:p14="http://schemas.microsoft.com/office/powerpoint/2010/main" val="23050945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4"/>
          <p:cNvSpPr>
            <a:spLocks noGrp="1" noChangeArrowheads="1"/>
          </p:cNvSpPr>
          <p:nvPr>
            <p:ph type="title"/>
          </p:nvPr>
        </p:nvSpPr>
        <p:spPr>
          <a:xfrm>
            <a:off x="599940" y="476518"/>
            <a:ext cx="8389513" cy="1207394"/>
          </a:xfrm>
        </p:spPr>
        <p:txBody>
          <a:bodyPr/>
          <a:lstStyle/>
          <a:p>
            <a:pPr eaLnBrk="1" hangingPunct="1"/>
            <a:r>
              <a:rPr lang="en-US" altLang="en-US" sz="3200" dirty="0">
                <a:solidFill>
                  <a:schemeClr val="tx1"/>
                </a:solidFill>
              </a:rPr>
              <a:t>6)  What is the slope of the line shown in the chart below?</a:t>
            </a:r>
          </a:p>
        </p:txBody>
      </p:sp>
      <p:graphicFrame>
        <p:nvGraphicFramePr>
          <p:cNvPr id="61443" name="Object 5"/>
          <p:cNvGraphicFramePr>
            <a:graphicFrameLocks noChangeAspect="1"/>
          </p:cNvGraphicFramePr>
          <p:nvPr>
            <p:ph sz="half" idx="1"/>
            <p:extLst>
              <p:ext uri="{D42A27DB-BD31-4B8C-83A1-F6EECF244321}">
                <p14:modId xmlns:p14="http://schemas.microsoft.com/office/powerpoint/2010/main" val="3257667335"/>
              </p:ext>
            </p:extLst>
          </p:nvPr>
        </p:nvGraphicFramePr>
        <p:xfrm>
          <a:off x="2514600" y="1905001"/>
          <a:ext cx="7543800" cy="1203325"/>
        </p:xfrm>
        <a:graphic>
          <a:graphicData uri="http://schemas.openxmlformats.org/presentationml/2006/ole">
            <mc:AlternateContent xmlns:mc="http://schemas.openxmlformats.org/markup-compatibility/2006">
              <mc:Choice xmlns:v="urn:schemas-microsoft-com:vml" Requires="v">
                <p:oleObj spid="_x0000_s6149" name="Document" r:id="rId3" imgW="5638800" imgH="647700" progId="Word.Document.8">
                  <p:embed/>
                </p:oleObj>
              </mc:Choice>
              <mc:Fallback>
                <p:oleObj name="Document" r:id="rId3" imgW="5638800" imgH="64770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1905001"/>
                        <a:ext cx="7543800" cy="1203325"/>
                      </a:xfrm>
                      <a:prstGeom prst="rect">
                        <a:avLst/>
                      </a:prstGeom>
                      <a:solidFill>
                        <a:schemeClr val="tx1"/>
                      </a:solidFill>
                      <a:ln>
                        <a:noFill/>
                      </a:ln>
                    </p:spPr>
                  </p:pic>
                </p:oleObj>
              </mc:Fallback>
            </mc:AlternateContent>
          </a:graphicData>
        </a:graphic>
      </p:graphicFrame>
      <p:sp>
        <p:nvSpPr>
          <p:cNvPr id="61444" name="Rectangle 6"/>
          <p:cNvSpPr>
            <a:spLocks noGrp="1" noChangeArrowheads="1"/>
          </p:cNvSpPr>
          <p:nvPr>
            <p:ph type="body" sz="half" idx="2"/>
          </p:nvPr>
        </p:nvSpPr>
        <p:spPr>
          <a:xfrm>
            <a:off x="4356279" y="3549203"/>
            <a:ext cx="3771900" cy="1981200"/>
          </a:xfrm>
        </p:spPr>
        <p:txBody>
          <a:bodyPr>
            <a:noAutofit/>
          </a:bodyPr>
          <a:lstStyle/>
          <a:p>
            <a:pPr marL="533400" indent="-533400">
              <a:buFontTx/>
              <a:buAutoNum type="alphaLcParenR"/>
            </a:pPr>
            <a:r>
              <a:rPr lang="en-US" altLang="en-US" sz="3200" dirty="0"/>
              <a:t>1</a:t>
            </a:r>
          </a:p>
          <a:p>
            <a:pPr marL="533400" indent="-533400">
              <a:buFontTx/>
              <a:buAutoNum type="alphaLcParenR"/>
            </a:pPr>
            <a:r>
              <a:rPr lang="en-US" altLang="en-US" sz="3200" dirty="0"/>
              <a:t>3/2</a:t>
            </a:r>
          </a:p>
          <a:p>
            <a:pPr marL="533400" indent="-533400">
              <a:buFontTx/>
              <a:buAutoNum type="alphaLcParenR"/>
            </a:pPr>
            <a:r>
              <a:rPr lang="en-US" altLang="en-US" sz="3200" dirty="0"/>
              <a:t>3</a:t>
            </a:r>
          </a:p>
          <a:p>
            <a:pPr marL="533400" indent="-533400">
              <a:buFontTx/>
              <a:buAutoNum type="alphaLcParenR"/>
            </a:pPr>
            <a:r>
              <a:rPr lang="en-US" altLang="en-US" sz="3200" dirty="0"/>
              <a:t>3/5</a:t>
            </a:r>
          </a:p>
        </p:txBody>
      </p:sp>
    </p:spTree>
    <p:extLst>
      <p:ext uri="{BB962C8B-B14F-4D97-AF65-F5344CB8AC3E}">
        <p14:creationId xmlns:p14="http://schemas.microsoft.com/office/powerpoint/2010/main" val="30247610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4"/>
          <p:cNvSpPr>
            <a:spLocks noGrp="1" noChangeArrowheads="1"/>
          </p:cNvSpPr>
          <p:nvPr>
            <p:ph type="title"/>
          </p:nvPr>
        </p:nvSpPr>
        <p:spPr>
          <a:xfrm>
            <a:off x="605307" y="770586"/>
            <a:ext cx="9160933" cy="1600200"/>
          </a:xfrm>
        </p:spPr>
        <p:txBody>
          <a:bodyPr/>
          <a:lstStyle/>
          <a:p>
            <a:pPr eaLnBrk="1" hangingPunct="1"/>
            <a:r>
              <a:rPr lang="en-US" altLang="en-US" sz="3600" dirty="0">
                <a:solidFill>
                  <a:schemeClr val="tx1"/>
                </a:solidFill>
              </a:rPr>
              <a:t>7)  Does the line 2y + x = 7 pass through the point (1, 3)?</a:t>
            </a:r>
          </a:p>
        </p:txBody>
      </p:sp>
      <p:sp>
        <p:nvSpPr>
          <p:cNvPr id="62467" name="Rectangle 6"/>
          <p:cNvSpPr>
            <a:spLocks noGrp="1" noChangeArrowheads="1"/>
          </p:cNvSpPr>
          <p:nvPr>
            <p:ph type="body" sz="half" idx="2"/>
          </p:nvPr>
        </p:nvSpPr>
        <p:spPr>
          <a:xfrm>
            <a:off x="6134100" y="2590800"/>
            <a:ext cx="3771900" cy="2895600"/>
          </a:xfrm>
        </p:spPr>
        <p:txBody>
          <a:bodyPr>
            <a:normAutofit/>
          </a:bodyPr>
          <a:lstStyle/>
          <a:p>
            <a:pPr algn="ctr" eaLnBrk="1" hangingPunct="1">
              <a:buFontTx/>
              <a:buNone/>
            </a:pPr>
            <a:r>
              <a:rPr lang="en-US" altLang="en-US" sz="4000" dirty="0"/>
              <a:t>True</a:t>
            </a:r>
          </a:p>
          <a:p>
            <a:pPr algn="ctr" eaLnBrk="1" hangingPunct="1">
              <a:buFontTx/>
              <a:buNone/>
            </a:pPr>
            <a:endParaRPr lang="en-US" altLang="en-US" sz="4000" dirty="0"/>
          </a:p>
          <a:p>
            <a:pPr algn="ctr" eaLnBrk="1" hangingPunct="1">
              <a:buFontTx/>
              <a:buNone/>
            </a:pPr>
            <a:r>
              <a:rPr lang="en-US" altLang="en-US" sz="4000" dirty="0"/>
              <a:t>False</a:t>
            </a:r>
          </a:p>
        </p:txBody>
      </p:sp>
    </p:spTree>
    <p:extLst>
      <p:ext uri="{BB962C8B-B14F-4D97-AF65-F5344CB8AC3E}">
        <p14:creationId xmlns:p14="http://schemas.microsoft.com/office/powerpoint/2010/main" val="117897596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4"/>
          <p:cNvSpPr>
            <a:spLocks noGrp="1" noChangeArrowheads="1"/>
          </p:cNvSpPr>
          <p:nvPr>
            <p:ph type="title"/>
          </p:nvPr>
        </p:nvSpPr>
        <p:spPr>
          <a:xfrm>
            <a:off x="656823" y="762000"/>
            <a:ext cx="9160933" cy="1600200"/>
          </a:xfrm>
        </p:spPr>
        <p:txBody>
          <a:bodyPr/>
          <a:lstStyle/>
          <a:p>
            <a:pPr eaLnBrk="1" hangingPunct="1"/>
            <a:r>
              <a:rPr lang="en-US" altLang="en-US" sz="4000" dirty="0">
                <a:solidFill>
                  <a:schemeClr val="tx1"/>
                </a:solidFill>
              </a:rPr>
              <a:t>8)  Which is the equation of a line whose slope is undefined?</a:t>
            </a:r>
          </a:p>
        </p:txBody>
      </p:sp>
      <p:sp>
        <p:nvSpPr>
          <p:cNvPr id="63491" name="Rectangle 5"/>
          <p:cNvSpPr>
            <a:spLocks noGrp="1" noChangeArrowheads="1"/>
          </p:cNvSpPr>
          <p:nvPr>
            <p:ph type="body" sz="half" idx="1"/>
          </p:nvPr>
        </p:nvSpPr>
        <p:spPr>
          <a:xfrm>
            <a:off x="2209799" y="2362200"/>
            <a:ext cx="5388735" cy="3858296"/>
          </a:xfrm>
        </p:spPr>
        <p:txBody>
          <a:bodyPr>
            <a:normAutofit/>
          </a:bodyPr>
          <a:lstStyle/>
          <a:p>
            <a:pPr marL="533400" indent="-533400">
              <a:buFontTx/>
              <a:buAutoNum type="alphaLcParenR"/>
            </a:pPr>
            <a:r>
              <a:rPr lang="en-US" altLang="en-US" sz="4400" dirty="0"/>
              <a:t>x = -5</a:t>
            </a:r>
          </a:p>
          <a:p>
            <a:pPr marL="533400" indent="-533400">
              <a:buFontTx/>
              <a:buAutoNum type="alphaLcParenR"/>
            </a:pPr>
            <a:r>
              <a:rPr lang="en-US" altLang="en-US" sz="4400" dirty="0"/>
              <a:t>y = 7</a:t>
            </a:r>
          </a:p>
          <a:p>
            <a:pPr marL="533400" indent="-533400">
              <a:buFontTx/>
              <a:buAutoNum type="alphaLcParenR"/>
            </a:pPr>
            <a:r>
              <a:rPr lang="en-US" altLang="en-US" sz="4400" dirty="0"/>
              <a:t>x = y</a:t>
            </a:r>
          </a:p>
          <a:p>
            <a:pPr marL="533400" indent="-533400">
              <a:buFontTx/>
              <a:buAutoNum type="alphaLcParenR"/>
            </a:pPr>
            <a:r>
              <a:rPr lang="en-US" altLang="en-US" sz="4400" dirty="0"/>
              <a:t>x + y = 0</a:t>
            </a:r>
          </a:p>
        </p:txBody>
      </p:sp>
    </p:spTree>
    <p:extLst>
      <p:ext uri="{BB962C8B-B14F-4D97-AF65-F5344CB8AC3E}">
        <p14:creationId xmlns:p14="http://schemas.microsoft.com/office/powerpoint/2010/main" val="1584341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title"/>
          </p:nvPr>
        </p:nvSpPr>
        <p:spPr>
          <a:xfrm>
            <a:off x="5074275" y="856445"/>
            <a:ext cx="5293217" cy="2723882"/>
          </a:xfrm>
          <a:noFill/>
          <a:ln>
            <a:solidFill>
              <a:schemeClr val="tx2"/>
            </a:solidFill>
            <a:miter lim="800000"/>
            <a:headEnd/>
            <a:tailEnd/>
          </a:ln>
        </p:spPr>
        <p:txBody>
          <a:bodyPr/>
          <a:lstStyle/>
          <a:p>
            <a:pPr eaLnBrk="1" hangingPunct="1"/>
            <a:r>
              <a:rPr lang="en-US" altLang="en-US" sz="2400" dirty="0"/>
              <a:t>The equation</a:t>
            </a:r>
            <a:br>
              <a:rPr lang="en-US" altLang="en-US" sz="2400" dirty="0"/>
            </a:br>
            <a:r>
              <a:rPr lang="en-US" altLang="en-US" sz="2400" dirty="0"/>
              <a:t>y = 2x + 6</a:t>
            </a:r>
            <a:br>
              <a:rPr lang="en-US" altLang="en-US" sz="2400" dirty="0"/>
            </a:br>
            <a:r>
              <a:rPr lang="en-US" altLang="en-US" sz="2400" dirty="0"/>
              <a:t>is a </a:t>
            </a:r>
            <a:r>
              <a:rPr lang="en-US" altLang="en-US" sz="2400" i="1" u="sng" dirty="0"/>
              <a:t>linear equation</a:t>
            </a:r>
            <a:r>
              <a:rPr lang="en-US" altLang="en-US" sz="2400" dirty="0"/>
              <a:t> because it is the graph of a straight line and each time x increases by 1 unit, y increases by 2</a:t>
            </a:r>
          </a:p>
        </p:txBody>
      </p:sp>
      <p:graphicFrame>
        <p:nvGraphicFramePr>
          <p:cNvPr id="8195" name="Object 5"/>
          <p:cNvGraphicFramePr>
            <a:graphicFrameLocks noChangeAspect="1"/>
          </p:cNvGraphicFramePr>
          <p:nvPr>
            <p:ph sz="half" idx="1"/>
            <p:extLst>
              <p:ext uri="{D42A27DB-BD31-4B8C-83A1-F6EECF244321}">
                <p14:modId xmlns:p14="http://schemas.microsoft.com/office/powerpoint/2010/main" val="2717224048"/>
              </p:ext>
            </p:extLst>
          </p:nvPr>
        </p:nvGraphicFramePr>
        <p:xfrm>
          <a:off x="3564227" y="3683358"/>
          <a:ext cx="9395129" cy="3071634"/>
        </p:xfrm>
        <a:graphic>
          <a:graphicData uri="http://schemas.openxmlformats.org/presentationml/2006/ole">
            <mc:AlternateContent xmlns:mc="http://schemas.openxmlformats.org/markup-compatibility/2006">
              <mc:Choice xmlns:v="urn:schemas-microsoft-com:vml" Requires="v">
                <p:oleObj spid="_x0000_s1029" name="Document" r:id="rId3" imgW="5651500" imgH="1854200" progId="Word.Document.8">
                  <p:embed/>
                </p:oleObj>
              </mc:Choice>
              <mc:Fallback>
                <p:oleObj name="Document" r:id="rId3" imgW="5651500" imgH="185420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4227" y="3683358"/>
                        <a:ext cx="9395129" cy="3071634"/>
                      </a:xfrm>
                      <a:prstGeom prst="rect">
                        <a:avLst/>
                      </a:prstGeom>
                      <a:solidFill>
                        <a:schemeClr val="tx1"/>
                      </a:solidFill>
                      <a:ln>
                        <a:noFill/>
                      </a:ln>
                    </p:spPr>
                  </p:pic>
                </p:oleObj>
              </mc:Fallback>
            </mc:AlternateContent>
          </a:graphicData>
        </a:graphic>
      </p:graphicFrame>
      <p:pic>
        <p:nvPicPr>
          <p:cNvPr id="8196" name="Picture 7" descr="ts_5_4b_wi-2"/>
          <p:cNvPicPr>
            <a:picLocks noChangeAspect="1" noChangeArrowheads="1"/>
          </p:cNvPicPr>
          <p:nvPr>
            <p:ph sz="half" idx="2"/>
          </p:nvPr>
        </p:nvPicPr>
        <p:blipFill>
          <a:blip r:embed="rId5">
            <a:extLst>
              <a:ext uri="{28A0092B-C50C-407E-A947-70E740481C1C}">
                <a14:useLocalDpi xmlns:a14="http://schemas.microsoft.com/office/drawing/2010/main" val="0"/>
              </a:ext>
            </a:extLst>
          </a:blip>
          <a:srcRect/>
          <a:stretch>
            <a:fillRect/>
          </a:stretch>
        </p:blipFill>
        <p:spPr>
          <a:xfrm>
            <a:off x="248991" y="191036"/>
            <a:ext cx="4426040" cy="4467405"/>
          </a:xfrm>
        </p:spPr>
      </p:pic>
    </p:spTree>
    <p:extLst>
      <p:ext uri="{BB962C8B-B14F-4D97-AF65-F5344CB8AC3E}">
        <p14:creationId xmlns:p14="http://schemas.microsoft.com/office/powerpoint/2010/main" val="365734265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r>
              <a:rPr lang="en-US" altLang="en-US" sz="3600" dirty="0">
                <a:solidFill>
                  <a:schemeClr val="tx1"/>
                </a:solidFill>
              </a:rPr>
              <a:t>9)  Which is the equation of a line that passes through (2, 5) and has slope -3?</a:t>
            </a:r>
          </a:p>
        </p:txBody>
      </p:sp>
      <p:sp>
        <p:nvSpPr>
          <p:cNvPr id="64515" name="Rectangle 3"/>
          <p:cNvSpPr>
            <a:spLocks noGrp="1" noChangeArrowheads="1"/>
          </p:cNvSpPr>
          <p:nvPr>
            <p:ph type="body" idx="1"/>
          </p:nvPr>
        </p:nvSpPr>
        <p:spPr>
          <a:xfrm>
            <a:off x="4724400" y="2209800"/>
            <a:ext cx="3352800" cy="3657600"/>
          </a:xfrm>
        </p:spPr>
        <p:txBody>
          <a:bodyPr>
            <a:noAutofit/>
          </a:bodyPr>
          <a:lstStyle/>
          <a:p>
            <a:pPr marL="609600" indent="-609600">
              <a:buFontTx/>
              <a:buAutoNum type="alphaLcParenR"/>
            </a:pPr>
            <a:r>
              <a:rPr lang="en-US" altLang="en-US" sz="3600" dirty="0" smtClean="0"/>
              <a:t>y = -3x – 3</a:t>
            </a:r>
          </a:p>
          <a:p>
            <a:pPr marL="609600" indent="-609600">
              <a:buFontTx/>
              <a:buAutoNum type="alphaLcParenR"/>
            </a:pPr>
            <a:r>
              <a:rPr lang="en-US" altLang="en-US" sz="3600" dirty="0" smtClean="0"/>
              <a:t>y = -3x + 17</a:t>
            </a:r>
          </a:p>
          <a:p>
            <a:pPr marL="609600" indent="-609600">
              <a:buFontTx/>
              <a:buAutoNum type="alphaLcParenR"/>
            </a:pPr>
            <a:r>
              <a:rPr lang="en-US" altLang="en-US" sz="3600" dirty="0" smtClean="0"/>
              <a:t>y = -3x + 11</a:t>
            </a:r>
          </a:p>
          <a:p>
            <a:pPr marL="609600" indent="-609600">
              <a:buFontTx/>
              <a:buAutoNum type="alphaLcParenR"/>
            </a:pPr>
            <a:r>
              <a:rPr lang="en-US" altLang="en-US" sz="3600" dirty="0" smtClean="0"/>
              <a:t>y = -3x + 5</a:t>
            </a:r>
          </a:p>
        </p:txBody>
      </p:sp>
    </p:spTree>
    <p:extLst>
      <p:ext uri="{BB962C8B-B14F-4D97-AF65-F5344CB8AC3E}">
        <p14:creationId xmlns:p14="http://schemas.microsoft.com/office/powerpoint/2010/main" val="389738220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4"/>
          <p:cNvSpPr>
            <a:spLocks noGrp="1" noChangeArrowheads="1"/>
          </p:cNvSpPr>
          <p:nvPr>
            <p:ph type="title"/>
          </p:nvPr>
        </p:nvSpPr>
        <p:spPr>
          <a:xfrm>
            <a:off x="605307" y="643944"/>
            <a:ext cx="8475193" cy="1506828"/>
          </a:xfrm>
        </p:spPr>
        <p:txBody>
          <a:bodyPr/>
          <a:lstStyle/>
          <a:p>
            <a:pPr marL="838200" indent="-838200">
              <a:buFontTx/>
              <a:buAutoNum type="arabicParenR" startAt="10"/>
            </a:pPr>
            <a:r>
              <a:rPr lang="en-US" altLang="en-US" sz="3200" dirty="0">
                <a:solidFill>
                  <a:schemeClr val="tx1"/>
                </a:solidFill>
              </a:rPr>
              <a:t>Which of these equations represents a line parallel to the line </a:t>
            </a:r>
            <a:br>
              <a:rPr lang="en-US" altLang="en-US" sz="3200" dirty="0">
                <a:solidFill>
                  <a:schemeClr val="tx1"/>
                </a:solidFill>
              </a:rPr>
            </a:br>
            <a:r>
              <a:rPr lang="en-US" altLang="en-US" sz="3200" dirty="0">
                <a:solidFill>
                  <a:schemeClr val="tx1"/>
                </a:solidFill>
              </a:rPr>
              <a:t>2x + y = 6?</a:t>
            </a:r>
          </a:p>
        </p:txBody>
      </p:sp>
      <p:sp>
        <p:nvSpPr>
          <p:cNvPr id="65539" name="Rectangle 6"/>
          <p:cNvSpPr>
            <a:spLocks noGrp="1" noChangeArrowheads="1"/>
          </p:cNvSpPr>
          <p:nvPr>
            <p:ph type="body" sz="half" idx="2"/>
          </p:nvPr>
        </p:nvSpPr>
        <p:spPr>
          <a:xfrm>
            <a:off x="5022761" y="2819400"/>
            <a:ext cx="5149939" cy="3375338"/>
          </a:xfrm>
        </p:spPr>
        <p:txBody>
          <a:bodyPr>
            <a:normAutofit/>
          </a:bodyPr>
          <a:lstStyle/>
          <a:p>
            <a:pPr marL="533400" indent="-533400">
              <a:buFontTx/>
              <a:buAutoNum type="alphaLcParenR"/>
            </a:pPr>
            <a:r>
              <a:rPr lang="en-US" altLang="en-US" sz="3600" dirty="0"/>
              <a:t>Y = 2x + 3</a:t>
            </a:r>
          </a:p>
          <a:p>
            <a:pPr marL="533400" indent="-533400">
              <a:buFontTx/>
              <a:buAutoNum type="alphaLcParenR"/>
            </a:pPr>
            <a:r>
              <a:rPr lang="en-US" altLang="en-US" sz="3600" dirty="0"/>
              <a:t>Y – 2x = 4</a:t>
            </a:r>
          </a:p>
          <a:p>
            <a:pPr marL="533400" indent="-533400">
              <a:buFontTx/>
              <a:buAutoNum type="alphaLcParenR"/>
            </a:pPr>
            <a:r>
              <a:rPr lang="en-US" altLang="en-US" sz="3600" dirty="0"/>
              <a:t>2x – y = 8</a:t>
            </a:r>
          </a:p>
          <a:p>
            <a:pPr marL="533400" indent="-533400">
              <a:buFontTx/>
              <a:buAutoNum type="alphaLcParenR"/>
            </a:pPr>
            <a:r>
              <a:rPr lang="en-US" altLang="en-US" sz="3600" dirty="0"/>
              <a:t>Y = -2x + 1</a:t>
            </a:r>
          </a:p>
        </p:txBody>
      </p:sp>
    </p:spTree>
    <p:extLst>
      <p:ext uri="{BB962C8B-B14F-4D97-AF65-F5344CB8AC3E}">
        <p14:creationId xmlns:p14="http://schemas.microsoft.com/office/powerpoint/2010/main" val="27610544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title"/>
          </p:nvPr>
        </p:nvSpPr>
        <p:spPr>
          <a:xfrm>
            <a:off x="5640946" y="677214"/>
            <a:ext cx="4265054" cy="5571186"/>
          </a:xfrm>
          <a:noFill/>
          <a:ln>
            <a:solidFill>
              <a:schemeClr val="tx2"/>
            </a:solidFill>
            <a:miter lim="800000"/>
            <a:headEnd/>
            <a:tailEnd/>
          </a:ln>
        </p:spPr>
        <p:txBody>
          <a:bodyPr/>
          <a:lstStyle/>
          <a:p>
            <a:pPr eaLnBrk="1" hangingPunct="1"/>
            <a:r>
              <a:rPr lang="en-US" altLang="en-US" sz="3200" b="1" dirty="0">
                <a:solidFill>
                  <a:schemeClr val="tx1"/>
                </a:solidFill>
              </a:rPr>
              <a:t>Real world example</a:t>
            </a:r>
            <a:r>
              <a:rPr lang="en-US" altLang="en-US" sz="2400" dirty="0">
                <a:solidFill>
                  <a:srgbClr val="0000CC"/>
                </a:solidFill>
              </a:rPr>
              <a:t/>
            </a:r>
            <a:br>
              <a:rPr lang="en-US" altLang="en-US" sz="2400" dirty="0">
                <a:solidFill>
                  <a:srgbClr val="0000CC"/>
                </a:solidFill>
              </a:rPr>
            </a:br>
            <a:r>
              <a:rPr lang="en-US" altLang="en-US" sz="2400" dirty="0"/>
              <a:t/>
            </a:r>
            <a:br>
              <a:rPr lang="en-US" altLang="en-US" sz="2400" dirty="0"/>
            </a:br>
            <a:r>
              <a:rPr lang="en-US" altLang="en-US" sz="2400" dirty="0"/>
              <a:t>The graph </a:t>
            </a:r>
            <a:br>
              <a:rPr lang="en-US" altLang="en-US" sz="2400" dirty="0"/>
            </a:br>
            <a:r>
              <a:rPr lang="en-US" altLang="en-US" sz="2400" dirty="0"/>
              <a:t>(c = 5x + 10) </a:t>
            </a:r>
            <a:br>
              <a:rPr lang="en-US" altLang="en-US" sz="2400" dirty="0"/>
            </a:br>
            <a:r>
              <a:rPr lang="en-US" altLang="en-US" sz="2400" dirty="0"/>
              <a:t>at the left shows the cost for Company A cell phone charges.</a:t>
            </a:r>
            <a:br>
              <a:rPr lang="en-US" altLang="en-US" sz="2400" dirty="0"/>
            </a:br>
            <a:r>
              <a:rPr lang="en-US" altLang="en-US" sz="2400" dirty="0"/>
              <a:t/>
            </a:r>
            <a:br>
              <a:rPr lang="en-US" altLang="en-US" sz="2400" dirty="0"/>
            </a:br>
            <a:r>
              <a:rPr lang="en-US" altLang="en-US" sz="2400" dirty="0"/>
              <a:t>What does Company A charge for 20 minutes of service?</a:t>
            </a:r>
          </a:p>
        </p:txBody>
      </p:sp>
      <p:pic>
        <p:nvPicPr>
          <p:cNvPr id="9219" name="Picture 8" descr="linear-equation-real-world"/>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17112" y="677214"/>
            <a:ext cx="4547315" cy="4559628"/>
          </a:xfrm>
        </p:spPr>
      </p:pic>
    </p:spTree>
    <p:extLst>
      <p:ext uri="{BB962C8B-B14F-4D97-AF65-F5344CB8AC3E}">
        <p14:creationId xmlns:p14="http://schemas.microsoft.com/office/powerpoint/2010/main" val="16722249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Grp="1" noChangeArrowheads="1"/>
          </p:cNvSpPr>
          <p:nvPr>
            <p:ph type="title"/>
          </p:nvPr>
        </p:nvSpPr>
        <p:spPr>
          <a:xfrm>
            <a:off x="714313" y="553792"/>
            <a:ext cx="9511511" cy="894008"/>
          </a:xfrm>
        </p:spPr>
        <p:txBody>
          <a:bodyPr/>
          <a:lstStyle/>
          <a:p>
            <a:pPr eaLnBrk="1" hangingPunct="1"/>
            <a:r>
              <a:rPr lang="en-US" altLang="en-US" sz="2800" b="1" dirty="0">
                <a:solidFill>
                  <a:schemeClr val="tx1"/>
                </a:solidFill>
              </a:rPr>
              <a:t>Complete the table below, then graph and tell whether it is linear.</a:t>
            </a:r>
          </a:p>
        </p:txBody>
      </p:sp>
      <p:graphicFrame>
        <p:nvGraphicFramePr>
          <p:cNvPr id="11267" name="Object 5"/>
          <p:cNvGraphicFramePr>
            <a:graphicFrameLocks noChangeAspect="1"/>
          </p:cNvGraphicFramePr>
          <p:nvPr>
            <p:ph idx="1"/>
            <p:extLst>
              <p:ext uri="{D42A27DB-BD31-4B8C-83A1-F6EECF244321}">
                <p14:modId xmlns:p14="http://schemas.microsoft.com/office/powerpoint/2010/main" val="1392603244"/>
              </p:ext>
            </p:extLst>
          </p:nvPr>
        </p:nvGraphicFramePr>
        <p:xfrm>
          <a:off x="714314" y="2285999"/>
          <a:ext cx="9953686" cy="3251915"/>
        </p:xfrm>
        <a:graphic>
          <a:graphicData uri="http://schemas.openxmlformats.org/presentationml/2006/ole">
            <mc:AlternateContent xmlns:mc="http://schemas.openxmlformats.org/markup-compatibility/2006">
              <mc:Choice xmlns:v="urn:schemas-microsoft-com:vml" Requires="v">
                <p:oleObj spid="_x0000_s2053" name="Document" r:id="rId3" imgW="5651500" imgH="1485900" progId="Word.Document.8">
                  <p:embed/>
                </p:oleObj>
              </mc:Choice>
              <mc:Fallback>
                <p:oleObj name="Document" r:id="rId3" imgW="5651500" imgH="1485900"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314" y="2285999"/>
                        <a:ext cx="9953686" cy="3251915"/>
                      </a:xfrm>
                      <a:prstGeom prst="rect">
                        <a:avLst/>
                      </a:prstGeom>
                      <a:solidFill>
                        <a:schemeClr val="tx1"/>
                      </a:solidFill>
                      <a:ln>
                        <a:noFill/>
                      </a:ln>
                    </p:spPr>
                  </p:pic>
                </p:oleObj>
              </mc:Fallback>
            </mc:AlternateContent>
          </a:graphicData>
        </a:graphic>
      </p:graphicFrame>
    </p:spTree>
    <p:extLst>
      <p:ext uri="{BB962C8B-B14F-4D97-AF65-F5344CB8AC3E}">
        <p14:creationId xmlns:p14="http://schemas.microsoft.com/office/powerpoint/2010/main" val="38150311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Grp="1" noChangeArrowheads="1"/>
          </p:cNvSpPr>
          <p:nvPr>
            <p:ph type="title"/>
          </p:nvPr>
        </p:nvSpPr>
        <p:spPr>
          <a:xfrm>
            <a:off x="682580" y="682580"/>
            <a:ext cx="9401578" cy="1854558"/>
          </a:xfrm>
          <a:noFill/>
          <a:ln>
            <a:solidFill>
              <a:schemeClr val="accent3"/>
            </a:solidFill>
            <a:miter lim="800000"/>
            <a:headEnd/>
            <a:tailEnd/>
          </a:ln>
        </p:spPr>
        <p:txBody>
          <a:bodyPr/>
          <a:lstStyle/>
          <a:p>
            <a:pPr eaLnBrk="1" hangingPunct="1"/>
            <a:r>
              <a:rPr lang="en-US" altLang="en-US" sz="2800" dirty="0"/>
              <a:t>Can you determine if the equation is linear?  The equation y = 2x + 3 is a linear equation because it is the graph of a straight line.  Each time </a:t>
            </a:r>
            <a:r>
              <a:rPr lang="en-US" altLang="en-US" sz="2800" i="1" dirty="0">
                <a:solidFill>
                  <a:srgbClr val="FF3300"/>
                </a:solidFill>
              </a:rPr>
              <a:t>x</a:t>
            </a:r>
            <a:r>
              <a:rPr lang="en-US" altLang="en-US" sz="2800" dirty="0">
                <a:solidFill>
                  <a:srgbClr val="FF3300"/>
                </a:solidFill>
              </a:rPr>
              <a:t> increases</a:t>
            </a:r>
            <a:r>
              <a:rPr lang="en-US" altLang="en-US" sz="2800" dirty="0"/>
              <a:t> by 1 unit, </a:t>
            </a:r>
            <a:r>
              <a:rPr lang="en-US" altLang="en-US" sz="2800" i="1" dirty="0">
                <a:solidFill>
                  <a:srgbClr val="FF3300"/>
                </a:solidFill>
              </a:rPr>
              <a:t>y</a:t>
            </a:r>
            <a:r>
              <a:rPr lang="en-US" altLang="en-US" sz="2800" dirty="0">
                <a:solidFill>
                  <a:srgbClr val="FF3300"/>
                </a:solidFill>
              </a:rPr>
              <a:t> increases</a:t>
            </a:r>
            <a:r>
              <a:rPr lang="en-US" altLang="en-US" sz="2800" dirty="0"/>
              <a:t> by 2.</a:t>
            </a:r>
          </a:p>
        </p:txBody>
      </p:sp>
      <p:graphicFrame>
        <p:nvGraphicFramePr>
          <p:cNvPr id="12291" name="Object 5"/>
          <p:cNvGraphicFramePr>
            <a:graphicFrameLocks noChangeAspect="1"/>
          </p:cNvGraphicFramePr>
          <p:nvPr>
            <p:ph idx="1"/>
            <p:extLst>
              <p:ext uri="{D42A27DB-BD31-4B8C-83A1-F6EECF244321}">
                <p14:modId xmlns:p14="http://schemas.microsoft.com/office/powerpoint/2010/main" val="2535489766"/>
              </p:ext>
            </p:extLst>
          </p:nvPr>
        </p:nvGraphicFramePr>
        <p:xfrm>
          <a:off x="682580" y="3070605"/>
          <a:ext cx="10862738" cy="2866556"/>
        </p:xfrm>
        <a:graphic>
          <a:graphicData uri="http://schemas.openxmlformats.org/presentationml/2006/ole">
            <mc:AlternateContent xmlns:mc="http://schemas.openxmlformats.org/markup-compatibility/2006">
              <mc:Choice xmlns:v="urn:schemas-microsoft-com:vml" Requires="v">
                <p:oleObj spid="_x0000_s3078" name="Document" r:id="rId3" imgW="5641923" imgH="1488657" progId="Word.Document.8">
                  <p:embed/>
                </p:oleObj>
              </mc:Choice>
              <mc:Fallback>
                <p:oleObj name="Document" r:id="rId3" imgW="5641923" imgH="1488657" progId="Word.Document.8">
                  <p:embed/>
                  <p:pic>
                    <p:nvPicPr>
                      <p:cNvPr id="0" name=""/>
                      <p:cNvPicPr>
                        <a:picLocks noChangeAspect="1" noChangeArrowheads="1"/>
                      </p:cNvPicPr>
                      <p:nvPr/>
                    </p:nvPicPr>
                    <p:blipFill>
                      <a:blip r:embed="rId4"/>
                      <a:srcRect/>
                      <a:stretch>
                        <a:fillRect/>
                      </a:stretch>
                    </p:blipFill>
                    <p:spPr bwMode="auto">
                      <a:xfrm>
                        <a:off x="682580" y="3070605"/>
                        <a:ext cx="10862738" cy="2866556"/>
                      </a:xfrm>
                      <a:prstGeom prst="rect">
                        <a:avLst/>
                      </a:prstGeom>
                      <a:solidFill>
                        <a:schemeClr val="tx1"/>
                      </a:solidFill>
                      <a:ln>
                        <a:noFill/>
                      </a:ln>
                    </p:spPr>
                  </p:pic>
                </p:oleObj>
              </mc:Fallback>
            </mc:AlternateContent>
          </a:graphicData>
        </a:graphic>
      </p:graphicFrame>
    </p:spTree>
    <p:extLst>
      <p:ext uri="{BB962C8B-B14F-4D97-AF65-F5344CB8AC3E}">
        <p14:creationId xmlns:p14="http://schemas.microsoft.com/office/powerpoint/2010/main" val="175451509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Custom 1">
      <a:dk1>
        <a:srgbClr val="000000"/>
      </a:dk1>
      <a:lt1>
        <a:srgbClr val="FFFFFF"/>
      </a:lt1>
      <a:dk2>
        <a:srgbClr val="39302A"/>
      </a:dk2>
      <a:lt2>
        <a:srgbClr val="E5DEDB"/>
      </a:lt2>
      <a:accent1>
        <a:srgbClr val="E7216C"/>
      </a:accent1>
      <a:accent2>
        <a:srgbClr val="E7216C"/>
      </a:accent2>
      <a:accent3>
        <a:srgbClr val="40CCBF"/>
      </a:accent3>
      <a:accent4>
        <a:srgbClr val="E7216C"/>
      </a:accent4>
      <a:accent5>
        <a:srgbClr val="40CCBF"/>
      </a:accent5>
      <a:accent6>
        <a:srgbClr val="E7216C"/>
      </a:accent6>
      <a:hlink>
        <a:srgbClr val="2998E3"/>
      </a:hlink>
      <a:folHlink>
        <a:srgbClr val="E7216C"/>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docProps/app.xml><?xml version="1.0" encoding="utf-8"?>
<Properties xmlns="http://schemas.openxmlformats.org/officeDocument/2006/extended-properties" xmlns:vt="http://schemas.openxmlformats.org/officeDocument/2006/docPropsVTypes">
  <Template>Ion</Template>
  <TotalTime>62</TotalTime>
  <Words>2423</Words>
  <Application>Microsoft Office PowerPoint</Application>
  <PresentationFormat>Widescreen</PresentationFormat>
  <Paragraphs>317</Paragraphs>
  <Slides>61</Slides>
  <Notes>0</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3</vt:i4>
      </vt:variant>
      <vt:variant>
        <vt:lpstr>Slide Titles</vt:lpstr>
      </vt:variant>
      <vt:variant>
        <vt:i4>61</vt:i4>
      </vt:variant>
    </vt:vector>
  </HeadingPairs>
  <TitlesOfParts>
    <vt:vector size="72" baseType="lpstr">
      <vt:lpstr>メイリオ</vt:lpstr>
      <vt:lpstr>MS PGothic</vt:lpstr>
      <vt:lpstr>MS PGothic</vt:lpstr>
      <vt:lpstr>Arial</vt:lpstr>
      <vt:lpstr>Century Gothic</vt:lpstr>
      <vt:lpstr>Comic Sans MS</vt:lpstr>
      <vt:lpstr>Wingdings 3</vt:lpstr>
      <vt:lpstr>Ion</vt:lpstr>
      <vt:lpstr>Microsoft Word Document</vt:lpstr>
      <vt:lpstr>Microsoft Word 97 - 2003 Document</vt:lpstr>
      <vt:lpstr>Microsoft Equation 3.0</vt:lpstr>
      <vt:lpstr>Writing and Graphing Linear Equations</vt:lpstr>
      <vt:lpstr>Writing Equations and Graphing</vt:lpstr>
      <vt:lpstr>Linear equation – An equation whose solutions form a straight line on a coordinate plane.  Collinear – Points that lie on the same line.  Slope – A measure of the steepness of a line on a graph; rise divided by the run.</vt:lpstr>
      <vt:lpstr>A linear equation is an equation whose solutions fall on a line on the coordinate plane.  All solutions of a particular linear equation fall on the line, and all the points on the line are solutions of the equation. Look at the graph to the left, points (1, 3) and (-3, -5) are found on the line and are solutions to the equation.</vt:lpstr>
      <vt:lpstr>If an equation is linear, a constant change in the x-value produces a constant change in the y-value.  The graph to the right shows an example where each time the x-value increases by 2, the  y-value increases by 3.</vt:lpstr>
      <vt:lpstr>The equation y = 2x + 6 is a linear equation because it is the graph of a straight line and each time x increases by 1 unit, y increases by 2</vt:lpstr>
      <vt:lpstr>Real world example  The graph  (c = 5x + 10)  at the left shows the cost for Company A cell phone charges.  What does Company A charge for 20 minutes of service?</vt:lpstr>
      <vt:lpstr>Complete the table below, then graph and tell whether it is linear.</vt:lpstr>
      <vt:lpstr>Can you determine if the equation is linear?  The equation y = 2x + 3 is a linear equation because it is the graph of a straight line.  Each time x increases by 1 unit, y increases by 2.</vt:lpstr>
      <vt:lpstr>Slope</vt:lpstr>
      <vt:lpstr>Slope of a line is its rate of change.  The following example describes how slope (rate of change) is applied. Rate of change is also know as grade or pitch, or rise over run.  Change is often symbolized in mathematics by a delta for which the symbol is the Greek letter:  Δ</vt:lpstr>
      <vt:lpstr>Finding slope (rate of change) using a graph and two points.</vt:lpstr>
      <vt:lpstr>If an equation is linear, a constant change in the x-value corresponds to a constant change in the y-value. The graph shows an example where each time the x-value increases by 3, the y-value increases by 2.</vt:lpstr>
      <vt:lpstr>Slopes:  positive, negative, no slope (zero), undefined.</vt:lpstr>
      <vt:lpstr>Remember, linear equations have constant slope.  For a line on the coordinate plane, slope is the following ratio.  This ratio is often referred to as “rise over run”.</vt:lpstr>
      <vt:lpstr>Find the slope of the line that passes through each pair of points.</vt:lpstr>
      <vt:lpstr>Graphing a Line Using a Point and the Slope Graph the line passing through (1, 3) with slope 2.</vt:lpstr>
      <vt:lpstr>Given the point (4, 2), find the slope of this line?</vt:lpstr>
      <vt:lpstr>Finding Slope from a Graph  Use the graph of the line to determine its slope.  Choose two points on the line (-4, 4) and (8, -2).  Count the rise over run or you can use the slope formula.  Notice if you switch (x1, y1) and (x2, y2), you get the same slope:</vt:lpstr>
      <vt:lpstr>Use the graph to find the slope of the line.</vt:lpstr>
      <vt:lpstr>Using Slopes and Intercepts</vt:lpstr>
      <vt:lpstr>x-intercept – the x-coordinate of the point where the graph of a line crosses the x-axis (where y = 0).  y-intercept – the y-coordinate of the point where the graph of a line crosses the y-axis (where x = 0).  Slope-intercept form (of an equation) – a linear equation written in the form y = mx +b, where m represents slope and b represents the y-intercept.  Standard form (of an equation) – an equation written in the form of Ax + By = C, where A, B, and C are real numbers, and A and B are both ≠ 0.</vt:lpstr>
      <vt:lpstr>Standard Form of an Equation</vt:lpstr>
      <vt:lpstr>To graph a linear equation in standard form, you fine the x-intercept by substituting 0 for y and solving for x.  Then substitute 0 for x and solve for y.</vt:lpstr>
      <vt:lpstr>Let’s take a look at that equation again! </vt:lpstr>
      <vt:lpstr>Find the x-intercept and y-intercept of each line.  Use the intercepts to graph the equation.</vt:lpstr>
      <vt:lpstr>Slope-intercept Form</vt:lpstr>
      <vt:lpstr>Slope-intercept Form</vt:lpstr>
      <vt:lpstr>For example in the equation; y = 3x + 6 m = 3, so the slope is 3 b = +6, so the y-intercept is +6</vt:lpstr>
      <vt:lpstr>WHY? If the “y” is not all by itself, then we must first use the rules of algebra to isolate the “y” term. For example in the equation:</vt:lpstr>
      <vt:lpstr>OK…getting back to the lesson… Your job is to write the equation of a line after you are given the slope and y-intercept…</vt:lpstr>
      <vt:lpstr>Let’s do a couple more to make sure you are expert at this.</vt:lpstr>
      <vt:lpstr>Given the slope and y-intercept, write the equation of a line in slope-intercept form.</vt:lpstr>
      <vt:lpstr>Using slope-intercept form to find slopes and  y-intercepts  The graph at the right shows the equation of a line both in standard form and slope-intercept form.  You must rewrite the equation 6x – 3y = 12 in slope-intercept to be able to identify the slope and y-intercept.</vt:lpstr>
      <vt:lpstr>Using slope-intercept  form to write equations,  Rewrite the equation solving for y = to determine the slope and y-intercept.</vt:lpstr>
      <vt:lpstr>Write each equation in slope-intercept form. Identify the slope and y-intercept.</vt:lpstr>
      <vt:lpstr>Write the equation of a line in slope-intercept form that passes through points (3, -4) and  (-1, 4).</vt:lpstr>
      <vt:lpstr>Write the equation of the line in  slope-intercept  form that passes through each pair of points.</vt:lpstr>
      <vt:lpstr>Point-Slope Form</vt:lpstr>
      <vt:lpstr>Point-Slope Form and Writing Equations</vt:lpstr>
      <vt:lpstr>Let’s try a couple.</vt:lpstr>
      <vt:lpstr>One last example</vt:lpstr>
      <vt:lpstr>If you know two points on a line, first use them to find the slope.  Then you can write an equation using either point.</vt:lpstr>
      <vt:lpstr>Step Two – Use either point to write the equation in point-slope form.  Use (-4, 3)</vt:lpstr>
      <vt:lpstr>Equation Forms (review)</vt:lpstr>
      <vt:lpstr>Slope Intercept Form</vt:lpstr>
      <vt:lpstr>Point Slope Form</vt:lpstr>
      <vt:lpstr>Horizontal Lines</vt:lpstr>
      <vt:lpstr>Vertical Lines</vt:lpstr>
      <vt:lpstr>There are several ways to graph a straight line given its equation. Let’s quickly refresh our memories on equations of straight lines:</vt:lpstr>
      <vt:lpstr>Remember</vt:lpstr>
      <vt:lpstr>Practice with Equations of Lines Answer the following questions dealing with equations and graphs of straight lines.</vt:lpstr>
      <vt:lpstr>2)  Does the graph of the straight line with slope of 2 and y-intercept of 3 pass through the point (5, 13)?</vt:lpstr>
      <vt:lpstr>3)  The slope of this line is 3/2?</vt:lpstr>
      <vt:lpstr>4)  What is the slope of the line 3x + 2y = 12?</vt:lpstr>
      <vt:lpstr>5)  Which is the slope of the line through (-2, 3) and (4, -5)?</vt:lpstr>
      <vt:lpstr>6)  What is the slope of the line shown in the chart below?</vt:lpstr>
      <vt:lpstr>7)  Does the line 2y + x = 7 pass through the point (1, 3)?</vt:lpstr>
      <vt:lpstr>8)  Which is the equation of a line whose slope is undefined?</vt:lpstr>
      <vt:lpstr>9)  Which is the equation of a line that passes through (2, 5) and has slope -3?</vt:lpstr>
      <vt:lpstr>Which of these equations represents a line parallel to the line  2x + y = 6?</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and Graphing Linear Equations</dc:title>
  <dc:creator>Jeff Twiddy</dc:creator>
  <cp:lastModifiedBy>Jeff Twiddy</cp:lastModifiedBy>
  <cp:revision>7</cp:revision>
  <dcterms:created xsi:type="dcterms:W3CDTF">2015-09-29T12:40:25Z</dcterms:created>
  <dcterms:modified xsi:type="dcterms:W3CDTF">2015-09-29T13:42:59Z</dcterms:modified>
</cp:coreProperties>
</file>