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A2746-896A-41F9-9EA5-3DE0DA91ADB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78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74E0-E943-4A49-AF68-40A295B566C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200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4350E-8BED-4D24-8B33-665F40C884E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4410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796EB8F4-021D-43FE-91D4-1F2E1809FB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8123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867CE-78F6-4014-9EB6-B118E960FE3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3580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96D5-7A54-4006-9B58-7C4463CBD80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5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72105-5CBC-459D-A92A-2BAED7ADA59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991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8B048-66C5-416B-8372-777DA14EF01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7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3B770-6754-45AA-A97C-A9174E228DF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118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FBB8-8CD7-4800-B571-273EBB388CB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1340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27669-8E95-4B38-83F1-ACA171B0A95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8665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AACC-EB4D-4EB0-9A25-E28A57D5D2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746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D7407-34C5-42DC-BA72-2525FBAD909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587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7200" dirty="0" smtClean="0"/>
              <a:t>The Polygon Angle Sum Theorem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UNIT 6 LESSON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46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Finding an Exterior Angle Measure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800"/>
              <a:t>What is the measure of angle 1 in the regular octagon?</a:t>
            </a:r>
          </a:p>
        </p:txBody>
      </p:sp>
      <p:pic>
        <p:nvPicPr>
          <p:cNvPr id="1536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26" t="41887" r="12036" b="39787"/>
          <a:stretch>
            <a:fillRect/>
          </a:stretch>
        </p:blipFill>
        <p:spPr>
          <a:xfrm>
            <a:off x="6553201" y="2438400"/>
            <a:ext cx="3668713" cy="3429000"/>
          </a:xfrm>
        </p:spPr>
      </p:pic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2819400" y="3048001"/>
          <a:ext cx="2317750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Equation" r:id="rId4" imgW="723600" imgH="393480" progId="Equation.DSMT4">
                  <p:embed/>
                </p:oleObj>
              </mc:Choice>
              <mc:Fallback>
                <p:oleObj name="Equation" r:id="rId4" imgW="723600" imgH="393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048001"/>
                        <a:ext cx="2317750" cy="126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2743200" y="4419600"/>
          <a:ext cx="2743200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Equation" r:id="rId6" imgW="660240" imgH="203040" progId="Equation.DSMT4">
                  <p:embed/>
                </p:oleObj>
              </mc:Choice>
              <mc:Fallback>
                <p:oleObj name="Equation" r:id="rId6" imgW="660240" imgH="2030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419600"/>
                        <a:ext cx="2743200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417638"/>
          </a:xfrm>
        </p:spPr>
        <p:txBody>
          <a:bodyPr>
            <a:normAutofit/>
          </a:bodyPr>
          <a:lstStyle/>
          <a:p>
            <a:r>
              <a:rPr lang="en-US" altLang="en-US" sz="4800" dirty="0"/>
              <a:t>The Polygon Angle – Sum Theorems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4000" dirty="0" smtClean="0"/>
              <a:t>Theorem – </a:t>
            </a:r>
            <a:r>
              <a:rPr lang="en-US" altLang="en-US" sz="4000" dirty="0"/>
              <a:t>Polygon Angle-Sum Theorem</a:t>
            </a:r>
          </a:p>
          <a:p>
            <a:pPr lvl="1"/>
            <a:r>
              <a:rPr lang="en-US" altLang="en-US" sz="3600" dirty="0"/>
              <a:t>The sum of the measures of the interior angles of an </a:t>
            </a:r>
            <a:r>
              <a:rPr lang="en-US" altLang="en-US" sz="3600" i="1" dirty="0"/>
              <a:t>n-</a:t>
            </a:r>
            <a:r>
              <a:rPr lang="en-US" altLang="en-US" sz="3600" dirty="0" err="1"/>
              <a:t>gon</a:t>
            </a:r>
            <a:r>
              <a:rPr lang="en-US" altLang="en-US" sz="3600" dirty="0"/>
              <a:t> is (</a:t>
            </a:r>
            <a:r>
              <a:rPr lang="en-US" altLang="en-US" sz="3600" i="1" dirty="0"/>
              <a:t>n</a:t>
            </a:r>
            <a:r>
              <a:rPr lang="en-US" altLang="en-US" sz="3600" dirty="0"/>
              <a:t> – 2) * 180.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Finding a Polygon Angle Sum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en-US"/>
              <a:t>What is the sum of the interior angle measures of a heptagon?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Sum = (n – 2) * 180</a:t>
            </a:r>
          </a:p>
          <a:p>
            <a:pPr>
              <a:buFontTx/>
              <a:buNone/>
            </a:pPr>
            <a:r>
              <a:rPr lang="en-US" altLang="en-US"/>
              <a:t>		        = (7 – 2) * 180</a:t>
            </a:r>
          </a:p>
          <a:p>
            <a:pPr>
              <a:buFontTx/>
              <a:buNone/>
            </a:pPr>
            <a:r>
              <a:rPr lang="en-US" altLang="en-US"/>
              <a:t>			= 5 * 180</a:t>
            </a:r>
          </a:p>
          <a:p>
            <a:pPr>
              <a:buFontTx/>
              <a:buNone/>
            </a:pPr>
            <a:r>
              <a:rPr lang="en-US" altLang="en-US"/>
              <a:t>			= 900</a:t>
            </a:r>
            <a:r>
              <a:rPr lang="en-US" altLang="en-US">
                <a:latin typeface=""/>
              </a:rPr>
              <a:t>°</a:t>
            </a:r>
          </a:p>
          <a:p>
            <a:pPr>
              <a:buFontTx/>
              <a:buNone/>
            </a:pPr>
            <a:r>
              <a:rPr lang="en-US" altLang="en-US">
                <a:latin typeface=""/>
              </a:rPr>
              <a:t>The sum of the interior angle measures of a heptagon is 900°.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381000"/>
            <a:ext cx="8229600" cy="2895600"/>
          </a:xfrm>
        </p:spPr>
        <p:txBody>
          <a:bodyPr/>
          <a:lstStyle/>
          <a:p>
            <a:r>
              <a:rPr lang="en-US" altLang="en-US" sz="2800"/>
              <a:t>An </a:t>
            </a:r>
            <a:r>
              <a:rPr lang="en-US" altLang="en-US" sz="2800" b="1"/>
              <a:t>equilateral polygon</a:t>
            </a:r>
            <a:r>
              <a:rPr lang="en-US" altLang="en-US" sz="2800"/>
              <a:t> is a polygon with all sides congruent.</a:t>
            </a:r>
          </a:p>
          <a:p>
            <a:r>
              <a:rPr lang="en-US" altLang="en-US" sz="2800"/>
              <a:t>An </a:t>
            </a:r>
            <a:r>
              <a:rPr lang="en-US" altLang="en-US" sz="2800" b="1"/>
              <a:t>equiangular polygon</a:t>
            </a:r>
            <a:r>
              <a:rPr lang="en-US" altLang="en-US" sz="2800"/>
              <a:t> is a polygon with all angles congruent.</a:t>
            </a:r>
          </a:p>
          <a:p>
            <a:r>
              <a:rPr lang="en-US" altLang="en-US" sz="2800"/>
              <a:t>A </a:t>
            </a:r>
            <a:r>
              <a:rPr lang="en-US" altLang="en-US" sz="2800" b="1"/>
              <a:t>regular polygon</a:t>
            </a:r>
            <a:r>
              <a:rPr lang="en-US" altLang="en-US" sz="2800"/>
              <a:t> is a polygon that is both equilateral and equiangular.</a:t>
            </a:r>
          </a:p>
        </p:txBody>
      </p:sp>
      <p:pic>
        <p:nvPicPr>
          <p:cNvPr id="512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7" t="27249" r="22223" b="59126"/>
          <a:stretch>
            <a:fillRect/>
          </a:stretch>
        </p:blipFill>
        <p:spPr>
          <a:xfrm>
            <a:off x="1600200" y="3505200"/>
            <a:ext cx="8686800" cy="2590800"/>
          </a:xfrm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828800" y="5715001"/>
            <a:ext cx="3124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Equilateral Polygon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029200" y="5715001"/>
            <a:ext cx="3124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Equiangular Polygon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8382000" y="5638801"/>
            <a:ext cx="2286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/>
              <a:t>Regular Polygon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Corollary to the Polygon Angle-Sum Theorem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The measure of each interior angle of a regular </a:t>
            </a:r>
            <a:r>
              <a:rPr lang="en-US" altLang="en-US" sz="3200" i="1" dirty="0"/>
              <a:t>n</a:t>
            </a:r>
            <a:r>
              <a:rPr lang="en-US" altLang="en-US" sz="3200" dirty="0"/>
              <a:t>-</a:t>
            </a:r>
            <a:r>
              <a:rPr lang="en-US" altLang="en-US" sz="3200" dirty="0" err="1"/>
              <a:t>gon</a:t>
            </a:r>
            <a:r>
              <a:rPr lang="en-US" altLang="en-US" sz="3200" dirty="0"/>
              <a:t> is </a:t>
            </a:r>
          </a:p>
        </p:txBody>
      </p:sp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3952875" y="2057400"/>
          <a:ext cx="27686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3" imgW="787320" imgH="393480" progId="Equation.DSMT4">
                  <p:embed/>
                </p:oleObj>
              </mc:Choice>
              <mc:Fallback>
                <p:oleObj name="Equation" r:id="rId3" imgW="787320" imgH="393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75" y="2057400"/>
                        <a:ext cx="2768600" cy="1384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685800"/>
          </a:xfrm>
        </p:spPr>
        <p:txBody>
          <a:bodyPr/>
          <a:lstStyle/>
          <a:p>
            <a:r>
              <a:rPr lang="en-US" altLang="en-US" sz="4000" dirty="0"/>
              <a:t>Using the Polygon Angle-Sum Theorem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609600"/>
            <a:ext cx="9144000" cy="6248400"/>
          </a:xfrm>
        </p:spPr>
        <p:txBody>
          <a:bodyPr/>
          <a:lstStyle/>
          <a:p>
            <a:r>
              <a:rPr lang="en-US" altLang="en-US"/>
              <a:t>The common housefly, </a:t>
            </a:r>
            <a:r>
              <a:rPr lang="en-US" altLang="en-US" i="1"/>
              <a:t>Musca domestica</a:t>
            </a:r>
            <a:r>
              <a:rPr lang="en-US" altLang="en-US"/>
              <a:t>, has eyes that consist of approximately 4000 facets.  Each facet is a regular hexagon.  What is the measure of each interior angle in one hexagonal facet?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3276600" y="3200401"/>
          <a:ext cx="2667000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863280" imgH="393480" progId="Equation.DSMT4">
                  <p:embed/>
                </p:oleObj>
              </mc:Choice>
              <mc:Fallback>
                <p:oleObj name="Equation" r:id="rId3" imgW="863280" imgH="393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200401"/>
                        <a:ext cx="2667000" cy="121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3200400" y="4459288"/>
          <a:ext cx="2921000" cy="133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5" imgW="863280" imgH="393480" progId="Equation.DSMT4">
                  <p:embed/>
                </p:oleObj>
              </mc:Choice>
              <mc:Fallback>
                <p:oleObj name="Equation" r:id="rId5" imgW="863280" imgH="393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459288"/>
                        <a:ext cx="2921000" cy="1331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7780339" y="3124201"/>
          <a:ext cx="1685925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quation" r:id="rId7" imgW="545760" imgH="393480" progId="Equation.DSMT4">
                  <p:embed/>
                </p:oleObj>
              </mc:Choice>
              <mc:Fallback>
                <p:oleObj name="Equation" r:id="rId7" imgW="54576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0339" y="3124201"/>
                        <a:ext cx="1685925" cy="121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7964489" y="4705350"/>
          <a:ext cx="1417637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9" imgW="419040" imgH="203040" progId="Equation.DSMT4">
                  <p:embed/>
                </p:oleObj>
              </mc:Choice>
              <mc:Fallback>
                <p:oleObj name="Equation" r:id="rId9" imgW="419040" imgH="2030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4489" y="4705350"/>
                        <a:ext cx="1417637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Using the Polygon-Angle Theorem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0"/>
            <a:ext cx="8229600" cy="990600"/>
          </a:xfrm>
        </p:spPr>
        <p:txBody>
          <a:bodyPr/>
          <a:lstStyle/>
          <a:p>
            <a:r>
              <a:rPr lang="en-US" altLang="en-US" sz="2800"/>
              <a:t>What is the measure of angle Y in pentagon TODAY?</a:t>
            </a:r>
          </a:p>
        </p:txBody>
      </p:sp>
      <p:pic>
        <p:nvPicPr>
          <p:cNvPr id="10247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7" t="22325" r="9346" b="60133"/>
          <a:stretch>
            <a:fillRect/>
          </a:stretch>
        </p:blipFill>
        <p:spPr>
          <a:xfrm>
            <a:off x="3581400" y="2819400"/>
            <a:ext cx="4876800" cy="3155950"/>
          </a:xfrm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Using the Polygon-Angle Theorem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1524000" y="1752600"/>
          <a:ext cx="89154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Equation" r:id="rId3" imgW="3060360" imgH="203040" progId="Equation.DSMT4">
                  <p:embed/>
                </p:oleObj>
              </mc:Choice>
              <mc:Fallback>
                <p:oleObj name="Equation" r:id="rId3" imgW="3060360" imgH="203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752600"/>
                        <a:ext cx="89154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140200" y="19685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Equation" r:id="rId5" imgW="914400" imgH="198720" progId="Equation.DSMT4">
                  <p:embed/>
                </p:oleObj>
              </mc:Choice>
              <mc:Fallback>
                <p:oleObj name="Equation" r:id="rId5" imgW="914400" imgH="19872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196850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1676400" y="2667001"/>
          <a:ext cx="883920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Equation" r:id="rId7" imgW="2209680" imgH="177480" progId="Equation.DSMT4">
                  <p:embed/>
                </p:oleObj>
              </mc:Choice>
              <mc:Fallback>
                <p:oleObj name="Equation" r:id="rId7" imgW="2209680" imgH="177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667001"/>
                        <a:ext cx="8839200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3962401" y="3505200"/>
          <a:ext cx="410527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Equation" r:id="rId9" imgW="1117440" imgH="177480" progId="Equation.DSMT4">
                  <p:embed/>
                </p:oleObj>
              </mc:Choice>
              <mc:Fallback>
                <p:oleObj name="Equation" r:id="rId9" imgW="1117440" imgH="177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1" y="3505200"/>
                        <a:ext cx="4105275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4648200" y="4241801"/>
          <a:ext cx="2895600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Equation" r:id="rId11" imgW="723600" imgH="203040" progId="Equation.DSMT4">
                  <p:embed/>
                </p:oleObj>
              </mc:Choice>
              <mc:Fallback>
                <p:oleObj name="Equation" r:id="rId11" imgW="723600" imgH="2030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241801"/>
                        <a:ext cx="2895600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Polygon Exterior Angle-Sum Theorem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800"/>
              <a:t>The sum of the measures of the exterior angles of a polygon, one at each vertex, is 360.</a:t>
            </a:r>
          </a:p>
        </p:txBody>
      </p:sp>
      <p:pic>
        <p:nvPicPr>
          <p:cNvPr id="1331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26" t="31622" r="14433" b="55191"/>
          <a:stretch>
            <a:fillRect/>
          </a:stretch>
        </p:blipFill>
        <p:spPr>
          <a:xfrm>
            <a:off x="4267200" y="2667001"/>
            <a:ext cx="4648200" cy="3421063"/>
          </a:xfrm>
          <a:ln/>
        </p:spPr>
      </p:pic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1905000" y="5943600"/>
          <a:ext cx="80010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Equation" r:id="rId4" imgW="2476440" imgH="203040" progId="Equation.DSMT4">
                  <p:embed/>
                </p:oleObj>
              </mc:Choice>
              <mc:Fallback>
                <p:oleObj name="Equation" r:id="rId4" imgW="2476440" imgH="2030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943600"/>
                        <a:ext cx="800100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</TotalTime>
  <Words>219</Words>
  <Application>Microsoft Office PowerPoint</Application>
  <PresentationFormat>Widescreen</PresentationFormat>
  <Paragraphs>30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/>
      <vt:lpstr>Default Design</vt:lpstr>
      <vt:lpstr>MathType 5.0 Equation</vt:lpstr>
      <vt:lpstr>The Polygon Angle Sum Theorem</vt:lpstr>
      <vt:lpstr>The Polygon Angle – Sum Theorems</vt:lpstr>
      <vt:lpstr>Finding a Polygon Angle Sum</vt:lpstr>
      <vt:lpstr>PowerPoint Presentation</vt:lpstr>
      <vt:lpstr>Corollary to the Polygon Angle-Sum Theorem</vt:lpstr>
      <vt:lpstr>Using the Polygon Angle-Sum Theorem</vt:lpstr>
      <vt:lpstr>Using the Polygon-Angle Theorem</vt:lpstr>
      <vt:lpstr>Using the Polygon-Angle Theorem</vt:lpstr>
      <vt:lpstr>Polygon Exterior Angle-Sum Theorem</vt:lpstr>
      <vt:lpstr>Finding an Exterior Angle Measure</vt:lpstr>
    </vt:vector>
  </TitlesOfParts>
  <Company>Cardinal O'Hara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6.1 The Polygon Angle – Sum Theorems</dc:title>
  <dc:creator>Administrator</dc:creator>
  <cp:lastModifiedBy>Jeff Twiddy</cp:lastModifiedBy>
  <cp:revision>11</cp:revision>
  <dcterms:created xsi:type="dcterms:W3CDTF">2011-01-25T13:44:43Z</dcterms:created>
  <dcterms:modified xsi:type="dcterms:W3CDTF">2015-12-02T18:53:32Z</dcterms:modified>
</cp:coreProperties>
</file>