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57" r:id="rId4"/>
    <p:sldId id="261" r:id="rId5"/>
    <p:sldId id="259" r:id="rId6"/>
    <p:sldId id="260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3300"/>
    <a:srgbClr val="FF00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9" autoAdjust="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9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9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3239800-AD51-47AC-B57C-CA2538A3C8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207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7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27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7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66C231-6EA0-4B74-A385-FA8A0E3868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74702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311499-41FE-481C-9689-A5215A6BE5A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43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01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38CD95-80F7-4E69-A144-5CCA952AF981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536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143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08B75E-9DCE-486C-A525-82910913ACD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638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070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4DC596-0DFA-4D87-80DE-CC395ACDD7B3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693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3B5D2E-ACEC-4BBA-8644-DF8087519DB6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84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14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7881359-7B5B-4CAF-97F5-7BB5BBFF472A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82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3CA4D29-A0CF-4678-AB66-F2CA444624C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984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ACE6-F3F2-408E-AA6A-3AB62FD7B84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10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43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7557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832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053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5986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145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EC04-482F-430D-85E4-B6E9E53D305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6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18CE-9C8E-41D1-88D8-A7ABBA74166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945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023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4E787-861A-4212-BF09-8E2945F994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79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66F63-78D7-456B-BFB3-88F371A3EBB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82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C67C5-1BC5-4301-9286-EAFCC7732E0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83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AB31-4B28-4E6F-9454-600803B3666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6214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F23B6-75A2-400A-AF81-DD86BFDCA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50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8242D-1580-4E63-B87A-C0FB715808B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94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350F3-0F7E-4D06-BD4E-DE744E2E33E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375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4294-05BD-40BB-8FEE-25B3731B9F3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95691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CPCTC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UNIT 4 Lesson 4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ACE6-F3F2-408E-AA6A-3AB62FD7B841}" type="slidenum">
              <a:rPr lang="en-US" altLang="en-US" smtClean="0">
                <a:solidFill>
                  <a:schemeClr val="tx2"/>
                </a:solidFill>
              </a:rPr>
              <a:pPr/>
              <a:t>1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Match the Corresponding Parts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pic>
        <p:nvPicPr>
          <p:cNvPr id="6148" name="Picture 6" descr="tripas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512" y="1600200"/>
            <a:ext cx="3789626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tripas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44790"/>
            <a:ext cx="4572000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42"/>
          <p:cNvSpPr txBox="1">
            <a:spLocks noChangeArrowheads="1"/>
          </p:cNvSpPr>
          <p:nvPr/>
        </p:nvSpPr>
        <p:spPr bwMode="auto">
          <a:xfrm>
            <a:off x="8534400" y="3147835"/>
            <a:ext cx="14478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DF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DE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D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EF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E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F</a:t>
            </a:r>
          </a:p>
        </p:txBody>
      </p:sp>
      <p:sp>
        <p:nvSpPr>
          <p:cNvPr id="6151" name="Text Box 43"/>
          <p:cNvSpPr txBox="1">
            <a:spLocks noChangeArrowheads="1"/>
          </p:cNvSpPr>
          <p:nvPr/>
        </p:nvSpPr>
        <p:spPr bwMode="auto">
          <a:xfrm>
            <a:off x="5867400" y="3147835"/>
            <a:ext cx="14478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A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B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C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AB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BC</a:t>
            </a:r>
          </a:p>
          <a:p>
            <a:pPr>
              <a:spcBef>
                <a:spcPct val="50000"/>
              </a:spcBef>
            </a:pPr>
            <a:r>
              <a:rPr lang="en-US" altLang="en-US" sz="2400" b="1" dirty="0">
                <a:sym typeface="Symbol" panose="05050102010706020507" pitchFamily="18" charset="2"/>
              </a:rPr>
              <a:t>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2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C.P.C.T.C.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600200"/>
            <a:ext cx="8229600" cy="3048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</a:rPr>
              <a:t>C</a:t>
            </a:r>
            <a:r>
              <a:rPr lang="en-US" altLang="en-US" sz="3200" dirty="0" smtClean="0"/>
              <a:t>orresponding</a:t>
            </a:r>
          </a:p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</a:rPr>
              <a:t>P</a:t>
            </a:r>
            <a:r>
              <a:rPr lang="en-US" altLang="en-US" sz="3200" dirty="0" smtClean="0"/>
              <a:t>arts (of)</a:t>
            </a:r>
          </a:p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</a:rPr>
              <a:t>C</a:t>
            </a:r>
            <a:r>
              <a:rPr lang="en-US" altLang="en-US" sz="3200" dirty="0" smtClean="0"/>
              <a:t>ongruent</a:t>
            </a:r>
          </a:p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</a:rPr>
              <a:t>T</a:t>
            </a:r>
            <a:r>
              <a:rPr lang="en-US" altLang="en-US" sz="3200" dirty="0" smtClean="0"/>
              <a:t>riangles (are)</a:t>
            </a:r>
          </a:p>
          <a:p>
            <a:pPr eaLnBrk="1" hangingPunct="1"/>
            <a:r>
              <a:rPr lang="en-US" altLang="en-US" sz="3200" b="1" dirty="0" smtClean="0">
                <a:solidFill>
                  <a:schemeClr val="bg1"/>
                </a:solidFill>
              </a:rPr>
              <a:t>C</a:t>
            </a:r>
            <a:r>
              <a:rPr lang="en-US" altLang="en-US" sz="3200" dirty="0" smtClean="0"/>
              <a:t>ongruent</a:t>
            </a:r>
          </a:p>
        </p:txBody>
      </p:sp>
      <p:sp>
        <p:nvSpPr>
          <p:cNvPr id="493572" name="Text Box 4"/>
          <p:cNvSpPr txBox="1">
            <a:spLocks noChangeArrowheads="1"/>
          </p:cNvSpPr>
          <p:nvPr/>
        </p:nvSpPr>
        <p:spPr bwMode="auto">
          <a:xfrm>
            <a:off x="1981200" y="4800600"/>
            <a:ext cx="8305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>
                <a:solidFill>
                  <a:schemeClr val="bg1"/>
                </a:solidFill>
              </a:rPr>
              <a:t>If two triangles are congruent, then their corresponding parts are also congruent.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3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3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93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3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93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93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93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93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9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mtClean="0">
                <a:solidFill>
                  <a:srgbClr val="FF0000"/>
                </a:solidFill>
              </a:rPr>
              <a:t>Very important!!!!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4400"/>
              <a:t>Before you use CPCTC you must prove or know that the two triangles congruent!!!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4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38" grpId="0"/>
      <p:bldP spid="50073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-19441"/>
            <a:ext cx="75438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800" dirty="0">
                <a:solidFill>
                  <a:schemeClr val="bg1"/>
                </a:solidFill>
              </a:rPr>
              <a:t>Using CPCTC</a:t>
            </a:r>
          </a:p>
        </p:txBody>
      </p:sp>
      <p:sp>
        <p:nvSpPr>
          <p:cNvPr id="497669" name="Rectangle 5"/>
          <p:cNvSpPr>
            <a:spLocks noChangeArrowheads="1"/>
          </p:cNvSpPr>
          <p:nvPr/>
        </p:nvSpPr>
        <p:spPr bwMode="auto">
          <a:xfrm>
            <a:off x="2590800" y="1981200"/>
            <a:ext cx="7543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endParaRPr lang="en-US" altLang="en-US" sz="3200"/>
          </a:p>
        </p:txBody>
      </p:sp>
      <p:pic>
        <p:nvPicPr>
          <p:cNvPr id="4976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568" y="2154033"/>
            <a:ext cx="4922838" cy="35956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graphicFrame>
        <p:nvGraphicFramePr>
          <p:cNvPr id="4976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821384"/>
              </p:ext>
            </p:extLst>
          </p:nvPr>
        </p:nvGraphicFramePr>
        <p:xfrm>
          <a:off x="685800" y="5141351"/>
          <a:ext cx="8323263" cy="141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5" imgW="2692080" imgH="457200" progId="Equation.3">
                  <p:embed/>
                </p:oleObj>
              </mc:Choice>
              <mc:Fallback>
                <p:oleObj name="Equation" r:id="rId5" imgW="269208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41351"/>
                        <a:ext cx="8323263" cy="1414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767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263117"/>
              </p:ext>
            </p:extLst>
          </p:nvPr>
        </p:nvGraphicFramePr>
        <p:xfrm>
          <a:off x="652818" y="1031670"/>
          <a:ext cx="6254750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7" imgW="990360" imgH="177480" progId="Equation.3">
                  <p:embed/>
                </p:oleObj>
              </mc:Choice>
              <mc:Fallback>
                <p:oleObj name="Equation" r:id="rId7" imgW="99036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818" y="1031670"/>
                        <a:ext cx="6254750" cy="1122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5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9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659607" y="364369"/>
            <a:ext cx="7543800" cy="1431925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Using CPCTC</a:t>
            </a:r>
          </a:p>
        </p:txBody>
      </p:sp>
      <p:pic>
        <p:nvPicPr>
          <p:cNvPr id="4986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38" y="1766150"/>
            <a:ext cx="5967413" cy="33194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pic>
      <p:graphicFrame>
        <p:nvGraphicFramePr>
          <p:cNvPr id="49869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930423"/>
              </p:ext>
            </p:extLst>
          </p:nvPr>
        </p:nvGraphicFramePr>
        <p:xfrm>
          <a:off x="4191000" y="5115757"/>
          <a:ext cx="7377113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5" imgW="2057400" imgH="457200" progId="Equation.3">
                  <p:embed/>
                </p:oleObj>
              </mc:Choice>
              <mc:Fallback>
                <p:oleObj name="Equation" r:id="rId5" imgW="20574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5115757"/>
                        <a:ext cx="7377113" cy="163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86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057525"/>
              </p:ext>
            </p:extLst>
          </p:nvPr>
        </p:nvGraphicFramePr>
        <p:xfrm>
          <a:off x="4241326" y="697842"/>
          <a:ext cx="6334125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7" imgW="1002960" imgH="177480" progId="Equation.3">
                  <p:embed/>
                </p:oleObj>
              </mc:Choice>
              <mc:Fallback>
                <p:oleObj name="Equation" r:id="rId7" imgW="100296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1326" y="697842"/>
                        <a:ext cx="6334125" cy="1122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8702" name="Text Box 14"/>
          <p:cNvSpPr txBox="1">
            <a:spLocks noChangeArrowheads="1"/>
          </p:cNvSpPr>
          <p:nvPr/>
        </p:nvSpPr>
        <p:spPr bwMode="auto">
          <a:xfrm>
            <a:off x="696090" y="1766150"/>
            <a:ext cx="320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/>
              <a:t>With your partner write down all congruent parts.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6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9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9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7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Find the value of all the angles</a:t>
            </a:r>
          </a:p>
        </p:txBody>
      </p:sp>
      <p:pic>
        <p:nvPicPr>
          <p:cNvPr id="524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111" y="1227447"/>
            <a:ext cx="3886200" cy="2838450"/>
          </a:xfrm>
          <a:solidFill>
            <a:schemeClr val="accent2"/>
          </a:solidFill>
        </p:spPr>
      </p:pic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5105400" y="1231996"/>
            <a:ext cx="475402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altLang="en-US" sz="2800" b="1" dirty="0"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US" altLang="en-US" sz="2800" b="1" dirty="0">
                <a:cs typeface="Arial" panose="020B0604020202020204" pitchFamily="34" charset="0"/>
                <a:sym typeface="Symbol" panose="05050102010706020507" pitchFamily="18" charset="2"/>
              </a:rPr>
              <a:t>JKL  </a:t>
            </a:r>
            <a:r>
              <a:rPr lang="el-GR" altLang="en-US" sz="2800" b="1" dirty="0">
                <a:cs typeface="Arial" panose="020B0604020202020204" pitchFamily="34" charset="0"/>
                <a:sym typeface="Symbol" panose="05050102010706020507" pitchFamily="18" charset="2"/>
              </a:rPr>
              <a:t>Δ</a:t>
            </a:r>
            <a:r>
              <a:rPr lang="en-US" altLang="en-US" sz="2800" b="1" dirty="0">
                <a:cs typeface="Arial" panose="020B0604020202020204" pitchFamily="34" charset="0"/>
                <a:sym typeface="Symbol" panose="05050102010706020507" pitchFamily="18" charset="2"/>
              </a:rPr>
              <a:t>MKL</a:t>
            </a:r>
            <a:endParaRPr lang="el-GR" altLang="en-US" sz="2800" b="1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>
              <a:spcBef>
                <a:spcPct val="50000"/>
              </a:spcBef>
            </a:pPr>
            <a:r>
              <a:rPr lang="en-US" altLang="en-US" sz="2800" b="1" dirty="0">
                <a:sym typeface="Symbol" panose="05050102010706020507" pitchFamily="18" charset="2"/>
              </a:rPr>
              <a:t>J = 3x + 2</a:t>
            </a:r>
          </a:p>
          <a:p>
            <a:pPr>
              <a:spcBef>
                <a:spcPct val="50000"/>
              </a:spcBef>
            </a:pPr>
            <a:r>
              <a:rPr lang="en-US" altLang="en-US" sz="2800" b="1" dirty="0">
                <a:sym typeface="Symbol" panose="05050102010706020507" pitchFamily="18" charset="2"/>
              </a:rPr>
              <a:t>JLK = 90</a:t>
            </a:r>
            <a:r>
              <a:rPr lang="en-US" altLang="en-US" sz="2800" b="1" dirty="0">
                <a:cs typeface="Arial" panose="020B0604020202020204" pitchFamily="34" charset="0"/>
                <a:sym typeface="Symbol" panose="05050102010706020507" pitchFamily="18" charset="2"/>
              </a:rPr>
              <a:t>°</a:t>
            </a:r>
          </a:p>
          <a:p>
            <a:pPr>
              <a:spcBef>
                <a:spcPct val="50000"/>
              </a:spcBef>
            </a:pPr>
            <a:r>
              <a:rPr lang="en-US" altLang="en-US" sz="2800" b="1" dirty="0">
                <a:sym typeface="Symbol" panose="05050102010706020507" pitchFamily="18" charset="2"/>
              </a:rPr>
              <a:t>M = 5x - 32</a:t>
            </a:r>
          </a:p>
          <a:p>
            <a:pPr>
              <a:spcBef>
                <a:spcPct val="50000"/>
              </a:spcBef>
            </a:pPr>
            <a:endParaRPr lang="en-US" altLang="en-US" sz="2800" b="1" dirty="0"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3964106" y="4014788"/>
            <a:ext cx="1447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     J = 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JKL =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JLK =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MLK =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MKL =</a:t>
            </a:r>
          </a:p>
          <a:p>
            <a:pPr>
              <a:spcBef>
                <a:spcPct val="50000"/>
              </a:spcBef>
            </a:pPr>
            <a:r>
              <a:rPr lang="en-US" altLang="en-US" b="1" dirty="0">
                <a:sym typeface="Symbol" panose="05050102010706020507" pitchFamily="18" charset="2"/>
              </a:rPr>
              <a:t>     M =</a:t>
            </a:r>
          </a:p>
          <a:p>
            <a:pPr>
              <a:spcBef>
                <a:spcPct val="50000"/>
              </a:spcBef>
            </a:pPr>
            <a:endParaRPr lang="en-US" altLang="en-US" b="1" dirty="0">
              <a:sym typeface="Symbol" panose="05050102010706020507" pitchFamily="18" charset="2"/>
            </a:endParaRPr>
          </a:p>
        </p:txBody>
      </p:sp>
      <p:sp>
        <p:nvSpPr>
          <p:cNvPr id="524296" name="Text Box 8"/>
          <p:cNvSpPr txBox="1">
            <a:spLocks noChangeArrowheads="1"/>
          </p:cNvSpPr>
          <p:nvPr/>
        </p:nvSpPr>
        <p:spPr bwMode="auto">
          <a:xfrm>
            <a:off x="4876800" y="4038601"/>
            <a:ext cx="129540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b="1"/>
              <a:t>53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37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90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90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37</a:t>
            </a:r>
          </a:p>
          <a:p>
            <a:pPr>
              <a:spcBef>
                <a:spcPct val="50000"/>
              </a:spcBef>
            </a:pPr>
            <a:r>
              <a:rPr lang="en-US" altLang="en-US" b="1"/>
              <a:t>53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CF42C-FC40-4232-B14E-0F8177519F1B}" type="slidenum">
              <a:rPr lang="en-US" altLang="en-US" smtClean="0">
                <a:solidFill>
                  <a:schemeClr val="tx2"/>
                </a:solidFill>
              </a:rPr>
              <a:pPr/>
              <a:t>7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2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2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CPCTC in a Proof:</a:t>
            </a:r>
          </a:p>
        </p:txBody>
      </p:sp>
      <p:grpSp>
        <p:nvGrpSpPr>
          <p:cNvPr id="10243" name="Group 4"/>
          <p:cNvGrpSpPr>
            <a:grpSpLocks/>
          </p:cNvGrpSpPr>
          <p:nvPr/>
        </p:nvGrpSpPr>
        <p:grpSpPr bwMode="auto">
          <a:xfrm>
            <a:off x="2057400" y="1828800"/>
            <a:ext cx="3657600" cy="3048000"/>
            <a:chOff x="457200" y="1981200"/>
            <a:chExt cx="4648200" cy="3657600"/>
          </a:xfrm>
        </p:grpSpPr>
        <p:sp>
          <p:nvSpPr>
            <p:cNvPr id="10246" name="Isosceles Triangle 2"/>
            <p:cNvSpPr>
              <a:spLocks noChangeArrowheads="1"/>
            </p:cNvSpPr>
            <p:nvPr/>
          </p:nvSpPr>
          <p:spPr bwMode="auto">
            <a:xfrm>
              <a:off x="457200" y="1981200"/>
              <a:ext cx="4648200" cy="3657600"/>
            </a:xfrm>
            <a:prstGeom prst="triangle">
              <a:avLst>
                <a:gd name="adj" fmla="val 8728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247" name="Isosceles Triangle 3"/>
            <p:cNvSpPr>
              <a:spLocks noChangeArrowheads="1"/>
            </p:cNvSpPr>
            <p:nvPr/>
          </p:nvSpPr>
          <p:spPr bwMode="auto">
            <a:xfrm>
              <a:off x="457200" y="1981200"/>
              <a:ext cx="4648200" cy="3657600"/>
            </a:xfrm>
            <a:prstGeom prst="triangle">
              <a:avLst>
                <a:gd name="adj" fmla="val 12713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1981200" y="1524001"/>
            <a:ext cx="41148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     T			    S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	             E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I				N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5943600" y="1447800"/>
            <a:ext cx="5638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 dirty="0"/>
              <a:t>Given: TI</a:t>
            </a:r>
            <a:r>
              <a:rPr lang="en-US" altLang="en-US" sz="3600" b="1" dirty="0">
                <a:cs typeface="Arial" panose="020B0604020202020204" pitchFamily="34" charset="0"/>
                <a:sym typeface="Symbol" panose="05050102010706020507" pitchFamily="18" charset="2"/>
              </a:rPr>
              <a:t>  SN </a:t>
            </a:r>
          </a:p>
          <a:p>
            <a:r>
              <a:rPr lang="en-US" altLang="en-US" sz="3600" b="1" dirty="0">
                <a:cs typeface="Arial" panose="020B0604020202020204" pitchFamily="34" charset="0"/>
                <a:sym typeface="Symbol" panose="05050102010706020507" pitchFamily="18" charset="2"/>
              </a:rPr>
              <a:t>            TN  SI</a:t>
            </a:r>
          </a:p>
          <a:p>
            <a:endParaRPr lang="en-US" altLang="en-US" sz="3600" b="1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en-US" altLang="en-US" sz="3600" b="1" dirty="0">
                <a:cs typeface="Arial" panose="020B0604020202020204" pitchFamily="34" charset="0"/>
                <a:sym typeface="Symbol" panose="05050102010706020507" pitchFamily="18" charset="2"/>
              </a:rPr>
              <a:t>Prove: </a:t>
            </a:r>
            <a:r>
              <a:rPr lang="en-US" altLang="en-US" sz="3600" b="1" dirty="0">
                <a:sym typeface="Symbol" panose="05050102010706020507" pitchFamily="18" charset="2"/>
              </a:rPr>
              <a:t> </a:t>
            </a:r>
            <a:r>
              <a:rPr lang="en-US" altLang="en-US" sz="3600" b="1" dirty="0">
                <a:cs typeface="Arial" panose="020B0604020202020204" pitchFamily="34" charset="0"/>
                <a:sym typeface="Symbol" panose="05050102010706020507" pitchFamily="18" charset="2"/>
              </a:rPr>
              <a:t>T  </a:t>
            </a:r>
            <a:r>
              <a:rPr lang="en-US" altLang="en-US" sz="3600" b="1" dirty="0">
                <a:sym typeface="Symbol" panose="05050102010706020507" pitchFamily="18" charset="2"/>
              </a:rPr>
              <a:t> </a:t>
            </a:r>
            <a:r>
              <a:rPr lang="en-US" altLang="en-US" sz="3600" b="1" dirty="0"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AB31-4B28-4E6F-9454-600803B36668}" type="slidenum">
              <a:rPr lang="en-US" altLang="en-US" smtClean="0">
                <a:solidFill>
                  <a:schemeClr val="tx2"/>
                </a:solidFill>
              </a:rPr>
              <a:pPr/>
              <a:t>8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1"/>
                </a:solidFill>
              </a:rPr>
              <a:t>CPCTC in Proofs: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6973888" y="1818195"/>
            <a:ext cx="4684711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200" b="1" dirty="0"/>
              <a:t>Given: JM</a:t>
            </a:r>
            <a:r>
              <a:rPr lang="en-US" altLang="en-US" sz="3200" b="1" dirty="0">
                <a:cs typeface="Arial" panose="020B0604020202020204" pitchFamily="34" charset="0"/>
                <a:sym typeface="Symbol" panose="05050102010706020507" pitchFamily="18" charset="2"/>
              </a:rPr>
              <a:t>  RM </a:t>
            </a:r>
          </a:p>
          <a:p>
            <a:r>
              <a:rPr lang="en-US" altLang="en-US" sz="3200" b="1" dirty="0">
                <a:cs typeface="Arial" panose="020B0604020202020204" pitchFamily="34" charset="0"/>
                <a:sym typeface="Symbol" panose="05050102010706020507" pitchFamily="18" charset="2"/>
              </a:rPr>
              <a:t>            AM  MI</a:t>
            </a:r>
          </a:p>
          <a:p>
            <a:endParaRPr lang="en-US" altLang="en-US" sz="3200" b="1" dirty="0">
              <a:cs typeface="Arial" panose="020B0604020202020204" pitchFamily="34" charset="0"/>
              <a:sym typeface="Symbol" panose="05050102010706020507" pitchFamily="18" charset="2"/>
            </a:endParaRPr>
          </a:p>
          <a:p>
            <a:r>
              <a:rPr lang="en-US" altLang="en-US" sz="3200" b="1" dirty="0">
                <a:cs typeface="Arial" panose="020B0604020202020204" pitchFamily="34" charset="0"/>
                <a:sym typeface="Symbol" panose="05050102010706020507" pitchFamily="18" charset="2"/>
              </a:rPr>
              <a:t>Prove: </a:t>
            </a:r>
            <a:r>
              <a:rPr lang="en-US" altLang="en-US" sz="3200" b="1" dirty="0">
                <a:sym typeface="Symbol" panose="05050102010706020507" pitchFamily="18" charset="2"/>
              </a:rPr>
              <a:t>AJ </a:t>
            </a:r>
            <a:r>
              <a:rPr lang="en-US" altLang="en-US" sz="3200" b="1" dirty="0">
                <a:cs typeface="Arial" panose="020B0604020202020204" pitchFamily="34" charset="0"/>
                <a:sym typeface="Symbol" panose="05050102010706020507" pitchFamily="18" charset="2"/>
              </a:rPr>
              <a:t> RI</a:t>
            </a:r>
          </a:p>
        </p:txBody>
      </p:sp>
      <p:grpSp>
        <p:nvGrpSpPr>
          <p:cNvPr id="11268" name="Group 5"/>
          <p:cNvGrpSpPr>
            <a:grpSpLocks/>
          </p:cNvGrpSpPr>
          <p:nvPr/>
        </p:nvGrpSpPr>
        <p:grpSpPr bwMode="auto">
          <a:xfrm>
            <a:off x="1981200" y="1524000"/>
            <a:ext cx="3429000" cy="2895600"/>
            <a:chOff x="533400" y="1905000"/>
            <a:chExt cx="5181600" cy="2895600"/>
          </a:xfrm>
        </p:grpSpPr>
        <p:sp>
          <p:nvSpPr>
            <p:cNvPr id="11270" name="Right Triangle 3"/>
            <p:cNvSpPr>
              <a:spLocks noChangeArrowheads="1"/>
            </p:cNvSpPr>
            <p:nvPr/>
          </p:nvSpPr>
          <p:spPr bwMode="auto">
            <a:xfrm>
              <a:off x="533400" y="1905000"/>
              <a:ext cx="2590800" cy="1447800"/>
            </a:xfrm>
            <a:prstGeom prst="rtTriangl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>
                <a:solidFill>
                  <a:srgbClr val="FF0000"/>
                </a:solidFill>
              </a:endParaRPr>
            </a:p>
          </p:txBody>
        </p:sp>
        <p:sp>
          <p:nvSpPr>
            <p:cNvPr id="11271" name="Right Triangle 4"/>
            <p:cNvSpPr>
              <a:spLocks noChangeArrowheads="1"/>
            </p:cNvSpPr>
            <p:nvPr/>
          </p:nvSpPr>
          <p:spPr bwMode="auto">
            <a:xfrm rot="10800000">
              <a:off x="3124200" y="3352800"/>
              <a:ext cx="2590800" cy="1447800"/>
            </a:xfrm>
            <a:prstGeom prst="rtTriangl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1752600" y="1219200"/>
            <a:ext cx="5562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A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J		M		R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				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AAB31-4B28-4E6F-9454-600803B36668}" type="slidenum">
              <a:rPr lang="en-US" altLang="en-US" smtClean="0">
                <a:solidFill>
                  <a:schemeClr val="tx2"/>
                </a:solidFill>
              </a:rPr>
              <a:pPr/>
              <a:t>9</a:t>
            </a:fld>
            <a:endParaRPr lang="en-US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4">
      <a:dk1>
        <a:srgbClr val="000000"/>
      </a:dk1>
      <a:lt1>
        <a:srgbClr val="000000"/>
      </a:lt1>
      <a:dk2>
        <a:srgbClr val="FFFFFF"/>
      </a:dk2>
      <a:lt2>
        <a:srgbClr val="FFFFFF"/>
      </a:lt2>
      <a:accent1>
        <a:srgbClr val="FF1974"/>
      </a:accent1>
      <a:accent2>
        <a:srgbClr val="20B2AA"/>
      </a:accent2>
      <a:accent3>
        <a:srgbClr val="17857F"/>
      </a:accent3>
      <a:accent4>
        <a:srgbClr val="A5A5A5"/>
      </a:accent4>
      <a:accent5>
        <a:srgbClr val="000000"/>
      </a:accent5>
      <a:accent6>
        <a:srgbClr val="20B2AA"/>
      </a:accent6>
      <a:hlink>
        <a:srgbClr val="FF1974"/>
      </a:hlink>
      <a:folHlink>
        <a:srgbClr val="FF75A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252</TotalTime>
  <Words>199</Words>
  <Application>Microsoft Office PowerPoint</Application>
  <PresentationFormat>Widescreen</PresentationFormat>
  <Paragraphs>97</Paragraphs>
  <Slides>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Wingdings</vt:lpstr>
      <vt:lpstr>Times New Roman</vt:lpstr>
      <vt:lpstr>Symbol</vt:lpstr>
      <vt:lpstr>Ion</vt:lpstr>
      <vt:lpstr>Microsoft Equation 3.0</vt:lpstr>
      <vt:lpstr>CPCTC</vt:lpstr>
      <vt:lpstr>Match the Corresponding Parts</vt:lpstr>
      <vt:lpstr>C.P.C.T.C.</vt:lpstr>
      <vt:lpstr>Very important!!!!</vt:lpstr>
      <vt:lpstr>PowerPoint Presentation</vt:lpstr>
      <vt:lpstr>Using CPCTC</vt:lpstr>
      <vt:lpstr>Find the value of all the angles</vt:lpstr>
      <vt:lpstr>CPCTC in a Proof:</vt:lpstr>
      <vt:lpstr>CPCTC in Proofs:</vt:lpstr>
    </vt:vector>
  </TitlesOfParts>
  <Company>LZCUSD95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CPCTC</dc:title>
  <dc:creator>TechSupport</dc:creator>
  <cp:lastModifiedBy>Jeff Twiddy</cp:lastModifiedBy>
  <cp:revision>22</cp:revision>
  <cp:lastPrinted>1601-01-01T00:00:00Z</cp:lastPrinted>
  <dcterms:created xsi:type="dcterms:W3CDTF">2005-10-11T13:24:55Z</dcterms:created>
  <dcterms:modified xsi:type="dcterms:W3CDTF">2015-10-20T15:44:17Z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