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  <p:sldMasterId id="2147483701" r:id="rId2"/>
  </p:sldMasterIdLst>
  <p:notesMasterIdLst>
    <p:notesMasterId r:id="rId27"/>
  </p:notesMasterIdLst>
  <p:handoutMasterIdLst>
    <p:handoutMasterId r:id="rId28"/>
  </p:handoutMasterIdLst>
  <p:sldIdLst>
    <p:sldId id="558" r:id="rId3"/>
    <p:sldId id="545" r:id="rId4"/>
    <p:sldId id="546" r:id="rId5"/>
    <p:sldId id="547" r:id="rId6"/>
    <p:sldId id="548" r:id="rId7"/>
    <p:sldId id="549" r:id="rId8"/>
    <p:sldId id="556" r:id="rId9"/>
    <p:sldId id="557" r:id="rId10"/>
    <p:sldId id="550" r:id="rId11"/>
    <p:sldId id="554" r:id="rId12"/>
    <p:sldId id="555" r:id="rId13"/>
    <p:sldId id="551" r:id="rId14"/>
    <p:sldId id="481" r:id="rId15"/>
    <p:sldId id="482" r:id="rId16"/>
    <p:sldId id="483" r:id="rId17"/>
    <p:sldId id="541" r:id="rId18"/>
    <p:sldId id="542" r:id="rId19"/>
    <p:sldId id="484" r:id="rId20"/>
    <p:sldId id="485" r:id="rId21"/>
    <p:sldId id="543" r:id="rId22"/>
    <p:sldId id="486" r:id="rId23"/>
    <p:sldId id="544" r:id="rId24"/>
    <p:sldId id="487" r:id="rId25"/>
    <p:sldId id="488" r:id="rId26"/>
  </p:sldIdLst>
  <p:sldSz cx="12192000" cy="6858000"/>
  <p:notesSz cx="6858000" cy="9296400"/>
  <p:custShowLst>
    <p:custShow name="transparency 1" id="0">
      <p:sldLst/>
    </p:custShow>
    <p:custShow name="transparency 2" id="1">
      <p:sldLst/>
    </p:custShow>
    <p:custShow name="transparency 3" id="2">
      <p:sldLst/>
    </p:custShow>
    <p:custShow name="transparency 4" id="3">
      <p:sldLst/>
    </p:custShow>
    <p:custShow name="transparency 5" id="4">
      <p:sldLst/>
    </p:custShow>
    <p:custShow name="transparency 6" id="5">
      <p:sldLst/>
    </p:custShow>
    <p:custShow name="transparency 7" id="6">
      <p:sldLst/>
    </p:custShow>
    <p:custShow name="transparency 8" id="7">
      <p:sldLst/>
    </p:custShow>
    <p:custShow name="transparency 9" id="8">
      <p:sldLst/>
    </p:custShow>
    <p:custShow name="dotcom" id="9">
      <p:sldLst/>
    </p:custShow>
  </p:custShowLst>
  <p:custDataLst>
    <p:tags r:id="rId29"/>
  </p:custDataLst>
  <p:defaultTextStyle>
    <a:defPPr>
      <a:defRPr lang="en-US"/>
    </a:defPPr>
    <a:lvl1pPr algn="l" rtl="0" fontAlgn="base">
      <a:lnSpc>
        <a:spcPct val="90000"/>
      </a:lnSpc>
      <a:spcBef>
        <a:spcPct val="50000"/>
      </a:spcBef>
      <a:spcAft>
        <a:spcPct val="20000"/>
      </a:spcAft>
      <a:buClr>
        <a:srgbClr val="FFFFFF"/>
      </a:buClr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50000"/>
      </a:spcBef>
      <a:spcAft>
        <a:spcPct val="20000"/>
      </a:spcAft>
      <a:buClr>
        <a:srgbClr val="FFFFFF"/>
      </a:buClr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50000"/>
      </a:spcBef>
      <a:spcAft>
        <a:spcPct val="20000"/>
      </a:spcAft>
      <a:buClr>
        <a:srgbClr val="FFFFFF"/>
      </a:buClr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50000"/>
      </a:spcBef>
      <a:spcAft>
        <a:spcPct val="20000"/>
      </a:spcAft>
      <a:buClr>
        <a:srgbClr val="FFFFFF"/>
      </a:buClr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50000"/>
      </a:spcBef>
      <a:spcAft>
        <a:spcPct val="20000"/>
      </a:spcAft>
      <a:buClr>
        <a:srgbClr val="FFFFFF"/>
      </a:buClr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0" userDrawn="1">
          <p15:clr>
            <a:srgbClr val="A4A3A4"/>
          </p15:clr>
        </p15:guide>
        <p15:guide id="2" orient="horz" pos="3613" userDrawn="1">
          <p15:clr>
            <a:srgbClr val="A4A3A4"/>
          </p15:clr>
        </p15:guide>
        <p15:guide id="3" orient="horz" pos="1245" userDrawn="1">
          <p15:clr>
            <a:srgbClr val="A4A3A4"/>
          </p15:clr>
        </p15:guide>
        <p15:guide id="4" orient="horz" pos="678" userDrawn="1">
          <p15:clr>
            <a:srgbClr val="A4A3A4"/>
          </p15:clr>
        </p15:guide>
        <p15:guide id="5" orient="horz" pos="1912" userDrawn="1">
          <p15:clr>
            <a:srgbClr val="A4A3A4"/>
          </p15:clr>
        </p15:guide>
        <p15:guide id="6" pos="1040" userDrawn="1">
          <p15:clr>
            <a:srgbClr val="A4A3A4"/>
          </p15:clr>
        </p15:guide>
        <p15:guide id="7" pos="1648" userDrawn="1">
          <p15:clr>
            <a:srgbClr val="A4A3A4"/>
          </p15:clr>
        </p15:guide>
        <p15:guide id="8" pos="14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6E"/>
    <a:srgbClr val="00FF00"/>
    <a:srgbClr val="FFCCFF"/>
    <a:srgbClr val="00CCFF"/>
    <a:srgbClr val="FF9900"/>
    <a:srgbClr val="FFEB55"/>
    <a:srgbClr val="00387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71" autoAdjust="0"/>
    <p:restoredTop sz="94566" autoAdjust="0"/>
  </p:normalViewPr>
  <p:slideViewPr>
    <p:cSldViewPr snapToGrid="0">
      <p:cViewPr varScale="1">
        <p:scale>
          <a:sx n="70" d="100"/>
          <a:sy n="70" d="100"/>
        </p:scale>
        <p:origin x="984" y="84"/>
      </p:cViewPr>
      <p:guideLst>
        <p:guide orient="horz" pos="950"/>
        <p:guide orient="horz" pos="3613"/>
        <p:guide orient="horz" pos="1245"/>
        <p:guide orient="horz" pos="678"/>
        <p:guide orient="horz" pos="1912"/>
        <p:guide pos="1040"/>
        <p:guide pos="1648"/>
        <p:guide pos="1451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4512"/>
    </p:cViewPr>
  </p:sorterViewPr>
  <p:notesViewPr>
    <p:cSldViewPr snapToGrid="0">
      <p:cViewPr varScale="1">
        <p:scale>
          <a:sx n="81" d="100"/>
          <a:sy n="81" d="100"/>
        </p:scale>
        <p:origin x="-1998" y="-90"/>
      </p:cViewPr>
      <p:guideLst>
        <p:guide orient="horz" pos="2928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2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2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1200"/>
            </a:lvl1pPr>
          </a:lstStyle>
          <a:p>
            <a:fld id="{7AD5647B-6A24-4795-BBC6-D654204C3D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0928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C2853EDE-AC1A-40D7-A9E9-749C8D05562F}" type="datetimeFigureOut">
              <a:rPr lang="en-US"/>
              <a:pPr>
                <a:defRPr/>
              </a:pPr>
              <a:t>9/23/2015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1F598E3-2E0D-45FF-95B6-B9CA26EBB2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9891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7A582ED-CC97-4B89-996A-30190ACC2B2F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694534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C5457A0-B9D8-49BE-AA1F-AA9FA11A83B0}" type="slidenum">
              <a:rPr lang="en-US" altLang="en-US" sz="1200"/>
              <a:pPr eaLnBrk="1" hangingPunct="1"/>
              <a:t>11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4182361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ABC9E23-FB9B-4E62-8842-E0A07BD4057C}" type="slidenum">
              <a:rPr lang="en-US" altLang="en-US" sz="1200"/>
              <a:pPr eaLnBrk="1" hangingPunct="1"/>
              <a:t>12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1269039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27A0C57-9F3B-4089-B707-82A5CB0050B0}" type="slidenum">
              <a:rPr lang="en-US" altLang="en-US" sz="1200"/>
              <a:pPr eaLnBrk="1" hangingPunct="1"/>
              <a:t>13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4864388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B078C56-D4FB-4D8D-B5AE-459538DA373A}" type="slidenum">
              <a:rPr lang="en-US" altLang="en-US" sz="1200"/>
              <a:pPr eaLnBrk="1" hangingPunct="1"/>
              <a:t>14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2320452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B5459FF-EFA9-49EC-BB86-C7870AE29B07}" type="slidenum">
              <a:rPr lang="en-US" altLang="en-US" sz="1200"/>
              <a:pPr eaLnBrk="1" hangingPunct="1"/>
              <a:t>15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2089786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F124728-3F10-45A9-A966-1D6888625164}" type="slidenum">
              <a:rPr lang="en-US" altLang="en-US" sz="1200"/>
              <a:pPr eaLnBrk="1" hangingPunct="1"/>
              <a:t>16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8181334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C2656D5-E2CA-44B5-80BD-39552915D952}" type="slidenum">
              <a:rPr lang="en-US" altLang="en-US" sz="1200"/>
              <a:pPr eaLnBrk="1" hangingPunct="1"/>
              <a:t>17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9022302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192E3B9-EFE9-4005-A533-1D5B4CB7776D}" type="slidenum">
              <a:rPr lang="en-US" altLang="en-US" sz="1200"/>
              <a:pPr eaLnBrk="1" hangingPunct="1"/>
              <a:t>18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5586933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603D3FE-FC84-44A3-9A6C-A0195A70BCEA}" type="slidenum">
              <a:rPr lang="en-US" altLang="en-US" sz="1200"/>
              <a:pPr eaLnBrk="1" hangingPunct="1"/>
              <a:t>19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0390815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30F3DF1-B4BE-4092-93D7-E9DB8B0F2B5A}" type="slidenum">
              <a:rPr lang="en-US" altLang="en-US" sz="1200"/>
              <a:pPr eaLnBrk="1" hangingPunct="1"/>
              <a:t>20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110225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5CC8FAE-5ABA-49B5-BFC2-C9755626A46E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2627194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302C824-DADC-4E11-AAEA-58F81EC3A50F}" type="slidenum">
              <a:rPr lang="en-US" altLang="en-US" sz="1200"/>
              <a:pPr eaLnBrk="1" hangingPunct="1"/>
              <a:t>21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6699836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358092F-770C-454F-82CF-E16E706F1407}" type="slidenum">
              <a:rPr lang="en-US" altLang="en-US" sz="1200"/>
              <a:pPr eaLnBrk="1" hangingPunct="1"/>
              <a:t>22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8591661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26B11B7-BA22-4D06-AB6C-BCAEF8EECFA3}" type="slidenum">
              <a:rPr lang="en-US" altLang="en-US" sz="1200"/>
              <a:pPr eaLnBrk="1" hangingPunct="1"/>
              <a:t>23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0444869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4398DE9-593A-40D3-AC05-AB214F541D7B}" type="slidenum">
              <a:rPr lang="en-US" altLang="en-US" sz="1200"/>
              <a:pPr eaLnBrk="1" hangingPunct="1"/>
              <a:t>24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277647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914A91B-1416-4897-BE9D-905C0BE54AAF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869272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9EB196C-76CB-4BA3-AB57-6C673CC0CBEC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37507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BFC38CF-33D0-4E1F-99C2-B2BF6EE0C1DB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290806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ADAC5F9-45A8-4E65-8D05-C3CC69C927C5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129887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2F47BBC-3920-4FB3-A356-D2011F954FF5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093408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DBF05BB-1CC6-45A3-A5D0-9C21C740D8D6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584733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F9F388F-1B92-41CD-BCBA-9A54DFA950D3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186446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508001" y="457200"/>
            <a:ext cx="11197167" cy="5562600"/>
            <a:chOff x="240" y="288"/>
            <a:chExt cx="5290" cy="350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blackWhite">
            <a:xfrm>
              <a:off x="240" y="288"/>
              <a:ext cx="5290" cy="350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85" y="336"/>
              <a:ext cx="5184" cy="340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576" y="2256"/>
              <a:ext cx="460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400">
                <a:latin typeface="Arial" charset="0"/>
              </a:endParaRPr>
            </a:p>
          </p:txBody>
        </p:sp>
      </p:grpSp>
      <p:sp>
        <p:nvSpPr>
          <p:cNvPr id="48026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625600" y="838200"/>
            <a:ext cx="9042400" cy="2559050"/>
          </a:xfrm>
        </p:spPr>
        <p:txBody>
          <a:bodyPr anchorCtr="1"/>
          <a:lstStyle>
            <a:lvl1pPr algn="ctr">
              <a:defRPr sz="6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026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733800"/>
            <a:ext cx="8534400" cy="18732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715434" y="6248400"/>
            <a:ext cx="2738967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4334934" y="6248400"/>
            <a:ext cx="3850217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050867" y="6257925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C0EC854D-C228-4362-8393-E677C4F459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0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C532A3-9AF8-4913-BF42-90C8089EA3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0267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4600" y="473076"/>
            <a:ext cx="2717800" cy="5394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473076"/>
            <a:ext cx="7950200" cy="5394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65AF74-6651-4A65-BCF9-0368D941D1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5590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854D-C228-4362-8393-E677C4F4598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1343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F3F2-AD70-486E-B706-62E975B81CA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9927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ECDD8-ECEC-4D78-B492-7D1146E80D7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4405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0708-C9AD-4536-9BC3-AFF8E836B49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8092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DF1D7-DB31-4E78-BAD6-4FEB6FE2E93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94473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9CCE-2F57-4DFA-9D76-7A16DE46AC4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89344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BD496-180E-43F4-BCED-FF606EA775D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22033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BBD19-7587-432A-BA25-940EE54E3F7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2527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35F3F2-AD70-486E-B706-62E975B81C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8410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3068A-2DBB-46EB-8991-427933E627D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88409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ED04-F5F0-46BB-95E2-D08C0BDAFDC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978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ED04-F5F0-46BB-95E2-D08C0BDAFDC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58132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ED04-F5F0-46BB-95E2-D08C0BDAFDC5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2473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ED04-F5F0-46BB-95E2-D08C0BDAFDC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61884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ED04-F5F0-46BB-95E2-D08C0BDAFDC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03092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ED04-F5F0-46BB-95E2-D08C0BDAFDC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97668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32A3-9AF8-4913-BF42-90C8089EA39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4634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AF74-6651-4A65-BCF9-0368D941D14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2244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AECDD8-ECEC-4D78-B492-7D1146E80D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95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828800"/>
            <a:ext cx="5334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1828800"/>
            <a:ext cx="5334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C40708-C9AD-4536-9BC3-AFF8E836B4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2686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5DF1D7-DB31-4E78-BAD6-4FEB6FE2E9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5472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19CCE-2F57-4DFA-9D76-7A16DE46AC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3491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ABD496-180E-43F4-BCED-FF606EA775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7678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9BBD19-7587-432A-BA25-940EE54E3F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0669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33068A-2DBB-46EB-8991-427933E627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7409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304800" y="228600"/>
            <a:ext cx="11582400" cy="5943600"/>
            <a:chOff x="144" y="144"/>
            <a:chExt cx="5472" cy="3744"/>
          </a:xfrm>
        </p:grpSpPr>
        <p:sp>
          <p:nvSpPr>
            <p:cNvPr id="479235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79236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79237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>
                <a:latin typeface="Arial" charset="0"/>
              </a:endParaRPr>
            </a:p>
          </p:txBody>
        </p:sp>
      </p:grpSp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11200" y="473075"/>
            <a:ext cx="10871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828800"/>
            <a:ext cx="10871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7924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1200" y="62484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924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180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924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1000"/>
            </a:lvl1pPr>
          </a:lstStyle>
          <a:p>
            <a:fld id="{23F2ED04-F5F0-46BB-95E2-D08C0BDAFDC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2ED04-F5F0-46BB-95E2-D08C0BDAFDC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87183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7.png"/><Relationship Id="rId5" Type="http://schemas.openxmlformats.org/officeDocument/2006/relationships/image" Target="../media/image36.wmf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4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41.png"/><Relationship Id="rId4" Type="http://schemas.openxmlformats.org/officeDocument/2006/relationships/image" Target="../media/image45.png"/><Relationship Id="rId9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10459290" cy="3329581"/>
          </a:xfrm>
        </p:spPr>
        <p:txBody>
          <a:bodyPr/>
          <a:lstStyle/>
          <a:p>
            <a:r>
              <a:rPr lang="en-US" dirty="0"/>
              <a:t>Proving Lines </a:t>
            </a:r>
            <a:r>
              <a:rPr lang="en-US" dirty="0" smtClean="0"/>
              <a:t>Parallel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3 Lesson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854D-C228-4362-8393-E677C4F45981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2259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9764" y="476250"/>
            <a:ext cx="8421687" cy="1066800"/>
          </a:xfrm>
        </p:spPr>
        <p:txBody>
          <a:bodyPr/>
          <a:lstStyle/>
          <a:p>
            <a:pPr algn="ctr" eaLnBrk="1" hangingPunct="1"/>
            <a:r>
              <a:rPr lang="en-US" altLang="en-US" sz="3600" b="1"/>
              <a:t>Proof of the Converse of the Alternate Interior Angles Theorem</a:t>
            </a:r>
          </a:p>
        </p:txBody>
      </p:sp>
      <p:sp>
        <p:nvSpPr>
          <p:cNvPr id="472067" name="Rectangle 3"/>
          <p:cNvSpPr>
            <a:spLocks noGrp="1" noChangeArrowheads="1"/>
          </p:cNvSpPr>
          <p:nvPr>
            <p:ph idx="1"/>
          </p:nvPr>
        </p:nvSpPr>
        <p:spPr>
          <a:xfrm>
            <a:off x="559557" y="2346326"/>
            <a:ext cx="11068335" cy="3521075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3600" smtClean="0"/>
              <a:t>Given:  </a:t>
            </a:r>
            <a:r>
              <a:rPr lang="en-US" altLang="en-US" sz="3600" smtClean="0">
                <a:sym typeface="Symbol" panose="05050102010706020507" pitchFamily="18" charset="2"/>
              </a:rPr>
              <a:t>1  2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3600" smtClean="0">
                <a:sym typeface="Symbol" panose="05050102010706020507" pitchFamily="18" charset="2"/>
              </a:rPr>
              <a:t>Prove:  m </a:t>
            </a:r>
            <a:r>
              <a:rPr lang="en-US" altLang="en-US" sz="3600" smtClean="0">
                <a:cs typeface="Arial" panose="020B0604020202020204" pitchFamily="34" charset="0"/>
                <a:sym typeface="Symbol" panose="05050102010706020507" pitchFamily="18" charset="2"/>
              </a:rPr>
              <a:t>║ n</a:t>
            </a:r>
          </a:p>
        </p:txBody>
      </p:sp>
      <p:sp>
        <p:nvSpPr>
          <p:cNvPr id="472068" name="Line 4"/>
          <p:cNvSpPr>
            <a:spLocks noChangeShapeType="1"/>
          </p:cNvSpPr>
          <p:nvPr/>
        </p:nvSpPr>
        <p:spPr bwMode="auto">
          <a:xfrm>
            <a:off x="4187825" y="3962400"/>
            <a:ext cx="502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69" name="Line 5"/>
          <p:cNvSpPr>
            <a:spLocks noChangeShapeType="1"/>
          </p:cNvSpPr>
          <p:nvPr/>
        </p:nvSpPr>
        <p:spPr bwMode="auto">
          <a:xfrm>
            <a:off x="4111625" y="4800600"/>
            <a:ext cx="502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70" name="Line 6"/>
          <p:cNvSpPr>
            <a:spLocks noChangeShapeType="1"/>
          </p:cNvSpPr>
          <p:nvPr/>
        </p:nvSpPr>
        <p:spPr bwMode="auto">
          <a:xfrm flipH="1">
            <a:off x="4949825" y="3048000"/>
            <a:ext cx="2438400" cy="2667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71" name="Arc 7"/>
          <p:cNvSpPr>
            <a:spLocks/>
          </p:cNvSpPr>
          <p:nvPr/>
        </p:nvSpPr>
        <p:spPr bwMode="auto">
          <a:xfrm>
            <a:off x="6092825" y="4495800"/>
            <a:ext cx="304800" cy="3048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304800 h 21600"/>
              <a:gd name="T4" fmla="*/ 0 w 21600"/>
              <a:gd name="T5" fmla="*/ 3048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EB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2072" name="Arc 8"/>
          <p:cNvSpPr>
            <a:spLocks/>
          </p:cNvSpPr>
          <p:nvPr/>
        </p:nvSpPr>
        <p:spPr bwMode="auto">
          <a:xfrm flipH="1" flipV="1">
            <a:off x="6016625" y="3962400"/>
            <a:ext cx="228600" cy="381000"/>
          </a:xfrm>
          <a:custGeom>
            <a:avLst/>
            <a:gdLst>
              <a:gd name="T0" fmla="*/ 0 w 21600"/>
              <a:gd name="T1" fmla="*/ 0 h 21600"/>
              <a:gd name="T2" fmla="*/ 228600 w 21600"/>
              <a:gd name="T3" fmla="*/ 381000 h 21600"/>
              <a:gd name="T4" fmla="*/ 0 w 21600"/>
              <a:gd name="T5" fmla="*/ 3810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EB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2073" name="Text Box 9"/>
          <p:cNvSpPr txBox="1">
            <a:spLocks noChangeArrowheads="1"/>
          </p:cNvSpPr>
          <p:nvPr/>
        </p:nvSpPr>
        <p:spPr bwMode="auto">
          <a:xfrm>
            <a:off x="6367463" y="4364038"/>
            <a:ext cx="228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1800" b="1">
                <a:solidFill>
                  <a:srgbClr val="FFEB55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472074" name="Text Box 10"/>
          <p:cNvSpPr txBox="1">
            <a:spLocks noChangeArrowheads="1"/>
          </p:cNvSpPr>
          <p:nvPr/>
        </p:nvSpPr>
        <p:spPr bwMode="auto">
          <a:xfrm>
            <a:off x="5711825" y="4033838"/>
            <a:ext cx="228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1800" b="1">
                <a:solidFill>
                  <a:srgbClr val="FFEB55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472075" name="Text Box 11"/>
          <p:cNvSpPr txBox="1">
            <a:spLocks noChangeArrowheads="1"/>
          </p:cNvSpPr>
          <p:nvPr/>
        </p:nvSpPr>
        <p:spPr bwMode="auto">
          <a:xfrm>
            <a:off x="6835775" y="3595688"/>
            <a:ext cx="228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1800" b="1">
                <a:solidFill>
                  <a:srgbClr val="FFEB55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472076" name="Text Box 12"/>
          <p:cNvSpPr txBox="1">
            <a:spLocks noChangeArrowheads="1"/>
          </p:cNvSpPr>
          <p:nvPr/>
        </p:nvSpPr>
        <p:spPr bwMode="auto">
          <a:xfrm>
            <a:off x="8807450" y="3544888"/>
            <a:ext cx="228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1800" b="1" i="1">
                <a:solidFill>
                  <a:srgbClr val="5BADFF"/>
                </a:solidFill>
                <a:latin typeface="Tahoma" panose="020B0604030504040204" pitchFamily="34" charset="0"/>
              </a:rPr>
              <a:t>m</a:t>
            </a:r>
          </a:p>
        </p:txBody>
      </p:sp>
      <p:sp>
        <p:nvSpPr>
          <p:cNvPr id="472077" name="Text Box 13"/>
          <p:cNvSpPr txBox="1">
            <a:spLocks noChangeArrowheads="1"/>
          </p:cNvSpPr>
          <p:nvPr/>
        </p:nvSpPr>
        <p:spPr bwMode="auto">
          <a:xfrm>
            <a:off x="8880475" y="4383088"/>
            <a:ext cx="228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1800" b="1" i="1">
                <a:solidFill>
                  <a:srgbClr val="5BADFF"/>
                </a:solidFill>
                <a:latin typeface="Tahoma" panose="020B0604030504040204" pitchFamily="34" charset="0"/>
              </a:rPr>
              <a:t>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F3F2-AD70-486E-B706-62E975B81CA2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7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472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7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7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7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7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7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7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7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7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7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7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2067" grpId="0" build="p"/>
      <p:bldP spid="472068" grpId="0" animBg="1"/>
      <p:bldP spid="472069" grpId="0" animBg="1"/>
      <p:bldP spid="472070" grpId="0" animBg="1"/>
      <p:bldP spid="472071" grpId="0" animBg="1"/>
      <p:bldP spid="472072" grpId="0" animBg="1"/>
      <p:bldP spid="472073" grpId="0"/>
      <p:bldP spid="472074" grpId="0"/>
      <p:bldP spid="472075" grpId="0"/>
      <p:bldP spid="472076" grpId="0"/>
      <p:bldP spid="4720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5950" y="261938"/>
            <a:ext cx="8407400" cy="1295400"/>
          </a:xfrm>
        </p:spPr>
        <p:txBody>
          <a:bodyPr/>
          <a:lstStyle/>
          <a:p>
            <a:pPr algn="ctr" eaLnBrk="1" hangingPunct="1"/>
            <a:r>
              <a:rPr lang="en-US" altLang="en-US" sz="3600" b="1"/>
              <a:t>Two - Column Proof of the Converse of the Alternate Interior Angles Theorem</a:t>
            </a:r>
          </a:p>
        </p:txBody>
      </p:sp>
      <p:sp>
        <p:nvSpPr>
          <p:cNvPr id="4730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609850" y="2209800"/>
            <a:ext cx="3543300" cy="434340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None/>
            </a:pPr>
            <a:r>
              <a:rPr lang="en-US" altLang="en-US" sz="2700"/>
              <a:t>Statements:</a:t>
            </a:r>
          </a:p>
          <a:p>
            <a:pPr marL="457200" indent="-457200">
              <a:buNone/>
            </a:pPr>
            <a:endParaRPr lang="en-US" altLang="en-US" sz="2700"/>
          </a:p>
          <a:p>
            <a:pPr marL="457200" indent="-457200">
              <a:buFontTx/>
              <a:buAutoNum type="arabicPeriod"/>
            </a:pPr>
            <a:r>
              <a:rPr lang="en-US" altLang="en-US" sz="2700">
                <a:sym typeface="Symbol" panose="05050102010706020507" pitchFamily="18" charset="2"/>
              </a:rPr>
              <a:t>1  2</a:t>
            </a:r>
          </a:p>
          <a:p>
            <a:pPr marL="457200" indent="-457200">
              <a:buFontTx/>
              <a:buAutoNum type="arabicPeriod"/>
            </a:pPr>
            <a:r>
              <a:rPr lang="en-US" altLang="en-US" sz="2700">
                <a:sym typeface="Symbol" panose="05050102010706020507" pitchFamily="18" charset="2"/>
              </a:rPr>
              <a:t>2  3</a:t>
            </a:r>
          </a:p>
          <a:p>
            <a:pPr marL="457200" indent="-457200">
              <a:buFontTx/>
              <a:buAutoNum type="arabicPeriod"/>
            </a:pPr>
            <a:r>
              <a:rPr lang="en-US" altLang="en-US" sz="2700">
                <a:sym typeface="Symbol" panose="05050102010706020507" pitchFamily="18" charset="2"/>
              </a:rPr>
              <a:t>1  3</a:t>
            </a:r>
          </a:p>
          <a:p>
            <a:pPr marL="457200" indent="-457200">
              <a:buFontTx/>
              <a:buAutoNum type="arabicPeriod"/>
            </a:pPr>
            <a:r>
              <a:rPr lang="en-US" altLang="en-US" sz="2700">
                <a:sym typeface="Symbol" panose="05050102010706020507" pitchFamily="18" charset="2"/>
              </a:rPr>
              <a:t>m </a:t>
            </a:r>
            <a:r>
              <a:rPr lang="en-US" altLang="en-US" sz="2700">
                <a:cs typeface="Arial" panose="020B0604020202020204" pitchFamily="34" charset="0"/>
                <a:sym typeface="Symbol" panose="05050102010706020507" pitchFamily="18" charset="2"/>
              </a:rPr>
              <a:t>║ n</a:t>
            </a:r>
            <a:endParaRPr lang="en-US" altLang="en-US" sz="2700">
              <a:sym typeface="Symbol" panose="05050102010706020507" pitchFamily="18" charset="2"/>
            </a:endParaRPr>
          </a:p>
          <a:p>
            <a:pPr marL="457200" indent="-457200">
              <a:buFontTx/>
              <a:buAutoNum type="arabicPeriod"/>
            </a:pPr>
            <a:endParaRPr lang="en-US" altLang="en-US" sz="2700">
              <a:sym typeface="Symbol" panose="05050102010706020507" pitchFamily="18" charset="2"/>
            </a:endParaRPr>
          </a:p>
        </p:txBody>
      </p:sp>
      <p:sp>
        <p:nvSpPr>
          <p:cNvPr id="47309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6056314" y="2090738"/>
            <a:ext cx="4154487" cy="2951162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None/>
            </a:pPr>
            <a:r>
              <a:rPr lang="en-US" altLang="en-US" sz="2700"/>
              <a:t>Reasons:</a:t>
            </a:r>
          </a:p>
          <a:p>
            <a:pPr marL="457200" indent="-457200">
              <a:buNone/>
            </a:pPr>
            <a:endParaRPr lang="en-US" altLang="en-US" sz="2700"/>
          </a:p>
          <a:p>
            <a:pPr marL="457200" indent="-457200">
              <a:buFontTx/>
              <a:buAutoNum type="arabicPeriod"/>
            </a:pPr>
            <a:r>
              <a:rPr lang="en-US" altLang="en-US" sz="2700"/>
              <a:t>Given</a:t>
            </a:r>
          </a:p>
          <a:p>
            <a:pPr marL="457200" indent="-457200">
              <a:buFontTx/>
              <a:buAutoNum type="arabicPeriod"/>
            </a:pPr>
            <a:r>
              <a:rPr lang="en-US" altLang="en-US" sz="2700"/>
              <a:t>Vertical Angles are </a:t>
            </a:r>
            <a:r>
              <a:rPr lang="en-US" altLang="en-US" sz="2700">
                <a:sym typeface="Symbol" panose="05050102010706020507" pitchFamily="18" charset="2"/>
              </a:rPr>
              <a:t></a:t>
            </a:r>
            <a:endParaRPr lang="en-US" altLang="en-US" sz="2700"/>
          </a:p>
          <a:p>
            <a:pPr marL="457200" indent="-457200">
              <a:buFontTx/>
              <a:buAutoNum type="arabicPeriod"/>
            </a:pPr>
            <a:r>
              <a:rPr lang="en-US" altLang="en-US" sz="2700"/>
              <a:t>Transitive prop.</a:t>
            </a:r>
          </a:p>
          <a:p>
            <a:pPr marL="457200" indent="-457200">
              <a:buFontTx/>
              <a:buAutoNum type="arabicPeriod"/>
            </a:pPr>
            <a:r>
              <a:rPr lang="en-US" altLang="en-US" sz="2700"/>
              <a:t>If corres. </a:t>
            </a:r>
            <a:r>
              <a:rPr lang="en-US" altLang="en-US" sz="2700">
                <a:sym typeface="Symbol" panose="05050102010706020507" pitchFamily="18" charset="2"/>
              </a:rPr>
              <a:t>s are , then</a:t>
            </a:r>
            <a:r>
              <a:rPr lang="en-US" altLang="en-US" sz="2700"/>
              <a:t> lines are </a:t>
            </a:r>
            <a:r>
              <a:rPr lang="en-US" altLang="en-US" sz="2700">
                <a:cs typeface="Arial" panose="020B0604020202020204" pitchFamily="34" charset="0"/>
                <a:sym typeface="Symbol" panose="05050102010706020507" pitchFamily="18" charset="2"/>
              </a:rPr>
              <a:t>║</a:t>
            </a:r>
          </a:p>
        </p:txBody>
      </p:sp>
      <p:sp>
        <p:nvSpPr>
          <p:cNvPr id="473093" name="Line 5"/>
          <p:cNvSpPr>
            <a:spLocks noChangeShapeType="1"/>
          </p:cNvSpPr>
          <p:nvPr/>
        </p:nvSpPr>
        <p:spPr bwMode="auto">
          <a:xfrm>
            <a:off x="5622926" y="2173289"/>
            <a:ext cx="15875" cy="32035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3094" name="Line 6"/>
          <p:cNvSpPr>
            <a:spLocks noChangeShapeType="1"/>
          </p:cNvSpPr>
          <p:nvPr/>
        </p:nvSpPr>
        <p:spPr bwMode="auto">
          <a:xfrm>
            <a:off x="2497138" y="2743200"/>
            <a:ext cx="77136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0708-C9AD-4536-9BC3-AFF8E836B495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7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47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47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73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73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473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473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73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73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473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73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47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47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473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473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4730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4730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4730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4730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4730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4730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3092" grpId="0" build="p"/>
      <p:bldP spid="473093" grpId="0" animBg="1"/>
      <p:bldP spid="47309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0239" y="412750"/>
            <a:ext cx="8385175" cy="1295400"/>
          </a:xfrm>
        </p:spPr>
        <p:txBody>
          <a:bodyPr/>
          <a:lstStyle/>
          <a:p>
            <a:pPr algn="ctr" eaLnBrk="1" hangingPunct="1"/>
            <a:r>
              <a:rPr lang="en-US" altLang="en-US" sz="4000" b="1" dirty="0"/>
              <a:t/>
            </a:r>
            <a:br>
              <a:rPr lang="en-US" altLang="en-US" sz="4000" b="1" dirty="0"/>
            </a:br>
            <a:r>
              <a:rPr lang="en-US" altLang="en-US" sz="4000" b="1" dirty="0" smtClean="0"/>
              <a:t>Theorem</a:t>
            </a:r>
            <a:r>
              <a:rPr lang="en-US" altLang="en-US" sz="4000" dirty="0"/>
              <a:t/>
            </a:r>
            <a:br>
              <a:rPr lang="en-US" altLang="en-US" sz="4000" dirty="0"/>
            </a:br>
            <a:endParaRPr lang="en-US" altLang="en-US" sz="4000" dirty="0"/>
          </a:p>
        </p:txBody>
      </p:sp>
      <p:sp>
        <p:nvSpPr>
          <p:cNvPr id="424963" name="Rectangle 3"/>
          <p:cNvSpPr>
            <a:spLocks noGrp="1" noChangeArrowheads="1"/>
          </p:cNvSpPr>
          <p:nvPr>
            <p:ph idx="1"/>
          </p:nvPr>
        </p:nvSpPr>
        <p:spPr>
          <a:xfrm>
            <a:off x="573207" y="1997076"/>
            <a:ext cx="11013742" cy="4525963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3200" dirty="0" smtClean="0"/>
              <a:t>	In a plane, if two lines are perpendicular to the same line, then they are parallel.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3200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3200" i="1" dirty="0" smtClean="0">
                <a:solidFill>
                  <a:srgbClr val="FFEB55"/>
                </a:solidFill>
              </a:rPr>
              <a:t>Abbreviation:</a:t>
            </a:r>
            <a:r>
              <a:rPr lang="en-US" altLang="en-US" sz="3200" i="1" dirty="0" smtClean="0"/>
              <a:t> </a:t>
            </a:r>
            <a:r>
              <a:rPr lang="en-US" altLang="en-US" sz="3200" i="1" dirty="0" smtClean="0">
                <a:solidFill>
                  <a:srgbClr val="FFEB55"/>
                </a:solidFill>
              </a:rPr>
              <a:t>If 2 lines are </a:t>
            </a:r>
            <a:r>
              <a:rPr lang="en-US" altLang="en-US" sz="3200" i="1" dirty="0" smtClean="0">
                <a:solidFill>
                  <a:srgbClr val="FFEB55"/>
                </a:solidFill>
                <a:cs typeface="Arial" panose="020B0604020202020204" pitchFamily="34" charset="0"/>
              </a:rPr>
              <a:t>┴ </a:t>
            </a:r>
            <a:r>
              <a:rPr lang="en-US" altLang="en-US" sz="3200" i="1" dirty="0" smtClean="0">
                <a:solidFill>
                  <a:srgbClr val="FFEB55"/>
                </a:solidFill>
              </a:rPr>
              <a:t>to the same line</a:t>
            </a:r>
            <a:r>
              <a:rPr lang="en-US" altLang="en-US" sz="3200" i="1" dirty="0" smtClean="0">
                <a:solidFill>
                  <a:srgbClr val="FFEB55"/>
                </a:solidFill>
              </a:rPr>
              <a:t>, then </a:t>
            </a:r>
            <a:r>
              <a:rPr lang="en-US" altLang="en-US" sz="3200" i="1" dirty="0" smtClean="0">
                <a:solidFill>
                  <a:srgbClr val="FFEB55"/>
                </a:solidFill>
              </a:rPr>
              <a:t>the lines are </a:t>
            </a:r>
            <a:r>
              <a:rPr lang="en-US" altLang="en-US" sz="3200" i="1" dirty="0" smtClean="0">
                <a:solidFill>
                  <a:srgbClr val="FFEB55"/>
                </a:solidFill>
                <a:cs typeface="Arial" panose="020B0604020202020204" pitchFamily="34" charset="0"/>
                <a:sym typeface="Symbol" panose="05050102010706020507" pitchFamily="18" charset="2"/>
              </a:rPr>
              <a:t>║.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F3F2-AD70-486E-B706-62E975B81CA2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4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4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4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4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24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1524001" y="-212366"/>
            <a:ext cx="184731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1861" name="Text Box 21"/>
          <p:cNvSpPr txBox="1">
            <a:spLocks noChangeArrowheads="1"/>
          </p:cNvSpPr>
          <p:nvPr/>
        </p:nvSpPr>
        <p:spPr bwMode="auto">
          <a:xfrm>
            <a:off x="2036763" y="1933576"/>
            <a:ext cx="36449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FFEB55"/>
                </a:solidFill>
              </a:rPr>
              <a:t>Determine which lines, </a:t>
            </a:r>
            <a:br>
              <a:rPr lang="en-US" altLang="en-US" b="1">
                <a:solidFill>
                  <a:srgbClr val="FFEB55"/>
                </a:solidFill>
              </a:rPr>
            </a:br>
            <a:r>
              <a:rPr lang="en-US" altLang="en-US" b="1">
                <a:solidFill>
                  <a:srgbClr val="FFEB55"/>
                </a:solidFill>
              </a:rPr>
              <a:t>if any, are parallel.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2243139" y="3390901"/>
            <a:ext cx="7927975" cy="339725"/>
            <a:chOff x="461" y="1612"/>
            <a:chExt cx="4994" cy="214"/>
          </a:xfrm>
        </p:grpSpPr>
        <p:pic>
          <p:nvPicPr>
            <p:cNvPr id="16401" name="Picture 26" descr="Ch3-167a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black">
            <a:xfrm>
              <a:off x="2945" y="1628"/>
              <a:ext cx="2510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2" name="Picture 27" descr="Ch03-16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black">
            <a:xfrm>
              <a:off x="461" y="1612"/>
              <a:ext cx="2489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57"/>
          <p:cNvGrpSpPr>
            <a:grpSpLocks/>
          </p:cNvGrpSpPr>
          <p:nvPr/>
        </p:nvGrpSpPr>
        <p:grpSpPr bwMode="auto">
          <a:xfrm>
            <a:off x="2139950" y="3883026"/>
            <a:ext cx="8255000" cy="760413"/>
            <a:chOff x="388" y="2446"/>
            <a:chExt cx="5200" cy="479"/>
          </a:xfrm>
        </p:grpSpPr>
        <p:sp>
          <p:nvSpPr>
            <p:cNvPr id="16397" name="Text Box 29"/>
            <p:cNvSpPr txBox="1">
              <a:spLocks noChangeArrowheads="1"/>
            </p:cNvSpPr>
            <p:nvPr/>
          </p:nvSpPr>
          <p:spPr bwMode="auto">
            <a:xfrm>
              <a:off x="388" y="2446"/>
              <a:ext cx="5200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solidFill>
                    <a:srgbClr val="FFEB55"/>
                  </a:solidFill>
                </a:rPr>
                <a:t>                                                                      </a:t>
              </a:r>
              <a:r>
                <a:rPr lang="en-US" altLang="en-US"/>
                <a:t>consecutive interior angles are supplementary. So,            </a:t>
              </a:r>
            </a:p>
          </p:txBody>
        </p:sp>
        <p:grpSp>
          <p:nvGrpSpPr>
            <p:cNvPr id="16398" name="Group 55"/>
            <p:cNvGrpSpPr>
              <a:grpSpLocks/>
            </p:cNvGrpSpPr>
            <p:nvPr/>
          </p:nvGrpSpPr>
          <p:grpSpPr bwMode="auto">
            <a:xfrm>
              <a:off x="445" y="2496"/>
              <a:ext cx="3689" cy="429"/>
              <a:chOff x="445" y="2496"/>
              <a:chExt cx="3689" cy="429"/>
            </a:xfrm>
          </p:grpSpPr>
          <p:pic>
            <p:nvPicPr>
              <p:cNvPr id="16399" name="Picture 53" descr="Ch03-17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black">
              <a:xfrm>
                <a:off x="3718" y="2673"/>
                <a:ext cx="29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400" name="Picture 24" descr="Ch03-16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black">
              <a:xfrm>
                <a:off x="445" y="2496"/>
                <a:ext cx="3689" cy="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2162176" y="4735514"/>
            <a:ext cx="8067675" cy="473075"/>
            <a:chOff x="402" y="2564"/>
            <a:chExt cx="5082" cy="298"/>
          </a:xfrm>
        </p:grpSpPr>
        <p:sp>
          <p:nvSpPr>
            <p:cNvPr id="16395" name="Text Box 35"/>
            <p:cNvSpPr txBox="1">
              <a:spLocks noChangeArrowheads="1"/>
            </p:cNvSpPr>
            <p:nvPr/>
          </p:nvSpPr>
          <p:spPr bwMode="auto">
            <a:xfrm>
              <a:off x="402" y="2564"/>
              <a:ext cx="5082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solidFill>
                    <a:srgbClr val="FFEB55"/>
                  </a:solidFill>
                </a:rPr>
                <a:t>                                                                      </a:t>
              </a:r>
              <a:r>
                <a:rPr lang="en-US" altLang="en-US"/>
                <a:t>consecutive interior angles are not supplementary. So, </a:t>
              </a:r>
              <a:r>
                <a:rPr lang="en-US" altLang="en-US" i="1"/>
                <a:t>c</a:t>
              </a:r>
              <a:r>
                <a:rPr lang="en-US" altLang="en-US"/>
                <a:t> is not parallel to </a:t>
              </a:r>
              <a:r>
                <a:rPr lang="en-US" altLang="en-US" i="1"/>
                <a:t>a</a:t>
              </a:r>
              <a:r>
                <a:rPr lang="en-US" altLang="en-US"/>
                <a:t> or </a:t>
              </a:r>
              <a:r>
                <a:rPr lang="en-US" altLang="en-US" i="1"/>
                <a:t>b</a:t>
              </a:r>
              <a:r>
                <a:rPr lang="en-US" altLang="en-US"/>
                <a:t>.</a:t>
              </a:r>
            </a:p>
          </p:txBody>
        </p:sp>
        <p:pic>
          <p:nvPicPr>
            <p:cNvPr id="16396" name="Picture 22" descr="Ch03-17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black">
            <a:xfrm>
              <a:off x="450" y="2615"/>
              <a:ext cx="3686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1881" name="Rectangle 41"/>
          <p:cNvSpPr>
            <a:spLocks noChangeArrowheads="1"/>
          </p:cNvSpPr>
          <p:nvPr/>
        </p:nvSpPr>
        <p:spPr bwMode="auto">
          <a:xfrm>
            <a:off x="2179638" y="5715000"/>
            <a:ext cx="1458912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b="1">
                <a:solidFill>
                  <a:srgbClr val="FFEB55"/>
                </a:solidFill>
              </a:rPr>
              <a:t>Answer: </a:t>
            </a:r>
            <a:endParaRPr lang="en-US" altLang="en-US">
              <a:solidFill>
                <a:srgbClr val="FFEB55"/>
              </a:solidFill>
            </a:endParaRPr>
          </a:p>
        </p:txBody>
      </p:sp>
      <p:pic>
        <p:nvPicPr>
          <p:cNvPr id="291885" name="Picture 45" descr="Ch03-17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586164" y="5740400"/>
            <a:ext cx="466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1892" name="Picture 52" descr="C03-017W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invGray">
          <a:xfrm>
            <a:off x="5608639" y="671513"/>
            <a:ext cx="4516437" cy="21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1899" name="Rectangle 59"/>
          <p:cNvSpPr>
            <a:spLocks noGrp="1" noChangeArrowheads="1"/>
          </p:cNvSpPr>
          <p:nvPr>
            <p:ph type="title"/>
          </p:nvPr>
        </p:nvSpPr>
        <p:spPr>
          <a:xfrm>
            <a:off x="2057400" y="473075"/>
            <a:ext cx="8153400" cy="61118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>
                <a:effectLst>
                  <a:outerShdw blurRad="38100" dist="38100" dir="2700000" algn="tl">
                    <a:srgbClr val="666633"/>
                  </a:outerShdw>
                </a:effectLst>
              </a:rPr>
              <a:t>Example 1: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9CCE-2F57-4DFA-9D76-7A16DE46AC4E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1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1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1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1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61" grpId="0" autoUpdateAnimBg="0"/>
      <p:bldP spid="29188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1524001" y="-212366"/>
            <a:ext cx="184731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2886" name="Text Box 22"/>
          <p:cNvSpPr txBox="1">
            <a:spLocks noChangeArrowheads="1"/>
          </p:cNvSpPr>
          <p:nvPr/>
        </p:nvSpPr>
        <p:spPr bwMode="auto">
          <a:xfrm>
            <a:off x="3149600" y="1370014"/>
            <a:ext cx="82550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FFEB55"/>
                </a:solidFill>
              </a:rPr>
              <a:t>Determine which lines, if any, are parallel.</a:t>
            </a:r>
          </a:p>
        </p:txBody>
      </p:sp>
      <p:sp>
        <p:nvSpPr>
          <p:cNvPr id="292887" name="Rectangle 23"/>
          <p:cNvSpPr>
            <a:spLocks noChangeArrowheads="1"/>
          </p:cNvSpPr>
          <p:nvPr/>
        </p:nvSpPr>
        <p:spPr bwMode="auto">
          <a:xfrm>
            <a:off x="2179638" y="5527675"/>
            <a:ext cx="1458912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b="1">
                <a:solidFill>
                  <a:srgbClr val="FFFF66"/>
                </a:solidFill>
              </a:rPr>
              <a:t>Answer:</a:t>
            </a:r>
            <a:r>
              <a:rPr lang="en-US" altLang="en-US" b="1">
                <a:solidFill>
                  <a:srgbClr val="FFEB55"/>
                </a:solidFill>
              </a:rPr>
              <a:t> </a:t>
            </a:r>
            <a:endParaRPr lang="en-US" altLang="en-US">
              <a:solidFill>
                <a:srgbClr val="FFEB55"/>
              </a:solidFill>
            </a:endParaRPr>
          </a:p>
        </p:txBody>
      </p:sp>
      <p:pic>
        <p:nvPicPr>
          <p:cNvPr id="292888" name="Picture 24" descr="Ch03-1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535364" y="5554663"/>
            <a:ext cx="484187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2894" name="Picture 30" descr="C03-018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714750" y="1897063"/>
            <a:ext cx="4616450" cy="382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2897" name="Rectangle 33"/>
          <p:cNvSpPr>
            <a:spLocks noGrp="1" noChangeArrowheads="1"/>
          </p:cNvSpPr>
          <p:nvPr>
            <p:ph type="title"/>
          </p:nvPr>
        </p:nvSpPr>
        <p:spPr>
          <a:xfrm>
            <a:off x="2057400" y="473076"/>
            <a:ext cx="8153400" cy="714375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666633"/>
                  </a:outerShdw>
                </a:effectLst>
              </a:rPr>
              <a:t>Your Turn: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9CCE-2F57-4DFA-9D76-7A16DE46AC4E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2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2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2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92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86" grpId="0" autoUpdateAnimBg="0"/>
      <p:bldP spid="29288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1524001" y="-212366"/>
            <a:ext cx="184731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3133725" y="1271588"/>
            <a:ext cx="8255000" cy="520700"/>
            <a:chOff x="390" y="782"/>
            <a:chExt cx="5200" cy="328"/>
          </a:xfrm>
        </p:grpSpPr>
        <p:sp>
          <p:nvSpPr>
            <p:cNvPr id="18443" name="Text Box 22"/>
            <p:cNvSpPr txBox="1">
              <a:spLocks noChangeArrowheads="1"/>
            </p:cNvSpPr>
            <p:nvPr/>
          </p:nvSpPr>
          <p:spPr bwMode="auto">
            <a:xfrm>
              <a:off x="390" y="806"/>
              <a:ext cx="5200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300" b="1" u="sng">
                  <a:solidFill>
                    <a:srgbClr val="FFFF66"/>
                  </a:solidFill>
                </a:rPr>
                <a:t>ALGEBRA </a:t>
              </a:r>
              <a:r>
                <a:rPr lang="en-US" altLang="en-US" sz="2300" b="1">
                  <a:solidFill>
                    <a:schemeClr val="hlink"/>
                  </a:solidFill>
                </a:rPr>
                <a:t> </a:t>
              </a:r>
              <a:r>
                <a:rPr lang="en-US" altLang="en-US" sz="2300" b="1">
                  <a:solidFill>
                    <a:srgbClr val="FFEB55"/>
                  </a:solidFill>
                </a:rPr>
                <a:t>Find </a:t>
              </a:r>
              <a:r>
                <a:rPr lang="en-US" altLang="en-US" sz="2300" i="1">
                  <a:solidFill>
                    <a:srgbClr val="FFEB55"/>
                  </a:solidFill>
                </a:rPr>
                <a:t>x</a:t>
              </a:r>
              <a:r>
                <a:rPr lang="en-US" altLang="en-US" sz="2300" b="1">
                  <a:solidFill>
                    <a:srgbClr val="FFEB55"/>
                  </a:solidFill>
                </a:rPr>
                <a:t> and </a:t>
              </a:r>
              <a:r>
                <a:rPr lang="en-US" altLang="en-US" sz="2300" i="1">
                  <a:solidFill>
                    <a:srgbClr val="FFEB55"/>
                  </a:solidFill>
                </a:rPr>
                <a:t>m</a:t>
              </a:r>
              <a:r>
                <a:rPr lang="en-US" altLang="en-US" sz="2300" b="1">
                  <a:solidFill>
                    <a:srgbClr val="FFEB55"/>
                  </a:solidFill>
                  <a:sym typeface="Symbol" panose="05050102010706020507" pitchFamily="18" charset="2"/>
                </a:rPr>
                <a:t></a:t>
              </a:r>
              <a:r>
                <a:rPr lang="en-US" altLang="en-US" sz="2300" i="1">
                  <a:solidFill>
                    <a:srgbClr val="FFEB55"/>
                  </a:solidFill>
                  <a:sym typeface="Symbol" panose="05050102010706020507" pitchFamily="18" charset="2"/>
                </a:rPr>
                <a:t>ZYN</a:t>
              </a:r>
              <a:r>
                <a:rPr lang="en-US" altLang="en-US" sz="2300" b="1">
                  <a:solidFill>
                    <a:srgbClr val="FFEB55"/>
                  </a:solidFill>
                  <a:sym typeface="Symbol" panose="05050102010706020507" pitchFamily="18" charset="2"/>
                </a:rPr>
                <a:t> so that</a:t>
              </a:r>
            </a:p>
          </p:txBody>
        </p:sp>
        <p:pic>
          <p:nvPicPr>
            <p:cNvPr id="18444" name="Picture 23" descr="Ch03-17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769"/>
            <a:stretch>
              <a:fillRect/>
            </a:stretch>
          </p:blipFill>
          <p:spPr bwMode="black">
            <a:xfrm>
              <a:off x="3760" y="782"/>
              <a:ext cx="741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2143125" y="4635501"/>
            <a:ext cx="8108950" cy="1014413"/>
            <a:chOff x="390" y="1192"/>
            <a:chExt cx="5108" cy="639"/>
          </a:xfrm>
        </p:grpSpPr>
        <p:sp>
          <p:nvSpPr>
            <p:cNvPr id="18439" name="Text Box 26"/>
            <p:cNvSpPr txBox="1">
              <a:spLocks noChangeArrowheads="1"/>
            </p:cNvSpPr>
            <p:nvPr/>
          </p:nvSpPr>
          <p:spPr bwMode="auto">
            <a:xfrm>
              <a:off x="390" y="1192"/>
              <a:ext cx="5108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300" b="1">
                  <a:solidFill>
                    <a:srgbClr val="FFFF66"/>
                  </a:solidFill>
                </a:rPr>
                <a:t>Explore</a:t>
              </a:r>
              <a:r>
                <a:rPr lang="en-US" altLang="en-US" sz="2300" b="1">
                  <a:solidFill>
                    <a:schemeClr val="hlink"/>
                  </a:solidFill>
                </a:rPr>
                <a:t>  </a:t>
              </a:r>
              <a:r>
                <a:rPr lang="en-US" altLang="en-US" sz="2300"/>
                <a:t>From the figure, you know that                        </a:t>
              </a:r>
              <a:br>
                <a:rPr lang="en-US" altLang="en-US" sz="2300"/>
              </a:br>
              <a:r>
                <a:rPr lang="en-US" altLang="en-US" sz="2300"/>
                <a:t>	and                                 You also know that</a:t>
              </a:r>
              <a:br>
                <a:rPr lang="en-US" altLang="en-US" sz="2300"/>
              </a:br>
              <a:r>
                <a:rPr lang="en-US" altLang="en-US" sz="2300"/>
                <a:t>				  are alternate exterior angles.</a:t>
              </a:r>
              <a:endParaRPr lang="en-US" altLang="en-US" sz="2300" b="1"/>
            </a:p>
            <a:p>
              <a:pPr eaLnBrk="1" hangingPunct="1"/>
              <a:r>
                <a:rPr lang="en-US" altLang="en-US" sz="2300" b="1">
                  <a:solidFill>
                    <a:schemeClr val="hlink"/>
                  </a:solidFill>
                </a:rPr>
                <a:t>       </a:t>
              </a:r>
            </a:p>
          </p:txBody>
        </p:sp>
        <p:pic>
          <p:nvPicPr>
            <p:cNvPr id="18440" name="Picture 31" descr="Ch03-17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0178" b="1477"/>
            <a:stretch>
              <a:fillRect/>
            </a:stretch>
          </p:blipFill>
          <p:spPr bwMode="black">
            <a:xfrm>
              <a:off x="1247" y="1639"/>
              <a:ext cx="162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1" name="Picture 33" descr="Ch03-17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black">
            <a:xfrm>
              <a:off x="3768" y="1230"/>
              <a:ext cx="170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2" name="Picture 34" descr="Ch3-174a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86"/>
            <a:stretch>
              <a:fillRect/>
            </a:stretch>
          </p:blipFill>
          <p:spPr bwMode="black">
            <a:xfrm>
              <a:off x="1606" y="1437"/>
              <a:ext cx="158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93930" name="Picture 42" descr="TWEch3(p152)ex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invGray">
          <a:xfrm>
            <a:off x="4297364" y="1976439"/>
            <a:ext cx="3455987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3934" name="Rectangle 46"/>
          <p:cNvSpPr>
            <a:spLocks noGrp="1" noChangeArrowheads="1"/>
          </p:cNvSpPr>
          <p:nvPr>
            <p:ph type="title"/>
          </p:nvPr>
        </p:nvSpPr>
        <p:spPr>
          <a:xfrm>
            <a:off x="2057400" y="473076"/>
            <a:ext cx="8153400" cy="690563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666633"/>
                  </a:outerShdw>
                </a:effectLst>
              </a:rPr>
              <a:t>Example 2: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9CCE-2F57-4DFA-9D76-7A16DE46AC4E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3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1524001" y="-212366"/>
            <a:ext cx="184731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401432" name="Picture 24" descr="Ch03-1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2293938" y="5832476"/>
            <a:ext cx="18335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1433" name="Picture 25" descr="Ch03-17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2255838" y="3795713"/>
            <a:ext cx="264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1434" name="Picture 26" descr="Ch03-17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2344738" y="4254501"/>
            <a:ext cx="241935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1435" name="Picture 27" descr="Ch03-18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2319338" y="4779964"/>
            <a:ext cx="18335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1436" name="Picture 28" descr="Ch03-18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2281239" y="5305426"/>
            <a:ext cx="18573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1437" name="Text Box 29"/>
          <p:cNvSpPr txBox="1">
            <a:spLocks noChangeArrowheads="1"/>
          </p:cNvSpPr>
          <p:nvPr/>
        </p:nvSpPr>
        <p:spPr bwMode="invGray">
          <a:xfrm>
            <a:off x="5264151" y="3719514"/>
            <a:ext cx="4017963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Alternate exterior angles</a:t>
            </a:r>
          </a:p>
        </p:txBody>
      </p:sp>
      <p:sp>
        <p:nvSpPr>
          <p:cNvPr id="401438" name="Text Box 30"/>
          <p:cNvSpPr txBox="1">
            <a:spLocks noChangeArrowheads="1"/>
          </p:cNvSpPr>
          <p:nvPr/>
        </p:nvSpPr>
        <p:spPr bwMode="invGray">
          <a:xfrm>
            <a:off x="5251451" y="4692650"/>
            <a:ext cx="401796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Subtract 7</a:t>
            </a:r>
            <a:r>
              <a:rPr lang="en-US" altLang="en-US" i="1"/>
              <a:t>x</a:t>
            </a:r>
            <a:r>
              <a:rPr lang="en-US" altLang="en-US"/>
              <a:t> from each side.</a:t>
            </a:r>
          </a:p>
        </p:txBody>
      </p:sp>
      <p:sp>
        <p:nvSpPr>
          <p:cNvPr id="401439" name="Text Box 31"/>
          <p:cNvSpPr txBox="1">
            <a:spLocks noChangeArrowheads="1"/>
          </p:cNvSpPr>
          <p:nvPr/>
        </p:nvSpPr>
        <p:spPr bwMode="invGray">
          <a:xfrm>
            <a:off x="5264151" y="4179889"/>
            <a:ext cx="4017963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Substitution</a:t>
            </a:r>
          </a:p>
        </p:txBody>
      </p:sp>
      <p:sp>
        <p:nvSpPr>
          <p:cNvPr id="401440" name="Text Box 32"/>
          <p:cNvSpPr txBox="1">
            <a:spLocks noChangeArrowheads="1"/>
          </p:cNvSpPr>
          <p:nvPr/>
        </p:nvSpPr>
        <p:spPr bwMode="invGray">
          <a:xfrm>
            <a:off x="5251451" y="5245100"/>
            <a:ext cx="401796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Add 25 to each side.</a:t>
            </a:r>
          </a:p>
        </p:txBody>
      </p:sp>
      <p:sp>
        <p:nvSpPr>
          <p:cNvPr id="401441" name="Text Box 33"/>
          <p:cNvSpPr txBox="1">
            <a:spLocks noChangeArrowheads="1"/>
          </p:cNvSpPr>
          <p:nvPr/>
        </p:nvSpPr>
        <p:spPr bwMode="invGray">
          <a:xfrm>
            <a:off x="5276851" y="5730875"/>
            <a:ext cx="401796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Divide each side by 4.</a:t>
            </a:r>
          </a:p>
        </p:txBody>
      </p:sp>
      <p:sp>
        <p:nvSpPr>
          <p:cNvPr id="401462" name="Text Box 54"/>
          <p:cNvSpPr txBox="1">
            <a:spLocks noChangeArrowheads="1"/>
          </p:cNvSpPr>
          <p:nvPr/>
        </p:nvSpPr>
        <p:spPr bwMode="auto">
          <a:xfrm>
            <a:off x="2139950" y="3362326"/>
            <a:ext cx="1766888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 b="1">
                <a:solidFill>
                  <a:srgbClr val="FFFF66"/>
                </a:solidFill>
              </a:rPr>
              <a:t>Solve</a:t>
            </a:r>
          </a:p>
        </p:txBody>
      </p:sp>
      <p:grpSp>
        <p:nvGrpSpPr>
          <p:cNvPr id="2" name="Group 63"/>
          <p:cNvGrpSpPr>
            <a:grpSpLocks/>
          </p:cNvGrpSpPr>
          <p:nvPr/>
        </p:nvGrpSpPr>
        <p:grpSpPr bwMode="auto">
          <a:xfrm>
            <a:off x="2127250" y="1768475"/>
            <a:ext cx="8255000" cy="1595438"/>
            <a:chOff x="390" y="845"/>
            <a:chExt cx="5200" cy="1005"/>
          </a:xfrm>
        </p:grpSpPr>
        <p:sp>
          <p:nvSpPr>
            <p:cNvPr id="19472" name="Text Box 58"/>
            <p:cNvSpPr txBox="1">
              <a:spLocks noChangeArrowheads="1"/>
            </p:cNvSpPr>
            <p:nvPr/>
          </p:nvSpPr>
          <p:spPr bwMode="auto">
            <a:xfrm>
              <a:off x="390" y="845"/>
              <a:ext cx="5200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tabLst>
                  <a:tab pos="803275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tabLst>
                  <a:tab pos="803275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803275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803275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803275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803275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803275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803275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803275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300" b="1">
                  <a:solidFill>
                    <a:srgbClr val="FFFF66"/>
                  </a:solidFill>
                </a:rPr>
                <a:t>Plan</a:t>
              </a:r>
              <a:r>
                <a:rPr lang="en-US" altLang="en-US" sz="2300" b="1">
                  <a:solidFill>
                    <a:schemeClr val="hlink"/>
                  </a:solidFill>
                </a:rPr>
                <a:t>  </a:t>
              </a:r>
              <a:r>
                <a:rPr lang="en-US" altLang="en-US" sz="2300"/>
                <a:t>For line </a:t>
              </a:r>
              <a:r>
                <a:rPr lang="en-US" altLang="en-US" sz="2300" i="1"/>
                <a:t>PQ</a:t>
              </a:r>
              <a:r>
                <a:rPr lang="en-US" altLang="en-US" sz="2300"/>
                <a:t> to be parallel to </a:t>
              </a:r>
              <a:r>
                <a:rPr lang="en-US" altLang="en-US" sz="2300" i="1"/>
                <a:t>MN</a:t>
              </a:r>
              <a:r>
                <a:rPr lang="en-US" altLang="en-US" sz="2300"/>
                <a:t>, the alternate exterior 	angles must be congruent. </a:t>
              </a:r>
              <a:br>
                <a:rPr lang="en-US" altLang="en-US" sz="2300"/>
              </a:br>
              <a:r>
                <a:rPr lang="en-US" altLang="en-US" sz="2300"/>
                <a:t>	Substitute the given angle measures into this equation 	and solve for </a:t>
              </a:r>
              <a:r>
                <a:rPr lang="en-US" altLang="en-US" sz="2300" i="1"/>
                <a:t>x</a:t>
              </a:r>
              <a:r>
                <a:rPr lang="en-US" altLang="en-US" sz="2300"/>
                <a:t>. Once you know the value of </a:t>
              </a:r>
              <a:r>
                <a:rPr lang="en-US" altLang="en-US" sz="2300" i="1"/>
                <a:t>x</a:t>
              </a:r>
              <a:r>
                <a:rPr lang="en-US" altLang="en-US" sz="2300"/>
                <a:t>, use 	substitution to find </a:t>
              </a:r>
              <a:r>
                <a:rPr lang="en-US" altLang="en-US" sz="2300" b="1">
                  <a:solidFill>
                    <a:schemeClr val="hlink"/>
                  </a:solidFill>
                </a:rPr>
                <a:t>       </a:t>
              </a:r>
            </a:p>
          </p:txBody>
        </p:sp>
        <p:pic>
          <p:nvPicPr>
            <p:cNvPr id="19473" name="Picture 60" descr="Ch03-17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black">
            <a:xfrm>
              <a:off x="3176" y="1088"/>
              <a:ext cx="2039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74" name="Picture 61" descr="aa004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black">
            <a:xfrm>
              <a:off x="2489" y="1682"/>
              <a:ext cx="787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1473" name="Rectangle 65"/>
          <p:cNvSpPr>
            <a:spLocks noGrp="1" noChangeArrowheads="1"/>
          </p:cNvSpPr>
          <p:nvPr>
            <p:ph type="title"/>
          </p:nvPr>
        </p:nvSpPr>
        <p:spPr>
          <a:xfrm>
            <a:off x="2057400" y="473076"/>
            <a:ext cx="8153400" cy="690563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666633"/>
                  </a:outerShdw>
                </a:effectLst>
              </a:rPr>
              <a:t>Example 2: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9CCE-2F57-4DFA-9D76-7A16DE46AC4E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01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1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1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1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01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01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1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1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1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1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437" grpId="0" autoUpdateAnimBg="0"/>
      <p:bldP spid="401438" grpId="0" autoUpdateAnimBg="0"/>
      <p:bldP spid="401439" grpId="0" autoUpdateAnimBg="0"/>
      <p:bldP spid="401440" grpId="0" autoUpdateAnimBg="0"/>
      <p:bldP spid="401441" grpId="0" autoUpdateAnimBg="0"/>
      <p:bldP spid="40146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1524001" y="-212366"/>
            <a:ext cx="184731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2179639" y="5532439"/>
            <a:ext cx="4262437" cy="496887"/>
            <a:chOff x="413" y="2789"/>
            <a:chExt cx="2685" cy="313"/>
          </a:xfrm>
        </p:grpSpPr>
        <p:pic>
          <p:nvPicPr>
            <p:cNvPr id="20499" name="Picture 33" descr="Ch03-19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64" t="-23497"/>
            <a:stretch>
              <a:fillRect/>
            </a:stretch>
          </p:blipFill>
          <p:spPr bwMode="black">
            <a:xfrm>
              <a:off x="1856" y="2837"/>
              <a:ext cx="1242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00" name="Rectangle 40"/>
            <p:cNvSpPr>
              <a:spLocks noChangeArrowheads="1"/>
            </p:cNvSpPr>
            <p:nvPr/>
          </p:nvSpPr>
          <p:spPr bwMode="auto">
            <a:xfrm>
              <a:off x="413" y="2837"/>
              <a:ext cx="919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US" b="1">
                  <a:solidFill>
                    <a:srgbClr val="FFFF66"/>
                  </a:solidFill>
                </a:rPr>
                <a:t>Answer:</a:t>
              </a:r>
              <a:r>
                <a:rPr lang="en-US" altLang="en-US" b="1">
                  <a:solidFill>
                    <a:srgbClr val="FFEB55"/>
                  </a:solidFill>
                </a:rPr>
                <a:t> </a:t>
              </a:r>
              <a:endParaRPr lang="en-US" altLang="en-US">
                <a:solidFill>
                  <a:srgbClr val="FFEB55"/>
                </a:solidFill>
              </a:endParaRPr>
            </a:p>
          </p:txBody>
        </p:sp>
        <p:pic>
          <p:nvPicPr>
            <p:cNvPr id="20501" name="Picture 48" descr="Ch03-19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9727" r="68388"/>
            <a:stretch>
              <a:fillRect/>
            </a:stretch>
          </p:blipFill>
          <p:spPr bwMode="black">
            <a:xfrm>
              <a:off x="1277" y="2789"/>
              <a:ext cx="563" cy="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02482" name="Picture 50" descr="Ch03-18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6019800" y="2590801"/>
            <a:ext cx="8191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2484" name="Picture 52" descr="Ch03-18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2255838" y="2105026"/>
            <a:ext cx="240506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2485" name="Picture 53" descr="Ch03-18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2255839" y="2527300"/>
            <a:ext cx="2808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2486" name="Picture 54" descr="Ch03-18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2255838" y="3025776"/>
            <a:ext cx="19240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87" name="Text Box 55"/>
          <p:cNvSpPr txBox="1">
            <a:spLocks noChangeArrowheads="1"/>
          </p:cNvSpPr>
          <p:nvPr/>
        </p:nvSpPr>
        <p:spPr bwMode="invGray">
          <a:xfrm>
            <a:off x="5943601" y="2030414"/>
            <a:ext cx="4017963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Original equation</a:t>
            </a:r>
          </a:p>
        </p:txBody>
      </p:sp>
      <p:sp>
        <p:nvSpPr>
          <p:cNvPr id="402488" name="Text Box 56"/>
          <p:cNvSpPr txBox="1">
            <a:spLocks noChangeArrowheads="1"/>
          </p:cNvSpPr>
          <p:nvPr/>
        </p:nvSpPr>
        <p:spPr bwMode="invGray">
          <a:xfrm>
            <a:off x="5943601" y="2936875"/>
            <a:ext cx="401796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Simplify.</a:t>
            </a:r>
          </a:p>
        </p:txBody>
      </p:sp>
      <p:pic>
        <p:nvPicPr>
          <p:cNvPr id="402493" name="Picture 61" descr="aa00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2255839" y="1766888"/>
            <a:ext cx="52609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65"/>
          <p:cNvGrpSpPr>
            <a:grpSpLocks/>
          </p:cNvGrpSpPr>
          <p:nvPr/>
        </p:nvGrpSpPr>
        <p:grpSpPr bwMode="auto">
          <a:xfrm>
            <a:off x="2151063" y="4003675"/>
            <a:ext cx="8255000" cy="1455738"/>
            <a:chOff x="395" y="2522"/>
            <a:chExt cx="5200" cy="917"/>
          </a:xfrm>
        </p:grpSpPr>
        <p:sp>
          <p:nvSpPr>
            <p:cNvPr id="20493" name="Text Box 30"/>
            <p:cNvSpPr txBox="1">
              <a:spLocks noChangeArrowheads="1"/>
            </p:cNvSpPr>
            <p:nvPr/>
          </p:nvSpPr>
          <p:spPr bwMode="auto">
            <a:xfrm>
              <a:off x="395" y="2522"/>
              <a:ext cx="5200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300" b="1">
                  <a:solidFill>
                    <a:srgbClr val="FFFF66"/>
                  </a:solidFill>
                </a:rPr>
                <a:t>Examine</a:t>
              </a:r>
              <a:r>
                <a:rPr lang="en-US" altLang="en-US" sz="2300" b="1">
                  <a:solidFill>
                    <a:schemeClr val="hlink"/>
                  </a:solidFill>
                </a:rPr>
                <a:t>  </a:t>
              </a:r>
              <a:r>
                <a:rPr lang="en-US" altLang="en-US" sz="2300"/>
                <a:t>Verify the angle measure by using the value of </a:t>
              </a:r>
              <a:r>
                <a:rPr lang="en-US" altLang="en-US" sz="2300" i="1"/>
                <a:t>x</a:t>
              </a:r>
              <a:r>
                <a:rPr lang="en-US" altLang="en-US" sz="2300"/>
                <a:t> to 	find                                                                                 	            Since               </a:t>
              </a:r>
              <a:endParaRPr lang="en-US" altLang="en-US" sz="2300" b="1">
                <a:solidFill>
                  <a:schemeClr val="hlink"/>
                </a:solidFill>
              </a:endParaRPr>
            </a:p>
          </p:txBody>
        </p:sp>
        <p:pic>
          <p:nvPicPr>
            <p:cNvPr id="20494" name="Picture 37" descr="Ch3-190a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black">
            <a:xfrm>
              <a:off x="1305" y="3109"/>
              <a:ext cx="2807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5" name="Picture 35" descr="Ch03-18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2777" r="18895"/>
            <a:stretch>
              <a:fillRect/>
            </a:stretch>
          </p:blipFill>
          <p:spPr bwMode="black">
            <a:xfrm>
              <a:off x="2509" y="2717"/>
              <a:ext cx="2554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6" name="Picture 38" descr="Ch03-19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01" t="-12903"/>
            <a:stretch>
              <a:fillRect/>
            </a:stretch>
          </p:blipFill>
          <p:spPr bwMode="black">
            <a:xfrm>
              <a:off x="2463" y="2941"/>
              <a:ext cx="1726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7" name="Picture 34" descr="Ch03-18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786" t="-12820"/>
            <a:stretch>
              <a:fillRect/>
            </a:stretch>
          </p:blipFill>
          <p:spPr bwMode="black">
            <a:xfrm>
              <a:off x="1652" y="2727"/>
              <a:ext cx="839" cy="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8" name="Picture 64" descr="Ch03-18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70" t="-10318"/>
            <a:stretch>
              <a:fillRect/>
            </a:stretch>
          </p:blipFill>
          <p:spPr bwMode="black">
            <a:xfrm>
              <a:off x="1278" y="2909"/>
              <a:ext cx="615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2499" name="Rectangle 67"/>
          <p:cNvSpPr>
            <a:spLocks noGrp="1" noChangeArrowheads="1"/>
          </p:cNvSpPr>
          <p:nvPr>
            <p:ph type="title"/>
          </p:nvPr>
        </p:nvSpPr>
        <p:spPr>
          <a:xfrm>
            <a:off x="2057400" y="473075"/>
            <a:ext cx="8153400" cy="681038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666633"/>
                  </a:outerShdw>
                </a:effectLst>
              </a:rPr>
              <a:t>Example 2: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9CCE-2F57-4DFA-9D76-7A16DE46AC4E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2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02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02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2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02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02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87" grpId="0" autoUpdateAnimBg="0"/>
      <p:bldP spid="40248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24001" y="-212366"/>
            <a:ext cx="184731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1524000" y="0"/>
          <a:ext cx="9144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4" imgW="914400" imgH="596880" progId="Equation.DSMT4">
                  <p:embed/>
                </p:oleObj>
              </mc:Choice>
              <mc:Fallback>
                <p:oleObj name="Equation" r:id="rId4" imgW="914400" imgH="59688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0"/>
                        <a:ext cx="914400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3148013" y="1279525"/>
            <a:ext cx="8255000" cy="520700"/>
            <a:chOff x="390" y="787"/>
            <a:chExt cx="5200" cy="328"/>
          </a:xfrm>
        </p:grpSpPr>
        <p:sp>
          <p:nvSpPr>
            <p:cNvPr id="1035" name="Text Box 24"/>
            <p:cNvSpPr txBox="1">
              <a:spLocks noChangeArrowheads="1"/>
            </p:cNvSpPr>
            <p:nvPr/>
          </p:nvSpPr>
          <p:spPr bwMode="auto">
            <a:xfrm>
              <a:off x="390" y="806"/>
              <a:ext cx="5200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300" b="1" u="sng">
                  <a:solidFill>
                    <a:srgbClr val="FFFF66"/>
                  </a:solidFill>
                </a:rPr>
                <a:t>ALGEBRA</a:t>
              </a:r>
              <a:r>
                <a:rPr lang="en-US" altLang="en-US" sz="2300" b="1">
                  <a:solidFill>
                    <a:schemeClr val="hlink"/>
                  </a:solidFill>
                </a:rPr>
                <a:t>  </a:t>
              </a:r>
              <a:r>
                <a:rPr lang="en-US" altLang="en-US" sz="2300" b="1">
                  <a:solidFill>
                    <a:srgbClr val="FFEB55"/>
                  </a:solidFill>
                </a:rPr>
                <a:t>Find </a:t>
              </a:r>
              <a:r>
                <a:rPr lang="en-US" altLang="en-US" sz="2300" i="1">
                  <a:solidFill>
                    <a:srgbClr val="FFEB55"/>
                  </a:solidFill>
                </a:rPr>
                <a:t>x</a:t>
              </a:r>
              <a:r>
                <a:rPr lang="en-US" altLang="en-US" sz="2300" b="1">
                  <a:solidFill>
                    <a:srgbClr val="FFEB55"/>
                  </a:solidFill>
                </a:rPr>
                <a:t> and </a:t>
              </a:r>
              <a:r>
                <a:rPr lang="en-US" altLang="en-US" sz="2300" i="1">
                  <a:solidFill>
                    <a:srgbClr val="FFEB55"/>
                  </a:solidFill>
                </a:rPr>
                <a:t>m</a:t>
              </a:r>
              <a:r>
                <a:rPr lang="en-US" altLang="en-US" sz="2300">
                  <a:solidFill>
                    <a:srgbClr val="FFEB55"/>
                  </a:solidFill>
                  <a:sym typeface="Symbol" panose="05050102010706020507" pitchFamily="18" charset="2"/>
                </a:rPr>
                <a:t></a:t>
              </a:r>
              <a:r>
                <a:rPr lang="en-US" altLang="en-US" sz="2300" i="1">
                  <a:solidFill>
                    <a:srgbClr val="FFEB55"/>
                  </a:solidFill>
                  <a:sym typeface="Symbol" panose="05050102010706020507" pitchFamily="18" charset="2"/>
                </a:rPr>
                <a:t>GBA</a:t>
              </a:r>
              <a:r>
                <a:rPr lang="en-US" altLang="en-US" sz="2300" b="1">
                  <a:solidFill>
                    <a:srgbClr val="FFEB55"/>
                  </a:solidFill>
                  <a:sym typeface="Symbol" panose="05050102010706020507" pitchFamily="18" charset="2"/>
                </a:rPr>
                <a:t> so that</a:t>
              </a:r>
              <a:r>
                <a:rPr lang="en-US" altLang="en-US" sz="2300" b="1">
                  <a:solidFill>
                    <a:schemeClr val="hlink"/>
                  </a:solidFill>
                </a:rPr>
                <a:t>  </a:t>
              </a:r>
              <a:endParaRPr lang="en-US" altLang="en-US" sz="2300" b="1">
                <a:solidFill>
                  <a:srgbClr val="FFEB55"/>
                </a:solidFill>
              </a:endParaRPr>
            </a:p>
          </p:txBody>
        </p:sp>
        <p:pic>
          <p:nvPicPr>
            <p:cNvPr id="1036" name="Picture 26" descr="Ch03-19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732"/>
            <a:stretch>
              <a:fillRect/>
            </a:stretch>
          </p:blipFill>
          <p:spPr bwMode="black">
            <a:xfrm>
              <a:off x="3775" y="787"/>
              <a:ext cx="702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94946" name="Picture 34" descr="C03-019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" t="8133" r="4536"/>
          <a:stretch>
            <a:fillRect/>
          </a:stretch>
        </p:blipFill>
        <p:spPr bwMode="invGray">
          <a:xfrm>
            <a:off x="3675064" y="2039938"/>
            <a:ext cx="4321175" cy="338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2179638" y="5656264"/>
            <a:ext cx="3992562" cy="422275"/>
            <a:chOff x="413" y="3563"/>
            <a:chExt cx="2515" cy="266"/>
          </a:xfrm>
        </p:grpSpPr>
        <p:sp>
          <p:nvSpPr>
            <p:cNvPr id="1032" name="Rectangle 30"/>
            <p:cNvSpPr>
              <a:spLocks noChangeArrowheads="1"/>
            </p:cNvSpPr>
            <p:nvPr/>
          </p:nvSpPr>
          <p:spPr bwMode="auto">
            <a:xfrm>
              <a:off x="413" y="3564"/>
              <a:ext cx="919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US" b="1">
                  <a:solidFill>
                    <a:srgbClr val="FFEB55"/>
                  </a:solidFill>
                </a:rPr>
                <a:t>Answer: </a:t>
              </a:r>
              <a:endParaRPr lang="en-US" altLang="en-US">
                <a:solidFill>
                  <a:srgbClr val="FFEB55"/>
                </a:solidFill>
              </a:endParaRPr>
            </a:p>
          </p:txBody>
        </p:sp>
        <p:pic>
          <p:nvPicPr>
            <p:cNvPr id="1033" name="Picture 31" descr="Ch03-19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37" t="-10327"/>
            <a:stretch>
              <a:fillRect/>
            </a:stretch>
          </p:blipFill>
          <p:spPr bwMode="black">
            <a:xfrm>
              <a:off x="1776" y="3587"/>
              <a:ext cx="1152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Picture 36" descr="Ch03-19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23369" r="71465"/>
            <a:stretch>
              <a:fillRect/>
            </a:stretch>
          </p:blipFill>
          <p:spPr bwMode="black">
            <a:xfrm>
              <a:off x="1259" y="3563"/>
              <a:ext cx="460" cy="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4953" name="Rectangle 41"/>
          <p:cNvSpPr>
            <a:spLocks noGrp="1" noChangeArrowheads="1"/>
          </p:cNvSpPr>
          <p:nvPr>
            <p:ph type="title"/>
          </p:nvPr>
        </p:nvSpPr>
        <p:spPr>
          <a:xfrm>
            <a:off x="2057400" y="473075"/>
            <a:ext cx="8153400" cy="67945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666633"/>
                  </a:outerShdw>
                </a:effectLst>
              </a:rPr>
              <a:t>Your Turn: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9CCE-2F57-4DFA-9D76-7A16DE46AC4E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4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1524001" y="-212366"/>
            <a:ext cx="184731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1507" name="Group 123"/>
          <p:cNvGrpSpPr>
            <a:grpSpLocks/>
          </p:cNvGrpSpPr>
          <p:nvPr/>
        </p:nvGrpSpPr>
        <p:grpSpPr bwMode="auto">
          <a:xfrm>
            <a:off x="3263877" y="1248415"/>
            <a:ext cx="8258175" cy="4032250"/>
            <a:chOff x="388" y="805"/>
            <a:chExt cx="5202" cy="2540"/>
          </a:xfrm>
        </p:grpSpPr>
        <p:sp>
          <p:nvSpPr>
            <p:cNvPr id="21510" name="Text Box 27"/>
            <p:cNvSpPr txBox="1">
              <a:spLocks noChangeArrowheads="1"/>
            </p:cNvSpPr>
            <p:nvPr/>
          </p:nvSpPr>
          <p:spPr bwMode="auto">
            <a:xfrm>
              <a:off x="388" y="805"/>
              <a:ext cx="5006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tabLst>
                  <a:tab pos="12573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300" b="1">
                  <a:solidFill>
                    <a:srgbClr val="FFFF66"/>
                  </a:solidFill>
                </a:rPr>
                <a:t>Given:</a:t>
              </a:r>
            </a:p>
          </p:txBody>
        </p:sp>
        <p:pic>
          <p:nvPicPr>
            <p:cNvPr id="21511" name="Picture 33" descr="Ch03-19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black">
            <a:xfrm>
              <a:off x="1096" y="1152"/>
              <a:ext cx="720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512" name="Group 117"/>
            <p:cNvGrpSpPr>
              <a:grpSpLocks/>
            </p:cNvGrpSpPr>
            <p:nvPr/>
          </p:nvGrpSpPr>
          <p:grpSpPr bwMode="auto">
            <a:xfrm>
              <a:off x="390" y="840"/>
              <a:ext cx="5200" cy="820"/>
              <a:chOff x="390" y="840"/>
              <a:chExt cx="5200" cy="820"/>
            </a:xfrm>
          </p:grpSpPr>
          <p:sp>
            <p:nvSpPr>
              <p:cNvPr id="21514" name="Text Box 23"/>
              <p:cNvSpPr txBox="1">
                <a:spLocks noChangeArrowheads="1"/>
              </p:cNvSpPr>
              <p:nvPr/>
            </p:nvSpPr>
            <p:spPr bwMode="invGray">
              <a:xfrm>
                <a:off x="390" y="1362"/>
                <a:ext cx="5200" cy="2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tabLst>
                    <a:tab pos="1257300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tabLst>
                    <a:tab pos="1257300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tabLst>
                    <a:tab pos="1257300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tabLst>
                    <a:tab pos="1257300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tabLst>
                    <a:tab pos="1257300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tabLst>
                    <a:tab pos="1257300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tabLst>
                    <a:tab pos="1257300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tabLst>
                    <a:tab pos="1257300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tabLst>
                    <a:tab pos="1257300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2300" b="1">
                    <a:solidFill>
                      <a:srgbClr val="FFFF66"/>
                    </a:solidFill>
                  </a:rPr>
                  <a:t>Prove:</a:t>
                </a:r>
                <a:r>
                  <a:rPr lang="en-US" altLang="en-US" sz="2300" b="1">
                    <a:solidFill>
                      <a:schemeClr val="hlink"/>
                    </a:solidFill>
                  </a:rPr>
                  <a:t>  </a:t>
                </a:r>
              </a:p>
            </p:txBody>
          </p:sp>
          <p:pic>
            <p:nvPicPr>
              <p:cNvPr id="21515" name="Picture 114" descr="Ch03-08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invGray">
              <a:xfrm>
                <a:off x="1078" y="840"/>
                <a:ext cx="405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1513" name="Picture 120" descr="C03-020W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invGray">
            <a:xfrm>
              <a:off x="1352" y="1801"/>
              <a:ext cx="3173" cy="1544"/>
            </a:xfrm>
            <a:prstGeom prst="rect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96061" name="Rectangle 125"/>
          <p:cNvSpPr>
            <a:spLocks noGrp="1" noChangeArrowheads="1"/>
          </p:cNvSpPr>
          <p:nvPr>
            <p:ph type="title"/>
          </p:nvPr>
        </p:nvSpPr>
        <p:spPr>
          <a:xfrm>
            <a:off x="2057400" y="473076"/>
            <a:ext cx="8153400" cy="644525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666633"/>
                  </a:outerShdw>
                </a:effectLst>
              </a:rPr>
              <a:t>Example 3:</a:t>
            </a:r>
          </a:p>
        </p:txBody>
      </p:sp>
      <p:pic>
        <p:nvPicPr>
          <p:cNvPr id="21509" name="Picture 121" descr="aa0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4333876" y="2176463"/>
            <a:ext cx="8096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9CCE-2F57-4DFA-9D76-7A16DE46AC4E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100" b="1"/>
              <a:t>Objectives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Recognize angle conditions that occur with parallel lines</a:t>
            </a:r>
            <a:br>
              <a:rPr lang="en-US" altLang="en-US" smtClean="0"/>
            </a:br>
            <a:endParaRPr lang="en-US" altLang="en-US" smtClean="0"/>
          </a:p>
          <a:p>
            <a:pPr eaLnBrk="1" hangingPunct="1"/>
            <a:r>
              <a:rPr lang="en-US" altLang="en-US" smtClean="0"/>
              <a:t>Prove that two lines are parallel based on given angle relationships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F3F2-AD70-486E-B706-62E975B81CA2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8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8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8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8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18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18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18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18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8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1524001" y="-212366"/>
            <a:ext cx="184731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03475" name="Rectangle 19"/>
          <p:cNvSpPr>
            <a:spLocks noChangeArrowheads="1"/>
          </p:cNvSpPr>
          <p:nvPr/>
        </p:nvSpPr>
        <p:spPr bwMode="auto">
          <a:xfrm>
            <a:off x="3309938" y="1265239"/>
            <a:ext cx="1458912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b="1">
                <a:solidFill>
                  <a:srgbClr val="FFEB55"/>
                </a:solidFill>
              </a:rPr>
              <a:t>Proof: </a:t>
            </a:r>
            <a:endParaRPr lang="en-US" altLang="en-US">
              <a:solidFill>
                <a:srgbClr val="FFEB55"/>
              </a:solidFill>
            </a:endParaRPr>
          </a:p>
        </p:txBody>
      </p:sp>
      <p:sp>
        <p:nvSpPr>
          <p:cNvPr id="22532" name="Line 75"/>
          <p:cNvSpPr>
            <a:spLocks noChangeShapeType="1"/>
          </p:cNvSpPr>
          <p:nvPr/>
        </p:nvSpPr>
        <p:spPr bwMode="auto">
          <a:xfrm>
            <a:off x="2332038" y="1930400"/>
            <a:ext cx="7643812" cy="0"/>
          </a:xfrm>
          <a:prstGeom prst="line">
            <a:avLst/>
          </a:prstGeom>
          <a:noFill/>
          <a:ln w="12700">
            <a:solidFill>
              <a:srgbClr val="0D0D0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33" name="Line 77"/>
          <p:cNvSpPr>
            <a:spLocks noChangeShapeType="1"/>
          </p:cNvSpPr>
          <p:nvPr/>
        </p:nvSpPr>
        <p:spPr bwMode="auto">
          <a:xfrm>
            <a:off x="2332038" y="2635250"/>
            <a:ext cx="7643812" cy="0"/>
          </a:xfrm>
          <a:prstGeom prst="line">
            <a:avLst/>
          </a:prstGeom>
          <a:noFill/>
          <a:ln w="12700">
            <a:solidFill>
              <a:srgbClr val="0D0D0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" name="Group 188"/>
          <p:cNvGrpSpPr>
            <a:grpSpLocks/>
          </p:cNvGrpSpPr>
          <p:nvPr/>
        </p:nvGrpSpPr>
        <p:grpSpPr bwMode="auto">
          <a:xfrm>
            <a:off x="2328863" y="2259014"/>
            <a:ext cx="7942262" cy="376237"/>
            <a:chOff x="507" y="1423"/>
            <a:chExt cx="5003" cy="237"/>
          </a:xfrm>
        </p:grpSpPr>
        <p:sp>
          <p:nvSpPr>
            <p:cNvPr id="22571" name="Rectangle 71"/>
            <p:cNvSpPr>
              <a:spLocks noChangeArrowheads="1"/>
            </p:cNvSpPr>
            <p:nvPr/>
          </p:nvSpPr>
          <p:spPr bwMode="auto">
            <a:xfrm>
              <a:off x="2824" y="1427"/>
              <a:ext cx="268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75000"/>
                <a:buFont typeface="Wingdings" panose="05000000000000000000" pitchFamily="2" charset="2"/>
                <a:buNone/>
              </a:pPr>
              <a:r>
                <a:rPr lang="en-US" altLang="en-US" sz="2300" b="1">
                  <a:solidFill>
                    <a:srgbClr val="FFEB55"/>
                  </a:solidFill>
                </a:rPr>
                <a:t>1.</a:t>
              </a:r>
              <a:r>
                <a:rPr lang="en-US" altLang="en-US" sz="2300"/>
                <a:t> </a:t>
              </a:r>
              <a:r>
                <a:rPr lang="en-US" altLang="en-US" sz="2000"/>
                <a:t>Given</a:t>
              </a:r>
              <a:endParaRPr lang="en-US" altLang="en-US" sz="2000" b="1">
                <a:solidFill>
                  <a:srgbClr val="FFEB55"/>
                </a:solidFill>
              </a:endParaRPr>
            </a:p>
          </p:txBody>
        </p:sp>
        <p:sp>
          <p:nvSpPr>
            <p:cNvPr id="22572" name="Rectangle 72"/>
            <p:cNvSpPr>
              <a:spLocks noChangeArrowheads="1"/>
            </p:cNvSpPr>
            <p:nvPr/>
          </p:nvSpPr>
          <p:spPr bwMode="auto">
            <a:xfrm>
              <a:off x="507" y="1423"/>
              <a:ext cx="2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75000"/>
                <a:buFont typeface="Wingdings" panose="05000000000000000000" pitchFamily="2" charset="2"/>
                <a:buNone/>
              </a:pPr>
              <a:r>
                <a:rPr lang="en-US" altLang="en-US" sz="2300" b="1">
                  <a:solidFill>
                    <a:srgbClr val="FFEB55"/>
                  </a:solidFill>
                </a:rPr>
                <a:t>1.                                           </a:t>
              </a:r>
            </a:p>
          </p:txBody>
        </p:sp>
      </p:grpSp>
      <p:grpSp>
        <p:nvGrpSpPr>
          <p:cNvPr id="3" name="Group 193"/>
          <p:cNvGrpSpPr>
            <a:grpSpLocks/>
          </p:cNvGrpSpPr>
          <p:nvPr/>
        </p:nvGrpSpPr>
        <p:grpSpPr bwMode="auto">
          <a:xfrm>
            <a:off x="2332039" y="1873251"/>
            <a:ext cx="7939087" cy="3116263"/>
            <a:chOff x="509" y="1180"/>
            <a:chExt cx="5001" cy="1963"/>
          </a:xfrm>
        </p:grpSpPr>
        <p:sp>
          <p:nvSpPr>
            <p:cNvPr id="22567" name="Rectangle 73"/>
            <p:cNvSpPr>
              <a:spLocks noChangeArrowheads="1"/>
            </p:cNvSpPr>
            <p:nvPr/>
          </p:nvSpPr>
          <p:spPr bwMode="auto">
            <a:xfrm>
              <a:off x="2824" y="1180"/>
              <a:ext cx="268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75000"/>
                <a:buFont typeface="Wingdings" panose="05000000000000000000" pitchFamily="2" charset="2"/>
                <a:buNone/>
              </a:pPr>
              <a:r>
                <a:rPr lang="en-US" altLang="en-US" sz="2300" b="1">
                  <a:solidFill>
                    <a:srgbClr val="FFEB55"/>
                  </a:solidFill>
                </a:rPr>
                <a:t>Reasons</a:t>
              </a:r>
            </a:p>
          </p:txBody>
        </p:sp>
        <p:sp>
          <p:nvSpPr>
            <p:cNvPr id="22568" name="Rectangle 74"/>
            <p:cNvSpPr>
              <a:spLocks noChangeArrowheads="1"/>
            </p:cNvSpPr>
            <p:nvPr/>
          </p:nvSpPr>
          <p:spPr bwMode="auto">
            <a:xfrm>
              <a:off x="509" y="1180"/>
              <a:ext cx="2129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75000"/>
                <a:buFont typeface="Wingdings" panose="05000000000000000000" pitchFamily="2" charset="2"/>
                <a:buNone/>
              </a:pPr>
              <a:r>
                <a:rPr lang="en-US" altLang="en-US" sz="2300" b="1">
                  <a:solidFill>
                    <a:srgbClr val="FFEB55"/>
                  </a:solidFill>
                </a:rPr>
                <a:t>Statements </a:t>
              </a:r>
            </a:p>
          </p:txBody>
        </p:sp>
        <p:sp>
          <p:nvSpPr>
            <p:cNvPr id="22569" name="Line 76"/>
            <p:cNvSpPr>
              <a:spLocks noChangeShapeType="1"/>
            </p:cNvSpPr>
            <p:nvPr/>
          </p:nvSpPr>
          <p:spPr bwMode="auto">
            <a:xfrm>
              <a:off x="509" y="1427"/>
              <a:ext cx="4815" cy="0"/>
            </a:xfrm>
            <a:prstGeom prst="line">
              <a:avLst/>
            </a:prstGeom>
            <a:noFill/>
            <a:ln w="28575">
              <a:solidFill>
                <a:srgbClr val="FFEB5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2570" name="Line 85"/>
            <p:cNvSpPr>
              <a:spLocks noChangeShapeType="1"/>
            </p:cNvSpPr>
            <p:nvPr/>
          </p:nvSpPr>
          <p:spPr bwMode="auto">
            <a:xfrm>
              <a:off x="2824" y="1216"/>
              <a:ext cx="0" cy="1927"/>
            </a:xfrm>
            <a:prstGeom prst="line">
              <a:avLst/>
            </a:prstGeom>
            <a:noFill/>
            <a:ln w="28575">
              <a:solidFill>
                <a:srgbClr val="FFEB5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4" name="Group 210"/>
          <p:cNvGrpSpPr>
            <a:grpSpLocks/>
          </p:cNvGrpSpPr>
          <p:nvPr/>
        </p:nvGrpSpPr>
        <p:grpSpPr bwMode="auto">
          <a:xfrm>
            <a:off x="2347914" y="2601913"/>
            <a:ext cx="7939087" cy="417512"/>
            <a:chOff x="509" y="1657"/>
            <a:chExt cx="5001" cy="263"/>
          </a:xfrm>
        </p:grpSpPr>
        <p:grpSp>
          <p:nvGrpSpPr>
            <p:cNvPr id="22561" name="Group 180"/>
            <p:cNvGrpSpPr>
              <a:grpSpLocks/>
            </p:cNvGrpSpPr>
            <p:nvPr/>
          </p:nvGrpSpPr>
          <p:grpSpPr bwMode="auto">
            <a:xfrm>
              <a:off x="509" y="1657"/>
              <a:ext cx="5001" cy="263"/>
              <a:chOff x="509" y="1657"/>
              <a:chExt cx="5001" cy="263"/>
            </a:xfrm>
          </p:grpSpPr>
          <p:sp>
            <p:nvSpPr>
              <p:cNvPr id="22563" name="Rectangle 69"/>
              <p:cNvSpPr>
                <a:spLocks noChangeArrowheads="1"/>
              </p:cNvSpPr>
              <p:nvPr/>
            </p:nvSpPr>
            <p:spPr bwMode="auto">
              <a:xfrm>
                <a:off x="2824" y="1660"/>
                <a:ext cx="2686" cy="2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5000"/>
                  <a:buFont typeface="Wingdings" panose="05000000000000000000" pitchFamily="2" charset="2"/>
                  <a:buNone/>
                </a:pPr>
                <a:r>
                  <a:rPr lang="en-US" altLang="en-US" sz="2300" b="1">
                    <a:solidFill>
                      <a:srgbClr val="FFEB55"/>
                    </a:solidFill>
                  </a:rPr>
                  <a:t>2. </a:t>
                </a:r>
                <a:r>
                  <a:rPr lang="en-US" altLang="en-US" sz="2000"/>
                  <a:t>Consecutive Interior</a:t>
                </a:r>
                <a:r>
                  <a:rPr lang="en-US" altLang="en-US" sz="2300"/>
                  <a:t>    </a:t>
                </a:r>
                <a:r>
                  <a:rPr lang="en-US" altLang="en-US" sz="2000"/>
                  <a:t>Thm.</a:t>
                </a:r>
              </a:p>
            </p:txBody>
          </p:sp>
          <p:sp>
            <p:nvSpPr>
              <p:cNvPr id="22564" name="Rectangle 70"/>
              <p:cNvSpPr>
                <a:spLocks noChangeArrowheads="1"/>
              </p:cNvSpPr>
              <p:nvPr/>
            </p:nvSpPr>
            <p:spPr bwMode="auto">
              <a:xfrm>
                <a:off x="509" y="1657"/>
                <a:ext cx="2250" cy="2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5000"/>
                  <a:buFont typeface="Wingdings" panose="05000000000000000000" pitchFamily="2" charset="2"/>
                  <a:buNone/>
                </a:pPr>
                <a:r>
                  <a:rPr lang="en-US" altLang="en-US" sz="2300" b="1">
                    <a:solidFill>
                      <a:srgbClr val="FFEB55"/>
                    </a:solidFill>
                  </a:rPr>
                  <a:t>2.                                      </a:t>
                </a:r>
                <a:endParaRPr lang="en-US" altLang="en-US" sz="2300"/>
              </a:p>
            </p:txBody>
          </p:sp>
          <p:sp>
            <p:nvSpPr>
              <p:cNvPr id="22565" name="Line 78"/>
              <p:cNvSpPr>
                <a:spLocks noChangeShapeType="1"/>
              </p:cNvSpPr>
              <p:nvPr/>
            </p:nvSpPr>
            <p:spPr bwMode="auto">
              <a:xfrm>
                <a:off x="509" y="1918"/>
                <a:ext cx="4815" cy="0"/>
              </a:xfrm>
              <a:prstGeom prst="line">
                <a:avLst/>
              </a:prstGeom>
              <a:noFill/>
              <a:ln w="12700">
                <a:solidFill>
                  <a:srgbClr val="0D0D0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pic>
            <p:nvPicPr>
              <p:cNvPr id="22566" name="Picture 93" descr="Ch03-20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2036"/>
              <a:stretch>
                <a:fillRect/>
              </a:stretch>
            </p:blipFill>
            <p:spPr bwMode="black">
              <a:xfrm>
                <a:off x="795" y="1724"/>
                <a:ext cx="1802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2562" name="Picture 195" descr="aa00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black">
            <a:xfrm>
              <a:off x="4503" y="1715"/>
              <a:ext cx="148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 212"/>
          <p:cNvGrpSpPr>
            <a:grpSpLocks/>
          </p:cNvGrpSpPr>
          <p:nvPr/>
        </p:nvGrpSpPr>
        <p:grpSpPr bwMode="auto">
          <a:xfrm>
            <a:off x="2344739" y="2933700"/>
            <a:ext cx="7939087" cy="427038"/>
            <a:chOff x="509" y="2177"/>
            <a:chExt cx="5001" cy="269"/>
          </a:xfrm>
        </p:grpSpPr>
        <p:grpSp>
          <p:nvGrpSpPr>
            <p:cNvPr id="22555" name="Group 182"/>
            <p:cNvGrpSpPr>
              <a:grpSpLocks/>
            </p:cNvGrpSpPr>
            <p:nvPr/>
          </p:nvGrpSpPr>
          <p:grpSpPr bwMode="auto">
            <a:xfrm>
              <a:off x="509" y="2177"/>
              <a:ext cx="5001" cy="269"/>
              <a:chOff x="509" y="2177"/>
              <a:chExt cx="5001" cy="269"/>
            </a:xfrm>
          </p:grpSpPr>
          <p:sp>
            <p:nvSpPr>
              <p:cNvPr id="22557" name="Rectangle 65"/>
              <p:cNvSpPr>
                <a:spLocks noChangeArrowheads="1"/>
              </p:cNvSpPr>
              <p:nvPr/>
            </p:nvSpPr>
            <p:spPr bwMode="auto">
              <a:xfrm>
                <a:off x="2824" y="2177"/>
                <a:ext cx="2686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5000"/>
                  <a:buFont typeface="Wingdings" panose="05000000000000000000" pitchFamily="2" charset="2"/>
                  <a:buNone/>
                </a:pPr>
                <a:r>
                  <a:rPr lang="en-US" altLang="en-US" sz="2300" b="1">
                    <a:solidFill>
                      <a:srgbClr val="FFEB55"/>
                    </a:solidFill>
                  </a:rPr>
                  <a:t>3. </a:t>
                </a:r>
                <a:r>
                  <a:rPr lang="en-US" altLang="en-US" sz="2000"/>
                  <a:t>Def. of congruent</a:t>
                </a:r>
                <a:r>
                  <a:rPr lang="en-US" altLang="en-US" sz="2300"/>
                  <a:t>     </a:t>
                </a:r>
                <a:r>
                  <a:rPr lang="en-US" altLang="en-US" sz="2000"/>
                  <a:t>s</a:t>
                </a:r>
              </a:p>
            </p:txBody>
          </p:sp>
          <p:sp>
            <p:nvSpPr>
              <p:cNvPr id="22558" name="Rectangle 66"/>
              <p:cNvSpPr>
                <a:spLocks noChangeArrowheads="1"/>
              </p:cNvSpPr>
              <p:nvPr/>
            </p:nvSpPr>
            <p:spPr bwMode="auto">
              <a:xfrm>
                <a:off x="509" y="2185"/>
                <a:ext cx="2129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20000"/>
                  </a:spcAft>
                  <a:buClr>
                    <a:srgbClr val="FFFFFF"/>
                  </a:buCl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5000"/>
                  <a:buFont typeface="Wingdings" panose="05000000000000000000" pitchFamily="2" charset="2"/>
                  <a:buNone/>
                </a:pPr>
                <a:r>
                  <a:rPr lang="en-US" altLang="en-US" sz="2300" b="1">
                    <a:solidFill>
                      <a:srgbClr val="FFEB55"/>
                    </a:solidFill>
                  </a:rPr>
                  <a:t>3.</a:t>
                </a:r>
              </a:p>
            </p:txBody>
          </p:sp>
          <p:sp>
            <p:nvSpPr>
              <p:cNvPr id="22559" name="Line 80"/>
              <p:cNvSpPr>
                <a:spLocks noChangeShapeType="1"/>
              </p:cNvSpPr>
              <p:nvPr/>
            </p:nvSpPr>
            <p:spPr bwMode="auto">
              <a:xfrm>
                <a:off x="509" y="2438"/>
                <a:ext cx="4815" cy="0"/>
              </a:xfrm>
              <a:prstGeom prst="line">
                <a:avLst/>
              </a:prstGeom>
              <a:noFill/>
              <a:ln w="12700">
                <a:solidFill>
                  <a:srgbClr val="0D0D0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pic>
            <p:nvPicPr>
              <p:cNvPr id="22560" name="Picture 91" descr="Ch03-200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black">
              <a:xfrm>
                <a:off x="775" y="2232"/>
                <a:ext cx="1032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2556" name="Picture 197" descr="aa00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black">
            <a:xfrm>
              <a:off x="4339" y="2217"/>
              <a:ext cx="148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216"/>
          <p:cNvGrpSpPr>
            <a:grpSpLocks/>
          </p:cNvGrpSpPr>
          <p:nvPr/>
        </p:nvGrpSpPr>
        <p:grpSpPr bwMode="auto">
          <a:xfrm>
            <a:off x="2341564" y="4619626"/>
            <a:ext cx="7939087" cy="696913"/>
            <a:chOff x="515" y="2910"/>
            <a:chExt cx="5001" cy="439"/>
          </a:xfrm>
        </p:grpSpPr>
        <p:grpSp>
          <p:nvGrpSpPr>
            <p:cNvPr id="22549" name="Group 214"/>
            <p:cNvGrpSpPr>
              <a:grpSpLocks/>
            </p:cNvGrpSpPr>
            <p:nvPr/>
          </p:nvGrpSpPr>
          <p:grpSpPr bwMode="auto">
            <a:xfrm>
              <a:off x="515" y="2910"/>
              <a:ext cx="5001" cy="439"/>
              <a:chOff x="515" y="2910"/>
              <a:chExt cx="5001" cy="439"/>
            </a:xfrm>
          </p:grpSpPr>
          <p:grpSp>
            <p:nvGrpSpPr>
              <p:cNvPr id="22551" name="Group 185"/>
              <p:cNvGrpSpPr>
                <a:grpSpLocks/>
              </p:cNvGrpSpPr>
              <p:nvPr/>
            </p:nvGrpSpPr>
            <p:grpSpPr bwMode="auto">
              <a:xfrm>
                <a:off x="515" y="2910"/>
                <a:ext cx="5001" cy="233"/>
                <a:chOff x="509" y="2910"/>
                <a:chExt cx="5001" cy="233"/>
              </a:xfrm>
            </p:grpSpPr>
            <p:sp>
              <p:nvSpPr>
                <p:cNvPr id="22553" name="Rectangle 59"/>
                <p:cNvSpPr>
                  <a:spLocks noChangeArrowheads="1"/>
                </p:cNvSpPr>
                <p:nvPr/>
              </p:nvSpPr>
              <p:spPr bwMode="auto">
                <a:xfrm>
                  <a:off x="2824" y="2910"/>
                  <a:ext cx="2686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50000"/>
                    </a:spcBef>
                    <a:spcAft>
                      <a:spcPct val="20000"/>
                    </a:spcAft>
                    <a:buClr>
                      <a:srgbClr val="FFFFFF"/>
                    </a:buCl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50000"/>
                    </a:spcBef>
                    <a:spcAft>
                      <a:spcPct val="20000"/>
                    </a:spcAft>
                    <a:buClr>
                      <a:srgbClr val="FFFFFF"/>
                    </a:buCl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50000"/>
                    </a:spcBef>
                    <a:spcAft>
                      <a:spcPct val="20000"/>
                    </a:spcAft>
                    <a:buClr>
                      <a:srgbClr val="FFFFFF"/>
                    </a:buCl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50000"/>
                    </a:spcBef>
                    <a:spcAft>
                      <a:spcPct val="20000"/>
                    </a:spcAft>
                    <a:buClr>
                      <a:srgbClr val="FFFFFF"/>
                    </a:buCl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2"/>
                    </a:buClr>
                    <a:buSzPct val="75000"/>
                    <a:buFont typeface="Wingdings" panose="05000000000000000000" pitchFamily="2" charset="2"/>
                    <a:buNone/>
                  </a:pPr>
                  <a:r>
                    <a:rPr lang="en-US" altLang="en-US" sz="2300" b="1">
                      <a:solidFill>
                        <a:srgbClr val="FFEB55"/>
                      </a:solidFill>
                    </a:rPr>
                    <a:t>7. </a:t>
                  </a:r>
                  <a:r>
                    <a:rPr lang="en-US" altLang="en-US" sz="2000"/>
                    <a:t>If cons. int.</a:t>
                  </a:r>
                  <a:r>
                    <a:rPr lang="en-US" altLang="en-US" sz="2300"/>
                    <a:t>     </a:t>
                  </a:r>
                  <a:r>
                    <a:rPr lang="en-US" altLang="en-US" sz="2000"/>
                    <a:t>s are suppl.,</a:t>
                  </a:r>
                  <a:r>
                    <a:rPr lang="en-US" altLang="en-US" sz="2300"/>
                    <a:t/>
                  </a:r>
                  <a:br>
                    <a:rPr lang="en-US" altLang="en-US" sz="2300"/>
                  </a:br>
                  <a:r>
                    <a:rPr lang="en-US" altLang="en-US" sz="2300"/>
                    <a:t> </a:t>
                  </a:r>
                  <a:r>
                    <a:rPr lang="en-US" altLang="en-US" sz="2000"/>
                    <a:t>then</a:t>
                  </a:r>
                  <a:r>
                    <a:rPr lang="en-US" altLang="en-US" sz="2300"/>
                    <a:t> </a:t>
                  </a:r>
                  <a:r>
                    <a:rPr lang="en-US" altLang="en-US" sz="2000"/>
                    <a:t>lines are</a:t>
                  </a:r>
                  <a:r>
                    <a:rPr lang="en-US" altLang="en-US" sz="2300"/>
                    <a:t>   .</a:t>
                  </a:r>
                </a:p>
              </p:txBody>
            </p:sp>
            <p:sp>
              <p:nvSpPr>
                <p:cNvPr id="22554" name="Rectangle 60"/>
                <p:cNvSpPr>
                  <a:spLocks noChangeArrowheads="1"/>
                </p:cNvSpPr>
                <p:nvPr/>
              </p:nvSpPr>
              <p:spPr bwMode="auto">
                <a:xfrm>
                  <a:off x="509" y="2910"/>
                  <a:ext cx="2129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50000"/>
                    </a:spcBef>
                    <a:spcAft>
                      <a:spcPct val="20000"/>
                    </a:spcAft>
                    <a:buClr>
                      <a:srgbClr val="FFFFFF"/>
                    </a:buCl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50000"/>
                    </a:spcBef>
                    <a:spcAft>
                      <a:spcPct val="20000"/>
                    </a:spcAft>
                    <a:buClr>
                      <a:srgbClr val="FFFFFF"/>
                    </a:buCl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50000"/>
                    </a:spcBef>
                    <a:spcAft>
                      <a:spcPct val="20000"/>
                    </a:spcAft>
                    <a:buClr>
                      <a:srgbClr val="FFFFFF"/>
                    </a:buCl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50000"/>
                    </a:spcBef>
                    <a:spcAft>
                      <a:spcPct val="20000"/>
                    </a:spcAft>
                    <a:buClr>
                      <a:srgbClr val="FFFFFF"/>
                    </a:buClr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2"/>
                    </a:buClr>
                    <a:buSzPct val="75000"/>
                    <a:buFont typeface="Wingdings" panose="05000000000000000000" pitchFamily="2" charset="2"/>
                    <a:buNone/>
                  </a:pPr>
                  <a:r>
                    <a:rPr lang="en-US" altLang="en-US" sz="2300" b="1">
                      <a:solidFill>
                        <a:srgbClr val="FFEB55"/>
                      </a:solidFill>
                    </a:rPr>
                    <a:t>7.</a:t>
                  </a:r>
                </a:p>
              </p:txBody>
            </p:sp>
          </p:grpSp>
          <p:pic>
            <p:nvPicPr>
              <p:cNvPr id="22552" name="Picture 177" descr="aa00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61" y="3206"/>
                <a:ext cx="58" cy="1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2550" name="Picture 199" descr="aa00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black">
            <a:xfrm>
              <a:off x="3881" y="2945"/>
              <a:ext cx="148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3673" name="Rectangle 217"/>
          <p:cNvSpPr>
            <a:spLocks noGrp="1" noChangeArrowheads="1"/>
          </p:cNvSpPr>
          <p:nvPr>
            <p:ph type="title"/>
          </p:nvPr>
        </p:nvSpPr>
        <p:spPr>
          <a:xfrm>
            <a:off x="2057400" y="473075"/>
            <a:ext cx="8153400" cy="67945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666633"/>
                  </a:outerShdw>
                </a:effectLst>
              </a:rPr>
              <a:t>Example 3:</a:t>
            </a:r>
          </a:p>
        </p:txBody>
      </p:sp>
      <p:sp>
        <p:nvSpPr>
          <p:cNvPr id="22540" name="Rectangle 225"/>
          <p:cNvSpPr>
            <a:spLocks noChangeArrowheads="1"/>
          </p:cNvSpPr>
          <p:nvPr/>
        </p:nvSpPr>
        <p:spPr bwMode="auto">
          <a:xfrm>
            <a:off x="7910514" y="3822266"/>
            <a:ext cx="184731" cy="42473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22541" name="Picture 234" descr="C03-020W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invGray">
          <a:xfrm>
            <a:off x="7542213" y="419100"/>
            <a:ext cx="2413000" cy="117475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3692" name="Text Box 236"/>
          <p:cNvSpPr txBox="1">
            <a:spLocks noChangeArrowheads="1"/>
          </p:cNvSpPr>
          <p:nvPr/>
        </p:nvSpPr>
        <p:spPr bwMode="auto">
          <a:xfrm>
            <a:off x="2336801" y="3279775"/>
            <a:ext cx="728662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FF66"/>
                </a:solidFill>
              </a:rPr>
              <a:t>4.</a:t>
            </a:r>
            <a:r>
              <a:rPr lang="en-US" altLang="en-US"/>
              <a:t> </a:t>
            </a:r>
            <a:r>
              <a:rPr lang="en-US" altLang="en-US">
                <a:sym typeface="Symbol" panose="05050102010706020507" pitchFamily="18" charset="2"/>
              </a:rPr>
              <a:t> 7 + 6 = 180</a:t>
            </a:r>
            <a:r>
              <a:rPr lang="en-US" altLang="en-US" i="1">
                <a:solidFill>
                  <a:srgbClr val="FFEB55"/>
                </a:solidFill>
                <a:sym typeface="Symbol" panose="05050102010706020507" pitchFamily="18" charset="2"/>
              </a:rPr>
              <a:t>		</a:t>
            </a:r>
            <a:r>
              <a:rPr lang="en-US" altLang="en-US">
                <a:solidFill>
                  <a:srgbClr val="FFFF66"/>
                </a:solidFill>
                <a:sym typeface="Symbol" panose="05050102010706020507" pitchFamily="18" charset="2"/>
              </a:rPr>
              <a:t>4.</a:t>
            </a:r>
            <a:r>
              <a:rPr lang="en-US" altLang="en-US">
                <a:sym typeface="Symbol" panose="05050102010706020507" pitchFamily="18" charset="2"/>
              </a:rPr>
              <a:t> </a:t>
            </a:r>
            <a:r>
              <a:rPr lang="en-US" altLang="en-US" sz="2000">
                <a:sym typeface="Symbol" panose="05050102010706020507" pitchFamily="18" charset="2"/>
              </a:rPr>
              <a:t>Def. Suppl. s</a:t>
            </a:r>
            <a:r>
              <a:rPr lang="en-US" altLang="en-US" sz="2000"/>
              <a:t> </a:t>
            </a:r>
          </a:p>
        </p:txBody>
      </p:sp>
      <p:sp>
        <p:nvSpPr>
          <p:cNvPr id="403693" name="Text Box 237"/>
          <p:cNvSpPr txBox="1">
            <a:spLocks noChangeArrowheads="1"/>
          </p:cNvSpPr>
          <p:nvPr/>
        </p:nvSpPr>
        <p:spPr bwMode="auto">
          <a:xfrm>
            <a:off x="2346326" y="3768725"/>
            <a:ext cx="728662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FF66"/>
                </a:solidFill>
              </a:rPr>
              <a:t>5.</a:t>
            </a:r>
            <a:r>
              <a:rPr lang="en-US" altLang="en-US"/>
              <a:t> </a:t>
            </a:r>
            <a:r>
              <a:rPr lang="en-US" altLang="en-US">
                <a:sym typeface="Symbol" panose="05050102010706020507" pitchFamily="18" charset="2"/>
              </a:rPr>
              <a:t> 4 + 6 = 180</a:t>
            </a:r>
            <a:r>
              <a:rPr lang="en-US" altLang="en-US" i="1">
                <a:solidFill>
                  <a:srgbClr val="FFEB55"/>
                </a:solidFill>
                <a:sym typeface="Symbol" panose="05050102010706020507" pitchFamily="18" charset="2"/>
              </a:rPr>
              <a:t>		</a:t>
            </a:r>
            <a:r>
              <a:rPr lang="en-US" altLang="en-US">
                <a:solidFill>
                  <a:srgbClr val="FFFF66"/>
                </a:solidFill>
                <a:sym typeface="Symbol" panose="05050102010706020507" pitchFamily="18" charset="2"/>
              </a:rPr>
              <a:t>5.</a:t>
            </a:r>
            <a:r>
              <a:rPr lang="en-US" altLang="en-US">
                <a:sym typeface="Symbol" panose="05050102010706020507" pitchFamily="18" charset="2"/>
              </a:rPr>
              <a:t> </a:t>
            </a:r>
            <a:r>
              <a:rPr lang="en-US" altLang="en-US" sz="2000">
                <a:sym typeface="Symbol" panose="05050102010706020507" pitchFamily="18" charset="2"/>
              </a:rPr>
              <a:t>Substitution</a:t>
            </a:r>
            <a:r>
              <a:rPr lang="en-US" altLang="en-US" sz="2000"/>
              <a:t> </a:t>
            </a:r>
          </a:p>
        </p:txBody>
      </p:sp>
      <p:sp>
        <p:nvSpPr>
          <p:cNvPr id="403694" name="Text Box 238"/>
          <p:cNvSpPr txBox="1">
            <a:spLocks noChangeArrowheads="1"/>
          </p:cNvSpPr>
          <p:nvPr/>
        </p:nvSpPr>
        <p:spPr bwMode="auto">
          <a:xfrm>
            <a:off x="2366964" y="4157664"/>
            <a:ext cx="728662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FF66"/>
                </a:solidFill>
              </a:rPr>
              <a:t>6.</a:t>
            </a:r>
            <a:r>
              <a:rPr lang="en-US" altLang="en-US"/>
              <a:t> </a:t>
            </a:r>
            <a:r>
              <a:rPr lang="en-US" altLang="en-US">
                <a:sym typeface="Symbol" panose="05050102010706020507" pitchFamily="18" charset="2"/>
              </a:rPr>
              <a:t> 4  and 6 are suppl</a:t>
            </a:r>
            <a:r>
              <a:rPr lang="en-US" altLang="en-US" i="1">
                <a:solidFill>
                  <a:srgbClr val="FFEB55"/>
                </a:solidFill>
                <a:sym typeface="Symbol" panose="05050102010706020507" pitchFamily="18" charset="2"/>
              </a:rPr>
              <a:t>	</a:t>
            </a:r>
            <a:r>
              <a:rPr lang="en-US" altLang="en-US">
                <a:solidFill>
                  <a:srgbClr val="FFFF66"/>
                </a:solidFill>
                <a:sym typeface="Symbol" panose="05050102010706020507" pitchFamily="18" charset="2"/>
              </a:rPr>
              <a:t>6.</a:t>
            </a:r>
            <a:r>
              <a:rPr lang="en-US" altLang="en-US">
                <a:sym typeface="Symbol" panose="05050102010706020507" pitchFamily="18" charset="2"/>
              </a:rPr>
              <a:t> Def. Suppl. s</a:t>
            </a:r>
            <a:r>
              <a:rPr lang="en-US" altLang="en-US" sz="2000"/>
              <a:t> </a:t>
            </a:r>
          </a:p>
        </p:txBody>
      </p:sp>
      <p:pic>
        <p:nvPicPr>
          <p:cNvPr id="45" name="Picture 121" descr="aa00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2779714" y="4673601"/>
            <a:ext cx="8096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33" descr="Ch03-19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535363" y="2335214"/>
            <a:ext cx="11430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3279775" y="2220913"/>
            <a:ext cx="406400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;</a:t>
            </a:r>
          </a:p>
        </p:txBody>
      </p:sp>
      <p:pic>
        <p:nvPicPr>
          <p:cNvPr id="48" name="Picture 114" descr="Ch03-08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invGray">
          <a:xfrm>
            <a:off x="2722564" y="2333625"/>
            <a:ext cx="642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9CCE-2F57-4DFA-9D76-7A16DE46AC4E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3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3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3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3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3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3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3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75" grpId="0" autoUpdateAnimBg="0"/>
      <p:bldP spid="403692" grpId="0"/>
      <p:bldP spid="403693" grpId="0"/>
      <p:bldP spid="403694" grpId="0"/>
      <p:bldP spid="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1524001" y="-212366"/>
            <a:ext cx="184731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55" name="Text Box 26"/>
          <p:cNvSpPr txBox="1">
            <a:spLocks noChangeArrowheads="1"/>
          </p:cNvSpPr>
          <p:nvPr/>
        </p:nvSpPr>
        <p:spPr bwMode="auto">
          <a:xfrm>
            <a:off x="2124076" y="1905001"/>
            <a:ext cx="79470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 b="1">
                <a:solidFill>
                  <a:srgbClr val="FFFF66"/>
                </a:solidFill>
              </a:rPr>
              <a:t>Given:</a:t>
            </a:r>
          </a:p>
        </p:txBody>
      </p:sp>
      <p:sp>
        <p:nvSpPr>
          <p:cNvPr id="23556" name="Text Box 23"/>
          <p:cNvSpPr txBox="1">
            <a:spLocks noChangeArrowheads="1"/>
          </p:cNvSpPr>
          <p:nvPr/>
        </p:nvSpPr>
        <p:spPr bwMode="invGray">
          <a:xfrm>
            <a:off x="2127250" y="3068639"/>
            <a:ext cx="82550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tabLst>
                <a:tab pos="12573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300" b="1">
                <a:solidFill>
                  <a:srgbClr val="FFFF66"/>
                </a:solidFill>
              </a:rPr>
              <a:t>Prove:</a:t>
            </a:r>
            <a:r>
              <a:rPr lang="en-US" altLang="en-US" sz="2300" b="1">
                <a:solidFill>
                  <a:schemeClr val="hlink"/>
                </a:solidFill>
              </a:rPr>
              <a:t>   </a:t>
            </a:r>
            <a:r>
              <a:rPr lang="en-US" altLang="en-US"/>
              <a:t>x || y</a:t>
            </a:r>
          </a:p>
        </p:txBody>
      </p:sp>
      <p:pic>
        <p:nvPicPr>
          <p:cNvPr id="23557" name="Picture 38" descr="C03-021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invGray">
          <a:xfrm>
            <a:off x="5062539" y="1847850"/>
            <a:ext cx="4689475" cy="362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Text Box 72"/>
          <p:cNvSpPr txBox="1">
            <a:spLocks noChangeArrowheads="1"/>
          </p:cNvSpPr>
          <p:nvPr/>
        </p:nvSpPr>
        <p:spPr bwMode="auto">
          <a:xfrm>
            <a:off x="3248026" y="1908175"/>
            <a:ext cx="108902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a || b</a:t>
            </a:r>
          </a:p>
        </p:txBody>
      </p:sp>
      <p:sp>
        <p:nvSpPr>
          <p:cNvPr id="23559" name="Text Box 73"/>
          <p:cNvSpPr txBox="1">
            <a:spLocks noChangeArrowheads="1"/>
          </p:cNvSpPr>
          <p:nvPr/>
        </p:nvSpPr>
        <p:spPr bwMode="auto">
          <a:xfrm>
            <a:off x="3224214" y="2465389"/>
            <a:ext cx="15398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tx2"/>
                </a:solidFill>
                <a:sym typeface="Symbol" panose="05050102010706020507" pitchFamily="18" charset="2"/>
              </a:rPr>
              <a:t></a:t>
            </a:r>
            <a:r>
              <a:rPr lang="en-US" altLang="en-US"/>
              <a:t>1 </a:t>
            </a:r>
            <a:r>
              <a:rPr lang="en-US" altLang="en-US">
                <a:solidFill>
                  <a:schemeClr val="tx2"/>
                </a:solidFill>
                <a:sym typeface="Symbol" panose="05050102010706020507" pitchFamily="18" charset="2"/>
              </a:rPr>
              <a:t></a:t>
            </a:r>
            <a:r>
              <a:rPr lang="en-US" altLang="en-US"/>
              <a:t> </a:t>
            </a:r>
            <a:r>
              <a:rPr lang="en-US" altLang="en-US">
                <a:solidFill>
                  <a:schemeClr val="tx2"/>
                </a:solidFill>
                <a:sym typeface="Symbol" panose="05050102010706020507" pitchFamily="18" charset="2"/>
              </a:rPr>
              <a:t>12</a:t>
            </a:r>
          </a:p>
        </p:txBody>
      </p:sp>
      <p:sp>
        <p:nvSpPr>
          <p:cNvPr id="297034" name="Rectangle 74"/>
          <p:cNvSpPr>
            <a:spLocks noGrp="1" noChangeArrowheads="1"/>
          </p:cNvSpPr>
          <p:nvPr>
            <p:ph type="title"/>
          </p:nvPr>
        </p:nvSpPr>
        <p:spPr>
          <a:xfrm>
            <a:off x="2057400" y="473075"/>
            <a:ext cx="8153400" cy="668338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666633"/>
                  </a:outerShdw>
                </a:effectLst>
              </a:rPr>
              <a:t>Your Turn: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9CCE-2F57-4DFA-9D76-7A16DE46AC4E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1524001" y="-212366"/>
            <a:ext cx="184731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579" name="Rectangle 17"/>
          <p:cNvSpPr>
            <a:spLocks noChangeArrowheads="1"/>
          </p:cNvSpPr>
          <p:nvPr/>
        </p:nvSpPr>
        <p:spPr bwMode="auto">
          <a:xfrm>
            <a:off x="2181226" y="1304925"/>
            <a:ext cx="14589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en-US">
              <a:solidFill>
                <a:srgbClr val="FFEB55"/>
              </a:solidFill>
            </a:endParaRPr>
          </a:p>
        </p:txBody>
      </p:sp>
      <p:sp>
        <p:nvSpPr>
          <p:cNvPr id="404511" name="Rectangle 31"/>
          <p:cNvSpPr>
            <a:spLocks noChangeArrowheads="1"/>
          </p:cNvSpPr>
          <p:nvPr/>
        </p:nvSpPr>
        <p:spPr bwMode="auto">
          <a:xfrm>
            <a:off x="5956301" y="4060825"/>
            <a:ext cx="426402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en-US" sz="2300" b="1">
                <a:solidFill>
                  <a:srgbClr val="FFEB55"/>
                </a:solidFill>
              </a:rPr>
              <a:t>1.</a:t>
            </a:r>
            <a:r>
              <a:rPr lang="en-US" altLang="en-US" sz="2300"/>
              <a:t> Given</a:t>
            </a:r>
            <a:endParaRPr lang="en-US" altLang="en-US" sz="2300" b="1">
              <a:solidFill>
                <a:srgbClr val="FFEB55"/>
              </a:solidFill>
            </a:endParaRPr>
          </a:p>
        </p:txBody>
      </p:sp>
      <p:sp>
        <p:nvSpPr>
          <p:cNvPr id="404512" name="Rectangle 32"/>
          <p:cNvSpPr>
            <a:spLocks noChangeArrowheads="1"/>
          </p:cNvSpPr>
          <p:nvPr/>
        </p:nvSpPr>
        <p:spPr bwMode="auto">
          <a:xfrm>
            <a:off x="2346325" y="4060825"/>
            <a:ext cx="3379788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en-US" sz="2300" b="1">
                <a:solidFill>
                  <a:srgbClr val="FFEB55"/>
                </a:solidFill>
              </a:rPr>
              <a:t>1.</a:t>
            </a:r>
            <a:r>
              <a:rPr lang="en-US" altLang="en-US" sz="2300">
                <a:solidFill>
                  <a:srgbClr val="FFEB55"/>
                </a:solidFill>
              </a:rPr>
              <a:t> </a:t>
            </a:r>
            <a:r>
              <a:rPr lang="en-US" altLang="en-US" sz="2700"/>
              <a:t>a || b; </a:t>
            </a:r>
            <a:r>
              <a:rPr lang="en-US" altLang="en-US" sz="2700">
                <a:sym typeface="Symbol" panose="05050102010706020507" pitchFamily="18" charset="2"/>
              </a:rPr>
              <a:t></a:t>
            </a:r>
            <a:r>
              <a:rPr lang="en-US" altLang="en-US" sz="2700"/>
              <a:t>1 </a:t>
            </a:r>
            <a:r>
              <a:rPr lang="en-US" altLang="en-US" sz="2700">
                <a:sym typeface="Symbol" panose="05050102010706020507" pitchFamily="18" charset="2"/>
              </a:rPr>
              <a:t></a:t>
            </a:r>
            <a:r>
              <a:rPr lang="en-US" altLang="en-US" sz="2700"/>
              <a:t> </a:t>
            </a:r>
            <a:r>
              <a:rPr lang="en-US" altLang="en-US" sz="2700">
                <a:sym typeface="Symbol" panose="05050102010706020507" pitchFamily="18" charset="2"/>
              </a:rPr>
              <a:t>12</a:t>
            </a:r>
            <a:endParaRPr lang="en-US" altLang="en-US" sz="2700"/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en-US" sz="2300" b="1">
                <a:solidFill>
                  <a:srgbClr val="FFEB55"/>
                </a:solidFill>
              </a:rPr>
              <a:t>                                         </a:t>
            </a:r>
          </a:p>
        </p:txBody>
      </p:sp>
      <p:sp>
        <p:nvSpPr>
          <p:cNvPr id="404509" name="Rectangle 29"/>
          <p:cNvSpPr>
            <a:spLocks noChangeArrowheads="1"/>
          </p:cNvSpPr>
          <p:nvPr/>
        </p:nvSpPr>
        <p:spPr bwMode="auto">
          <a:xfrm>
            <a:off x="5956301" y="4456114"/>
            <a:ext cx="426402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en-US" sz="2300" b="1">
                <a:solidFill>
                  <a:srgbClr val="FFEB55"/>
                </a:solidFill>
              </a:rPr>
              <a:t>2. </a:t>
            </a:r>
            <a:r>
              <a:rPr lang="en-US" altLang="en-US" sz="2300"/>
              <a:t>Corres. </a:t>
            </a:r>
            <a:r>
              <a:rPr lang="en-US" altLang="en-US" sz="2700">
                <a:sym typeface="Symbol" panose="05050102010706020507" pitchFamily="18" charset="2"/>
              </a:rPr>
              <a:t></a:t>
            </a:r>
            <a:r>
              <a:rPr lang="en-US" altLang="en-US" sz="2300">
                <a:sym typeface="Symbol" panose="05050102010706020507" pitchFamily="18" charset="2"/>
              </a:rPr>
              <a:t>s Postulate</a:t>
            </a:r>
          </a:p>
        </p:txBody>
      </p:sp>
      <p:sp>
        <p:nvSpPr>
          <p:cNvPr id="404510" name="Rectangle 30"/>
          <p:cNvSpPr>
            <a:spLocks noChangeArrowheads="1"/>
          </p:cNvSpPr>
          <p:nvPr/>
        </p:nvSpPr>
        <p:spPr bwMode="auto">
          <a:xfrm>
            <a:off x="2346325" y="4456114"/>
            <a:ext cx="3379788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en-US" sz="2300" b="1">
                <a:solidFill>
                  <a:srgbClr val="FFEB55"/>
                </a:solidFill>
              </a:rPr>
              <a:t>2.</a:t>
            </a:r>
            <a:r>
              <a:rPr lang="en-US" altLang="en-US" sz="2300">
                <a:solidFill>
                  <a:srgbClr val="FFEB55"/>
                </a:solidFill>
              </a:rPr>
              <a:t> </a:t>
            </a:r>
            <a:r>
              <a:rPr lang="en-US" altLang="en-US" sz="2700">
                <a:sym typeface="Symbol" panose="05050102010706020507" pitchFamily="18" charset="2"/>
              </a:rPr>
              <a:t>1  13</a:t>
            </a:r>
          </a:p>
        </p:txBody>
      </p:sp>
      <p:sp>
        <p:nvSpPr>
          <p:cNvPr id="404507" name="Rectangle 27"/>
          <p:cNvSpPr>
            <a:spLocks noChangeArrowheads="1"/>
          </p:cNvSpPr>
          <p:nvPr/>
        </p:nvSpPr>
        <p:spPr bwMode="auto">
          <a:xfrm>
            <a:off x="5956301" y="4865688"/>
            <a:ext cx="4264025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en-US" sz="2300" b="1">
                <a:solidFill>
                  <a:srgbClr val="FFEB55"/>
                </a:solidFill>
              </a:rPr>
              <a:t>3. </a:t>
            </a:r>
            <a:r>
              <a:rPr lang="en-US" altLang="en-US" sz="2300"/>
              <a:t>Vertical </a:t>
            </a:r>
            <a:r>
              <a:rPr lang="en-US" altLang="en-US" sz="2700">
                <a:sym typeface="Symbol" panose="05050102010706020507" pitchFamily="18" charset="2"/>
              </a:rPr>
              <a:t></a:t>
            </a:r>
            <a:r>
              <a:rPr lang="en-US" altLang="en-US" sz="2300">
                <a:sym typeface="Symbol" panose="05050102010706020507" pitchFamily="18" charset="2"/>
              </a:rPr>
              <a:t>s are </a:t>
            </a:r>
            <a:r>
              <a:rPr lang="en-US" altLang="en-US" sz="2700">
                <a:sym typeface="Symbol" panose="05050102010706020507" pitchFamily="18" charset="2"/>
              </a:rPr>
              <a:t></a:t>
            </a:r>
          </a:p>
        </p:txBody>
      </p:sp>
      <p:sp>
        <p:nvSpPr>
          <p:cNvPr id="404508" name="Rectangle 28"/>
          <p:cNvSpPr>
            <a:spLocks noChangeArrowheads="1"/>
          </p:cNvSpPr>
          <p:nvPr/>
        </p:nvSpPr>
        <p:spPr bwMode="auto">
          <a:xfrm>
            <a:off x="2346325" y="4865688"/>
            <a:ext cx="3379788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en-US" sz="2300" b="1">
                <a:solidFill>
                  <a:srgbClr val="FFEB55"/>
                </a:solidFill>
              </a:rPr>
              <a:t>3. </a:t>
            </a:r>
            <a:r>
              <a:rPr lang="en-US" altLang="en-US" sz="2700">
                <a:sym typeface="Symbol" panose="05050102010706020507" pitchFamily="18" charset="2"/>
              </a:rPr>
              <a:t>13  15</a:t>
            </a:r>
          </a:p>
        </p:txBody>
      </p:sp>
      <p:sp>
        <p:nvSpPr>
          <p:cNvPr id="404505" name="Rectangle 25"/>
          <p:cNvSpPr>
            <a:spLocks noChangeArrowheads="1"/>
          </p:cNvSpPr>
          <p:nvPr/>
        </p:nvSpPr>
        <p:spPr bwMode="auto">
          <a:xfrm>
            <a:off x="5956301" y="5276850"/>
            <a:ext cx="426402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en-US" sz="2300" b="1">
                <a:solidFill>
                  <a:srgbClr val="FFEB55"/>
                </a:solidFill>
              </a:rPr>
              <a:t>4. </a:t>
            </a:r>
            <a:r>
              <a:rPr lang="en-US" altLang="en-US" sz="2300"/>
              <a:t>Substitution</a:t>
            </a:r>
          </a:p>
        </p:txBody>
      </p:sp>
      <p:sp>
        <p:nvSpPr>
          <p:cNvPr id="404506" name="Rectangle 26"/>
          <p:cNvSpPr>
            <a:spLocks noChangeArrowheads="1"/>
          </p:cNvSpPr>
          <p:nvPr/>
        </p:nvSpPr>
        <p:spPr bwMode="auto">
          <a:xfrm>
            <a:off x="2346325" y="5276850"/>
            <a:ext cx="356235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en-US" sz="2300" b="1">
                <a:solidFill>
                  <a:srgbClr val="FFEB55"/>
                </a:solidFill>
              </a:rPr>
              <a:t>4. </a:t>
            </a:r>
            <a:r>
              <a:rPr lang="en-US" altLang="en-US" sz="2700">
                <a:sym typeface="Symbol" panose="05050102010706020507" pitchFamily="18" charset="2"/>
              </a:rPr>
              <a:t>12  15 </a:t>
            </a:r>
          </a:p>
        </p:txBody>
      </p:sp>
      <p:sp>
        <p:nvSpPr>
          <p:cNvPr id="404503" name="Rectangle 23"/>
          <p:cNvSpPr>
            <a:spLocks noChangeArrowheads="1"/>
          </p:cNvSpPr>
          <p:nvPr/>
        </p:nvSpPr>
        <p:spPr bwMode="auto">
          <a:xfrm>
            <a:off x="5956300" y="5643564"/>
            <a:ext cx="471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en-US" sz="2300" b="1">
                <a:solidFill>
                  <a:srgbClr val="FFEB55"/>
                </a:solidFill>
              </a:rPr>
              <a:t>5. </a:t>
            </a:r>
            <a:r>
              <a:rPr lang="en-US" altLang="en-US" sz="2000"/>
              <a:t>If corres. </a:t>
            </a:r>
            <a:r>
              <a:rPr lang="en-US" altLang="en-US" sz="2000">
                <a:sym typeface="Symbol" panose="05050102010706020507" pitchFamily="18" charset="2"/>
              </a:rPr>
              <a:t>s are , then lines are ||</a:t>
            </a:r>
            <a:r>
              <a:rPr lang="en-US" altLang="en-US" sz="2300">
                <a:sym typeface="Symbol" panose="05050102010706020507" pitchFamily="18" charset="2"/>
              </a:rPr>
              <a:t> </a:t>
            </a:r>
          </a:p>
        </p:txBody>
      </p:sp>
      <p:sp>
        <p:nvSpPr>
          <p:cNvPr id="404500" name="Rectangle 20"/>
          <p:cNvSpPr>
            <a:spLocks noChangeArrowheads="1"/>
          </p:cNvSpPr>
          <p:nvPr/>
        </p:nvSpPr>
        <p:spPr bwMode="auto">
          <a:xfrm>
            <a:off x="2359025" y="5629275"/>
            <a:ext cx="3379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en-US" sz="2300" b="1">
                <a:solidFill>
                  <a:srgbClr val="FFEB55"/>
                </a:solidFill>
              </a:rPr>
              <a:t>5. </a:t>
            </a:r>
            <a:r>
              <a:rPr lang="en-US" altLang="en-US" sz="2700"/>
              <a:t>x || y</a:t>
            </a:r>
          </a:p>
        </p:txBody>
      </p:sp>
      <p:sp>
        <p:nvSpPr>
          <p:cNvPr id="404513" name="Rectangle 33"/>
          <p:cNvSpPr>
            <a:spLocks noChangeArrowheads="1"/>
          </p:cNvSpPr>
          <p:nvPr/>
        </p:nvSpPr>
        <p:spPr bwMode="auto">
          <a:xfrm>
            <a:off x="5945189" y="3654426"/>
            <a:ext cx="42640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en-US" sz="2300" b="1">
                <a:solidFill>
                  <a:srgbClr val="FFEB55"/>
                </a:solidFill>
              </a:rPr>
              <a:t>                    Reasons</a:t>
            </a:r>
          </a:p>
        </p:txBody>
      </p:sp>
      <p:sp>
        <p:nvSpPr>
          <p:cNvPr id="404514" name="Rectangle 34"/>
          <p:cNvSpPr>
            <a:spLocks noChangeArrowheads="1"/>
          </p:cNvSpPr>
          <p:nvPr/>
        </p:nvSpPr>
        <p:spPr bwMode="auto">
          <a:xfrm>
            <a:off x="2335214" y="3654426"/>
            <a:ext cx="3379787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en-US" sz="2300" b="1">
                <a:solidFill>
                  <a:srgbClr val="FFEB55"/>
                </a:solidFill>
              </a:rPr>
              <a:t>              Statements </a:t>
            </a:r>
          </a:p>
        </p:txBody>
      </p:sp>
      <p:sp>
        <p:nvSpPr>
          <p:cNvPr id="404516" name="Line 36"/>
          <p:cNvSpPr>
            <a:spLocks noChangeShapeType="1"/>
          </p:cNvSpPr>
          <p:nvPr/>
        </p:nvSpPr>
        <p:spPr bwMode="auto">
          <a:xfrm>
            <a:off x="2335213" y="4060825"/>
            <a:ext cx="7643812" cy="0"/>
          </a:xfrm>
          <a:prstGeom prst="line">
            <a:avLst/>
          </a:prstGeom>
          <a:noFill/>
          <a:ln w="28575">
            <a:solidFill>
              <a:srgbClr val="FFEB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04524" name="Line 44"/>
          <p:cNvSpPr>
            <a:spLocks noChangeShapeType="1"/>
          </p:cNvSpPr>
          <p:nvPr/>
        </p:nvSpPr>
        <p:spPr bwMode="auto">
          <a:xfrm>
            <a:off x="5889626" y="3773488"/>
            <a:ext cx="34925" cy="2366962"/>
          </a:xfrm>
          <a:prstGeom prst="line">
            <a:avLst/>
          </a:prstGeom>
          <a:noFill/>
          <a:ln w="28575">
            <a:solidFill>
              <a:srgbClr val="FFEB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4594" name="Text Box 79"/>
          <p:cNvSpPr txBox="1">
            <a:spLocks noChangeArrowheads="1"/>
          </p:cNvSpPr>
          <p:nvPr/>
        </p:nvSpPr>
        <p:spPr bwMode="auto">
          <a:xfrm>
            <a:off x="3322639" y="1447800"/>
            <a:ext cx="173672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595" name="Text Box 81"/>
          <p:cNvSpPr txBox="1">
            <a:spLocks noChangeArrowheads="1"/>
          </p:cNvSpPr>
          <p:nvPr/>
        </p:nvSpPr>
        <p:spPr bwMode="black">
          <a:xfrm>
            <a:off x="3521076" y="1177925"/>
            <a:ext cx="26971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endParaRPr lang="en-US" altLang="en-US" sz="1800" b="1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endParaRPr lang="en-US" altLang="en-US" sz="1800"/>
          </a:p>
        </p:txBody>
      </p:sp>
      <p:sp>
        <p:nvSpPr>
          <p:cNvPr id="24596" name="Rectangle 82"/>
          <p:cNvSpPr>
            <a:spLocks noChangeArrowheads="1"/>
          </p:cNvSpPr>
          <p:nvPr/>
        </p:nvSpPr>
        <p:spPr bwMode="auto">
          <a:xfrm>
            <a:off x="3163889" y="1328739"/>
            <a:ext cx="1081087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FFEB55"/>
                </a:solidFill>
              </a:rPr>
              <a:t>Proof:</a:t>
            </a:r>
          </a:p>
        </p:txBody>
      </p:sp>
      <p:pic>
        <p:nvPicPr>
          <p:cNvPr id="24597" name="Picture 91" descr="C03-021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invGray">
          <a:xfrm>
            <a:off x="5002214" y="573089"/>
            <a:ext cx="3959225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4599" name="Rectangle 119"/>
          <p:cNvSpPr>
            <a:spLocks noGrp="1" noChangeArrowheads="1"/>
          </p:cNvSpPr>
          <p:nvPr>
            <p:ph type="title"/>
          </p:nvPr>
        </p:nvSpPr>
        <p:spPr>
          <a:xfrm>
            <a:off x="2057400" y="473075"/>
            <a:ext cx="8153400" cy="668338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666633"/>
                  </a:outerShdw>
                </a:effectLst>
              </a:rPr>
              <a:t>Your Turn: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9CCE-2F57-4DFA-9D76-7A16DE46AC4E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45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4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4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4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4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45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4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4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04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045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04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04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04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04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04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04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4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4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404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4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4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04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4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4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404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04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4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404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4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4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404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04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04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404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04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04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404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04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4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404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04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04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404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04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04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1000"/>
                                        <p:tgtEl>
                                          <p:spTgt spid="404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511" grpId="0"/>
      <p:bldP spid="404512" grpId="0"/>
      <p:bldP spid="404509" grpId="0"/>
      <p:bldP spid="404510" grpId="0"/>
      <p:bldP spid="404507" grpId="0"/>
      <p:bldP spid="404508" grpId="0"/>
      <p:bldP spid="404505" grpId="0"/>
      <p:bldP spid="404506" grpId="0"/>
      <p:bldP spid="404503" grpId="0"/>
      <p:bldP spid="404500" grpId="0"/>
      <p:bldP spid="404513" grpId="0"/>
      <p:bldP spid="404514" grpId="0"/>
      <p:bldP spid="404516" grpId="0" animBg="1"/>
      <p:bldP spid="4045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1524001" y="-212366"/>
            <a:ext cx="184731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298096" name="Picture 112" descr="Ch03-2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876"/>
          <a:stretch>
            <a:fillRect/>
          </a:stretch>
        </p:blipFill>
        <p:spPr bwMode="black">
          <a:xfrm>
            <a:off x="2255839" y="1947863"/>
            <a:ext cx="2852737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8097" name="Picture 113" descr="Ch03-2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425"/>
          <a:stretch>
            <a:fillRect/>
          </a:stretch>
        </p:blipFill>
        <p:spPr bwMode="black">
          <a:xfrm>
            <a:off x="2255839" y="3924301"/>
            <a:ext cx="3265487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15"/>
          <p:cNvGrpSpPr>
            <a:grpSpLocks/>
          </p:cNvGrpSpPr>
          <p:nvPr/>
        </p:nvGrpSpPr>
        <p:grpSpPr bwMode="auto">
          <a:xfrm>
            <a:off x="2120900" y="5614989"/>
            <a:ext cx="5664200" cy="433387"/>
            <a:chOff x="405" y="3661"/>
            <a:chExt cx="3568" cy="273"/>
          </a:xfrm>
        </p:grpSpPr>
        <p:pic>
          <p:nvPicPr>
            <p:cNvPr id="25611" name="Picture 110" descr="Ch03-21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black">
            <a:xfrm>
              <a:off x="1259" y="3682"/>
              <a:ext cx="271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2" name="Rectangle 114"/>
            <p:cNvSpPr>
              <a:spLocks noChangeArrowheads="1"/>
            </p:cNvSpPr>
            <p:nvPr/>
          </p:nvSpPr>
          <p:spPr bwMode="auto">
            <a:xfrm>
              <a:off x="405" y="3661"/>
              <a:ext cx="919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20000"/>
                </a:spcAft>
                <a:buClr>
                  <a:srgbClr val="FFFFFF"/>
                </a:buCl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US" b="1">
                  <a:solidFill>
                    <a:srgbClr val="FFEB55"/>
                  </a:solidFill>
                </a:rPr>
                <a:t>Answer: </a:t>
              </a:r>
              <a:endParaRPr lang="en-US" altLang="en-US">
                <a:solidFill>
                  <a:srgbClr val="FFEB55"/>
                </a:solidFill>
              </a:endParaRPr>
            </a:p>
          </p:txBody>
        </p:sp>
      </p:grpSp>
      <p:pic>
        <p:nvPicPr>
          <p:cNvPr id="298105" name="Picture 121" descr="TWEch3(p153)ex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invGray">
          <a:xfrm>
            <a:off x="6251575" y="1951039"/>
            <a:ext cx="3684588" cy="341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8106" name="Picture 122" descr="aa00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4102101" y="2847976"/>
            <a:ext cx="67627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8107" name="Picture 123" descr="aa00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4086226" y="4841876"/>
            <a:ext cx="67627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8109" name="Picture 125" descr="aa00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926" y="1374776"/>
            <a:ext cx="3198813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8114" name="Rectangle 130"/>
          <p:cNvSpPr>
            <a:spLocks noGrp="1" noChangeArrowheads="1"/>
          </p:cNvSpPr>
          <p:nvPr>
            <p:ph type="title"/>
          </p:nvPr>
        </p:nvSpPr>
        <p:spPr>
          <a:xfrm>
            <a:off x="2057400" y="473075"/>
            <a:ext cx="8153400" cy="655638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666633"/>
                  </a:outerShdw>
                </a:effectLst>
              </a:rPr>
              <a:t>Example 4: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9CCE-2F57-4DFA-9D76-7A16DE46AC4E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8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8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8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98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98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8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1524001" y="-212366"/>
            <a:ext cx="184731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9034" name="Rectangle 26"/>
          <p:cNvSpPr>
            <a:spLocks noChangeArrowheads="1"/>
          </p:cNvSpPr>
          <p:nvPr/>
        </p:nvSpPr>
        <p:spPr bwMode="auto">
          <a:xfrm>
            <a:off x="2120900" y="5445125"/>
            <a:ext cx="811530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300" b="1">
                <a:solidFill>
                  <a:srgbClr val="FFEB55"/>
                </a:solidFill>
              </a:rPr>
              <a:t>Answer: </a:t>
            </a:r>
            <a:r>
              <a:rPr lang="en-US" altLang="en-US" sz="2300"/>
              <a:t>Since the slopes are not equal, </a:t>
            </a:r>
            <a:r>
              <a:rPr lang="en-US" altLang="en-US" sz="2300" i="1"/>
              <a:t>r </a:t>
            </a:r>
            <a:r>
              <a:rPr lang="en-US" altLang="en-US" sz="2300"/>
              <a:t>is not parallel to</a:t>
            </a:r>
            <a:r>
              <a:rPr lang="en-US" altLang="en-US" sz="2300" i="1"/>
              <a:t> s.</a:t>
            </a:r>
            <a:r>
              <a:rPr lang="en-US" altLang="en-US" b="1">
                <a:solidFill>
                  <a:srgbClr val="FFEB55"/>
                </a:solidFill>
              </a:rPr>
              <a:t> </a:t>
            </a:r>
            <a:endParaRPr lang="en-US" altLang="en-US">
              <a:solidFill>
                <a:srgbClr val="FFEB55"/>
              </a:solidFill>
            </a:endParaRPr>
          </a:p>
        </p:txBody>
      </p:sp>
      <p:pic>
        <p:nvPicPr>
          <p:cNvPr id="299037" name="Picture 29" descr="C03-022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invGray">
          <a:xfrm>
            <a:off x="6402389" y="1847850"/>
            <a:ext cx="36099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9038" name="Picture 30" descr="aa00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389" y="1323976"/>
            <a:ext cx="317182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9041" name="Rectangle 33"/>
          <p:cNvSpPr>
            <a:spLocks noGrp="1" noChangeArrowheads="1"/>
          </p:cNvSpPr>
          <p:nvPr>
            <p:ph type="title"/>
          </p:nvPr>
        </p:nvSpPr>
        <p:spPr>
          <a:xfrm>
            <a:off x="2057400" y="473075"/>
            <a:ext cx="8153400" cy="655638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666633"/>
                  </a:outerShdw>
                </a:effectLst>
              </a:rPr>
              <a:t>Your Turn: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9CCE-2F57-4DFA-9D76-7A16DE46AC4E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9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9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9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3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871663" y="485775"/>
            <a:ext cx="8426450" cy="1143000"/>
          </a:xfrm>
        </p:spPr>
        <p:txBody>
          <a:bodyPr/>
          <a:lstStyle/>
          <a:p>
            <a:pPr algn="ctr" eaLnBrk="1" hangingPunct="1"/>
            <a:r>
              <a:rPr lang="en-US" altLang="en-US" sz="4000" b="1" dirty="0" smtClean="0"/>
              <a:t>Postulate</a:t>
            </a:r>
            <a:r>
              <a:rPr lang="en-US" altLang="en-US" sz="4000" b="1" dirty="0"/>
              <a:t/>
            </a:r>
            <a:br>
              <a:rPr lang="en-US" altLang="en-US" sz="4000" b="1" dirty="0"/>
            </a:br>
            <a:r>
              <a:rPr lang="en-US" altLang="en-US" sz="3000" b="1" dirty="0"/>
              <a:t>Converse of the Corresponding Angles Postulate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idx="1"/>
          </p:nvPr>
        </p:nvSpPr>
        <p:spPr>
          <a:xfrm>
            <a:off x="573206" y="1600201"/>
            <a:ext cx="11081982" cy="452596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US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	If two lines in a plane are cut by a transversal so that corresponding angles are congruent, then the lines are parallel.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1000" dirty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900" i="1" dirty="0">
                <a:solidFill>
                  <a:srgbClr val="FFEB55"/>
                </a:solidFill>
              </a:rPr>
              <a:t>Abbreviation:</a:t>
            </a:r>
            <a:r>
              <a:rPr lang="en-US" altLang="en-US" sz="2900" i="1" dirty="0"/>
              <a:t> </a:t>
            </a:r>
            <a:r>
              <a:rPr lang="en-US" altLang="en-US" sz="2900" i="1" dirty="0">
                <a:solidFill>
                  <a:srgbClr val="FFEB55"/>
                </a:solidFill>
              </a:rPr>
              <a:t>If corr. </a:t>
            </a:r>
            <a:r>
              <a:rPr lang="en-US" altLang="en-US" sz="2900" i="1" dirty="0">
                <a:solidFill>
                  <a:srgbClr val="FFEB55"/>
                </a:solidFill>
                <a:sym typeface="Symbol" panose="05050102010706020507" pitchFamily="18" charset="2"/>
              </a:rPr>
              <a:t>s are , then lines are </a:t>
            </a:r>
            <a:r>
              <a:rPr lang="en-US" altLang="en-US" sz="2900" i="1" dirty="0">
                <a:solidFill>
                  <a:srgbClr val="FFEB55"/>
                </a:solidFill>
                <a:cs typeface="Arial" panose="020B0604020202020204" pitchFamily="34" charset="0"/>
                <a:sym typeface="Symbol" panose="05050102010706020507" pitchFamily="18" charset="2"/>
              </a:rPr>
              <a:t>║.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F3F2-AD70-486E-B706-62E975B81CA2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19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3414" y="458788"/>
            <a:ext cx="8307387" cy="1143000"/>
          </a:xfrm>
        </p:spPr>
        <p:txBody>
          <a:bodyPr/>
          <a:lstStyle/>
          <a:p>
            <a:pPr algn="ctr" eaLnBrk="1" hangingPunct="1"/>
            <a:r>
              <a:rPr lang="en-US" altLang="en-US" sz="3400" b="1" dirty="0" smtClean="0"/>
              <a:t>Parallel </a:t>
            </a:r>
            <a:r>
              <a:rPr lang="en-US" altLang="en-US" sz="3400" b="1" dirty="0"/>
              <a:t>Postulate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86853" y="1692275"/>
            <a:ext cx="11000095" cy="4540250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3200" dirty="0" smtClean="0"/>
              <a:t/>
            </a:r>
            <a:br>
              <a:rPr lang="en-US" altLang="en-US" sz="3200" dirty="0" smtClean="0"/>
            </a:br>
            <a:r>
              <a:rPr lang="en-US" altLang="en-US" sz="3200" dirty="0" smtClean="0"/>
              <a:t>If given a line and a point not on the line, then there exists exactly one line through the point that is parallel to the given line.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F3F2-AD70-486E-B706-62E975B81CA2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6589" y="450850"/>
            <a:ext cx="8347075" cy="1143000"/>
          </a:xfrm>
        </p:spPr>
        <p:txBody>
          <a:bodyPr/>
          <a:lstStyle/>
          <a:p>
            <a:pPr algn="ctr" eaLnBrk="1" hangingPunct="1"/>
            <a:r>
              <a:rPr lang="en-US" altLang="en-US" sz="4000" b="1" dirty="0" smtClean="0"/>
              <a:t>Theorem</a:t>
            </a:r>
            <a:r>
              <a:rPr lang="en-US" altLang="en-US" sz="4000" dirty="0" smtClean="0"/>
              <a:t> </a:t>
            </a:r>
            <a:r>
              <a:rPr lang="en-US" altLang="en-US" sz="4000" dirty="0"/>
              <a:t/>
            </a:r>
            <a:br>
              <a:rPr lang="en-US" altLang="en-US" sz="4000" dirty="0"/>
            </a:br>
            <a:r>
              <a:rPr lang="en-US" altLang="en-US" sz="2900" b="1" dirty="0"/>
              <a:t>Converse of the Alternate Exterior Angles Theorem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idx="1"/>
          </p:nvPr>
        </p:nvSpPr>
        <p:spPr>
          <a:xfrm>
            <a:off x="573205" y="1600201"/>
            <a:ext cx="11054687" cy="4525963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endParaRPr lang="en-US" altLang="en-US" sz="28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 dirty="0" smtClean="0"/>
              <a:t>	If two lines in a plane are cut by a transversal so that a pair of alternate exterior angles is congruent, then the two lines are parallel.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1100" dirty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3600" i="1" dirty="0">
                <a:solidFill>
                  <a:srgbClr val="FFEB55"/>
                </a:solidFill>
              </a:rPr>
              <a:t>Abbreviation:</a:t>
            </a:r>
            <a:r>
              <a:rPr lang="en-US" altLang="en-US" sz="3600" i="1" dirty="0"/>
              <a:t> </a:t>
            </a:r>
            <a:r>
              <a:rPr lang="en-US" altLang="en-US" sz="3600" i="1" dirty="0">
                <a:solidFill>
                  <a:srgbClr val="FFEB55"/>
                </a:solidFill>
              </a:rPr>
              <a:t>If alt ext. </a:t>
            </a:r>
            <a:r>
              <a:rPr lang="en-US" altLang="en-US" sz="3600" i="1" dirty="0">
                <a:solidFill>
                  <a:srgbClr val="FFEB55"/>
                </a:solidFill>
                <a:sym typeface="Symbol" panose="05050102010706020507" pitchFamily="18" charset="2"/>
              </a:rPr>
              <a:t>s are , then lines are </a:t>
            </a:r>
            <a:r>
              <a:rPr lang="en-US" altLang="en-US" sz="3600" i="1" dirty="0">
                <a:solidFill>
                  <a:srgbClr val="FFEB55"/>
                </a:solidFill>
                <a:cs typeface="Arial" panose="020B0604020202020204" pitchFamily="34" charset="0"/>
                <a:sym typeface="Symbol" panose="05050102010706020507" pitchFamily="18" charset="2"/>
              </a:rPr>
              <a:t>║.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F3F2-AD70-486E-B706-62E975B81CA2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1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1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1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1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21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1" y="439738"/>
            <a:ext cx="8391525" cy="1143000"/>
          </a:xfrm>
        </p:spPr>
        <p:txBody>
          <a:bodyPr/>
          <a:lstStyle/>
          <a:p>
            <a:pPr algn="ctr" eaLnBrk="1" hangingPunct="1"/>
            <a:r>
              <a:rPr lang="en-US" altLang="en-US" sz="4000" b="1" dirty="0" smtClean="0"/>
              <a:t>Theorem</a:t>
            </a:r>
            <a:r>
              <a:rPr lang="en-US" altLang="en-US" sz="4000" b="1" dirty="0"/>
              <a:t/>
            </a:r>
            <a:br>
              <a:rPr lang="en-US" altLang="en-US" sz="4000" b="1" dirty="0"/>
            </a:br>
            <a:r>
              <a:rPr lang="en-US" altLang="en-US" sz="2800" b="1" dirty="0"/>
              <a:t>Converse of the Consecutive Interior Angles Theorem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idx="1"/>
          </p:nvPr>
        </p:nvSpPr>
        <p:spPr>
          <a:xfrm>
            <a:off x="559557" y="1630363"/>
            <a:ext cx="11054687" cy="4114800"/>
          </a:xfrm>
        </p:spPr>
        <p:txBody>
          <a:bodyPr>
            <a:noAutofit/>
          </a:bodyPr>
          <a:lstStyle/>
          <a:p>
            <a:pPr eaLnBrk="1" hangingPunct="1"/>
            <a:endParaRPr lang="en-US" altLang="en-US" sz="28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 dirty="0" smtClean="0"/>
              <a:t>	If two lines in a plane are cut by a transversal so that a pair of consecutive interior angles is supplementary, then the lines are parallel.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1100" dirty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3600" i="1" dirty="0">
                <a:solidFill>
                  <a:srgbClr val="FFEB55"/>
                </a:solidFill>
              </a:rPr>
              <a:t>Abbreviation:</a:t>
            </a:r>
            <a:r>
              <a:rPr lang="en-US" altLang="en-US" sz="3600" i="1" dirty="0"/>
              <a:t> </a:t>
            </a:r>
            <a:r>
              <a:rPr lang="en-US" altLang="en-US" sz="3600" i="1" dirty="0">
                <a:solidFill>
                  <a:srgbClr val="FFEB55"/>
                </a:solidFill>
              </a:rPr>
              <a:t>If cons. int. </a:t>
            </a:r>
            <a:r>
              <a:rPr lang="en-US" altLang="en-US" sz="3600" i="1" dirty="0">
                <a:solidFill>
                  <a:srgbClr val="FFEB55"/>
                </a:solidFill>
                <a:sym typeface="Symbol" panose="05050102010706020507" pitchFamily="18" charset="2"/>
              </a:rPr>
              <a:t>s are supp., then lines are </a:t>
            </a:r>
            <a:r>
              <a:rPr lang="en-US" altLang="en-US" sz="3600" i="1" dirty="0">
                <a:solidFill>
                  <a:srgbClr val="FFEB55"/>
                </a:solidFill>
                <a:cs typeface="Arial" panose="020B0604020202020204" pitchFamily="34" charset="0"/>
                <a:sym typeface="Symbol" panose="05050102010706020507" pitchFamily="18" charset="2"/>
              </a:rPr>
              <a:t>║.</a:t>
            </a:r>
            <a:endParaRPr lang="en-US" altLang="en-US" sz="3600" dirty="0"/>
          </a:p>
          <a:p>
            <a:pPr eaLnBrk="1" hangingPunct="1"/>
            <a:endParaRPr lang="en-US" alt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F3F2-AD70-486E-B706-62E975B81CA2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3413" y="581025"/>
            <a:ext cx="8375650" cy="1066800"/>
          </a:xfrm>
        </p:spPr>
        <p:txBody>
          <a:bodyPr/>
          <a:lstStyle/>
          <a:p>
            <a:pPr algn="ctr" eaLnBrk="1" hangingPunct="1"/>
            <a:r>
              <a:rPr lang="en-US" altLang="en-US" sz="3600" b="1" dirty="0"/>
              <a:t>Proof of the Converse of the Consecutive Interior Angles Theorem</a:t>
            </a:r>
          </a:p>
        </p:txBody>
      </p:sp>
      <p:sp>
        <p:nvSpPr>
          <p:cNvPr id="474115" name="Rectangle 3"/>
          <p:cNvSpPr>
            <a:spLocks noGrp="1" noChangeArrowheads="1"/>
          </p:cNvSpPr>
          <p:nvPr>
            <p:ph idx="1"/>
          </p:nvPr>
        </p:nvSpPr>
        <p:spPr>
          <a:xfrm>
            <a:off x="586854" y="2130425"/>
            <a:ext cx="11054686" cy="3587750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3200" dirty="0" smtClean="0">
                <a:solidFill>
                  <a:srgbClr val="FFFF66"/>
                </a:solidFill>
              </a:rPr>
              <a:t>Given:</a:t>
            </a:r>
            <a:r>
              <a:rPr lang="en-US" altLang="en-US" sz="3200" dirty="0" smtClean="0"/>
              <a:t>  </a:t>
            </a:r>
            <a:r>
              <a:rPr lang="en-US" altLang="en-US" sz="3200" dirty="0" smtClean="0">
                <a:sym typeface="Symbol" panose="05050102010706020507" pitchFamily="18" charset="2"/>
              </a:rPr>
              <a:t>4 and 5 are supplementary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3200" dirty="0" smtClean="0">
                <a:solidFill>
                  <a:srgbClr val="FFFF66"/>
                </a:solidFill>
                <a:sym typeface="Symbol" panose="05050102010706020507" pitchFamily="18" charset="2"/>
              </a:rPr>
              <a:t>Prove:</a:t>
            </a:r>
            <a:r>
              <a:rPr lang="en-US" altLang="en-US" sz="3200" dirty="0" smtClean="0">
                <a:sym typeface="Symbol" panose="05050102010706020507" pitchFamily="18" charset="2"/>
              </a:rPr>
              <a:t>  g </a:t>
            </a:r>
            <a:r>
              <a:rPr lang="en-US" altLang="en-US" sz="3200" dirty="0" smtClean="0">
                <a:cs typeface="Arial" panose="020B0604020202020204" pitchFamily="34" charset="0"/>
                <a:sym typeface="Symbol" panose="05050102010706020507" pitchFamily="18" charset="2"/>
              </a:rPr>
              <a:t>║ h</a:t>
            </a:r>
          </a:p>
        </p:txBody>
      </p:sp>
      <p:sp>
        <p:nvSpPr>
          <p:cNvPr id="474116" name="Line 4"/>
          <p:cNvSpPr>
            <a:spLocks noChangeShapeType="1"/>
          </p:cNvSpPr>
          <p:nvPr/>
        </p:nvSpPr>
        <p:spPr bwMode="auto">
          <a:xfrm>
            <a:off x="4267200" y="4038600"/>
            <a:ext cx="502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4117" name="Line 5"/>
          <p:cNvSpPr>
            <a:spLocks noChangeShapeType="1"/>
          </p:cNvSpPr>
          <p:nvPr/>
        </p:nvSpPr>
        <p:spPr bwMode="auto">
          <a:xfrm>
            <a:off x="4191000" y="4876800"/>
            <a:ext cx="502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4118" name="Line 6"/>
          <p:cNvSpPr>
            <a:spLocks noChangeShapeType="1"/>
          </p:cNvSpPr>
          <p:nvPr/>
        </p:nvSpPr>
        <p:spPr bwMode="auto">
          <a:xfrm>
            <a:off x="6324600" y="3200401"/>
            <a:ext cx="1303338" cy="2773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4119" name="Text Box 7"/>
          <p:cNvSpPr txBox="1">
            <a:spLocks noChangeArrowheads="1"/>
          </p:cNvSpPr>
          <p:nvPr/>
        </p:nvSpPr>
        <p:spPr bwMode="auto">
          <a:xfrm>
            <a:off x="6726238" y="3579813"/>
            <a:ext cx="228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1800" b="1">
                <a:solidFill>
                  <a:srgbClr val="FFEB55"/>
                </a:solidFill>
                <a:latin typeface="Tahoma" panose="020B0604030504040204" pitchFamily="34" charset="0"/>
              </a:rPr>
              <a:t>6</a:t>
            </a:r>
          </a:p>
        </p:txBody>
      </p:sp>
      <p:sp>
        <p:nvSpPr>
          <p:cNvPr id="474120" name="Text Box 8"/>
          <p:cNvSpPr txBox="1">
            <a:spLocks noChangeArrowheads="1"/>
          </p:cNvSpPr>
          <p:nvPr/>
        </p:nvSpPr>
        <p:spPr bwMode="auto">
          <a:xfrm>
            <a:off x="8669338" y="3578226"/>
            <a:ext cx="228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1800" b="1" i="1">
                <a:solidFill>
                  <a:srgbClr val="5BADFF"/>
                </a:solidFill>
                <a:latin typeface="Tahoma" panose="020B0604030504040204" pitchFamily="34" charset="0"/>
              </a:rPr>
              <a:t>g</a:t>
            </a:r>
          </a:p>
        </p:txBody>
      </p:sp>
      <p:sp>
        <p:nvSpPr>
          <p:cNvPr id="474121" name="Text Box 9"/>
          <p:cNvSpPr txBox="1">
            <a:spLocks noChangeArrowheads="1"/>
          </p:cNvSpPr>
          <p:nvPr/>
        </p:nvSpPr>
        <p:spPr bwMode="auto">
          <a:xfrm>
            <a:off x="8712200" y="4459288"/>
            <a:ext cx="228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1800" b="1" i="1">
                <a:solidFill>
                  <a:srgbClr val="5BADFF"/>
                </a:solidFill>
                <a:latin typeface="Tahoma" panose="020B0604030504040204" pitchFamily="34" charset="0"/>
              </a:rPr>
              <a:t>h</a:t>
            </a:r>
          </a:p>
        </p:txBody>
      </p:sp>
      <p:sp>
        <p:nvSpPr>
          <p:cNvPr id="474122" name="Text Box 10"/>
          <p:cNvSpPr txBox="1">
            <a:spLocks noChangeArrowheads="1"/>
          </p:cNvSpPr>
          <p:nvPr/>
        </p:nvSpPr>
        <p:spPr bwMode="auto">
          <a:xfrm>
            <a:off x="6854825" y="4021138"/>
            <a:ext cx="228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1800" b="1">
                <a:solidFill>
                  <a:srgbClr val="FFEB55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474123" name="Text Box 11"/>
          <p:cNvSpPr txBox="1">
            <a:spLocks noChangeArrowheads="1"/>
          </p:cNvSpPr>
          <p:nvPr/>
        </p:nvSpPr>
        <p:spPr bwMode="auto">
          <a:xfrm>
            <a:off x="7069138" y="4484688"/>
            <a:ext cx="228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1800" b="1">
                <a:solidFill>
                  <a:srgbClr val="FFEB55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F3F2-AD70-486E-B706-62E975B81CA2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7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47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7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47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47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47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47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47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47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47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47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47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115" grpId="0" build="p"/>
      <p:bldP spid="474116" grpId="0" animBg="1"/>
      <p:bldP spid="474117" grpId="0" animBg="1"/>
      <p:bldP spid="474118" grpId="0" animBg="1"/>
      <p:bldP spid="474119" grpId="0"/>
      <p:bldP spid="474120" grpId="0"/>
      <p:bldP spid="474121" grpId="0"/>
      <p:bldP spid="474122" grpId="0"/>
      <p:bldP spid="4741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26" y="555626"/>
            <a:ext cx="8245475" cy="887413"/>
          </a:xfrm>
        </p:spPr>
        <p:txBody>
          <a:bodyPr/>
          <a:lstStyle/>
          <a:p>
            <a:pPr algn="ctr" eaLnBrk="1" hangingPunct="1"/>
            <a:r>
              <a:rPr lang="en-US" altLang="en-US" sz="3600" b="1"/>
              <a:t>Paragraph Proof of the Converse of the Consecutive Interior Angles Theorem</a:t>
            </a:r>
          </a:p>
        </p:txBody>
      </p:sp>
      <p:sp>
        <p:nvSpPr>
          <p:cNvPr id="475139" name="Rectangle 3"/>
          <p:cNvSpPr>
            <a:spLocks noGrp="1" noChangeArrowheads="1"/>
          </p:cNvSpPr>
          <p:nvPr>
            <p:ph idx="1"/>
          </p:nvPr>
        </p:nvSpPr>
        <p:spPr>
          <a:xfrm>
            <a:off x="573206" y="2511188"/>
            <a:ext cx="11041039" cy="3418126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 dirty="0" smtClean="0"/>
              <a:t>	You are given that </a:t>
            </a:r>
            <a:r>
              <a:rPr lang="en-US" altLang="en-US" sz="2800" dirty="0" smtClean="0">
                <a:sym typeface="Symbol" panose="05050102010706020507" pitchFamily="18" charset="2"/>
              </a:rPr>
              <a:t>4 and 5 are supplementary.  By the Supplement Theorem, 5 and 6 are also supplementary because they form a linear pair.  If 2 s are supplementary to the same , then 4  6.  Therefore, by the Converse of the Corresponding s Angles Postulate, g and h are parallel.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F3F2-AD70-486E-B706-62E975B81CA2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75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75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36750" y="469900"/>
            <a:ext cx="8332788" cy="1143000"/>
          </a:xfrm>
        </p:spPr>
        <p:txBody>
          <a:bodyPr/>
          <a:lstStyle/>
          <a:p>
            <a:pPr algn="ctr" eaLnBrk="1" hangingPunct="1"/>
            <a:r>
              <a:rPr lang="en-US" altLang="en-US" sz="4000" b="1" dirty="0" smtClean="0"/>
              <a:t>Theorem</a:t>
            </a:r>
            <a:r>
              <a:rPr lang="en-US" altLang="en-US" sz="4100" b="1" dirty="0"/>
              <a:t/>
            </a:r>
            <a:br>
              <a:rPr lang="en-US" altLang="en-US" sz="4100" b="1" dirty="0"/>
            </a:br>
            <a:r>
              <a:rPr lang="en-US" altLang="en-US" sz="2900" b="1" dirty="0"/>
              <a:t>Converse of the Alternate Interior Angles Theorem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idx="1"/>
          </p:nvPr>
        </p:nvSpPr>
        <p:spPr>
          <a:xfrm>
            <a:off x="573206" y="1978925"/>
            <a:ext cx="11041039" cy="4147239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	</a:t>
            </a:r>
            <a:r>
              <a:rPr lang="en-US" altLang="en-US" sz="1000" dirty="0"/>
              <a:t/>
            </a:r>
            <a:br>
              <a:rPr lang="en-US" altLang="en-US" sz="1000" dirty="0"/>
            </a:br>
            <a:r>
              <a:rPr lang="en-US" altLang="en-US" sz="1000" dirty="0"/>
              <a:t/>
            </a:r>
            <a:br>
              <a:rPr lang="en-US" altLang="en-US" sz="1000" dirty="0"/>
            </a:br>
            <a:r>
              <a:rPr lang="en-US" altLang="en-US" sz="2800" dirty="0" smtClean="0"/>
              <a:t>If two lines in a plane are cut by a transversal so that a pair of alternate interior angles is congruent, then the lines are parallel.</a:t>
            </a:r>
            <a:br>
              <a:rPr lang="en-US" altLang="en-US" sz="2800" dirty="0" smtClean="0"/>
            </a:br>
            <a:endParaRPr lang="en-US" altLang="en-US" sz="1100" dirty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3600" i="1" dirty="0">
                <a:solidFill>
                  <a:srgbClr val="FFEB55"/>
                </a:solidFill>
              </a:rPr>
              <a:t>Abbreviation:</a:t>
            </a:r>
            <a:r>
              <a:rPr lang="en-US" altLang="en-US" sz="3600" i="1" dirty="0"/>
              <a:t> </a:t>
            </a:r>
            <a:r>
              <a:rPr lang="en-US" altLang="en-US" sz="3600" i="1" dirty="0">
                <a:solidFill>
                  <a:srgbClr val="FFEB55"/>
                </a:solidFill>
              </a:rPr>
              <a:t>If alt. int. </a:t>
            </a:r>
            <a:r>
              <a:rPr lang="en-US" altLang="en-US" sz="3600" i="1" dirty="0">
                <a:solidFill>
                  <a:srgbClr val="FFEB55"/>
                </a:solidFill>
                <a:sym typeface="Symbol" panose="05050102010706020507" pitchFamily="18" charset="2"/>
              </a:rPr>
              <a:t>s are , then lines are </a:t>
            </a:r>
            <a:r>
              <a:rPr lang="en-US" altLang="en-US" sz="3600" i="1" dirty="0">
                <a:solidFill>
                  <a:srgbClr val="FFEB55"/>
                </a:solidFill>
                <a:cs typeface="Arial" panose="020B0604020202020204" pitchFamily="34" charset="0"/>
                <a:sym typeface="Symbol" panose="05050102010706020507" pitchFamily="18" charset="2"/>
              </a:rPr>
              <a:t>║.</a:t>
            </a:r>
            <a:endParaRPr lang="en-US" altLang="en-US" sz="3600" dirty="0"/>
          </a:p>
          <a:p>
            <a:pPr eaLnBrk="1" hangingPunct="1"/>
            <a:endParaRPr lang="en-US" altLang="en-US" sz="29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F3F2-AD70-486E-B706-62E975B81CA2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3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3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3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3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23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PATH" val="P:\Algebra 1\graphics\equations\03-01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efined">
  <a:themeElements>
    <a:clrScheme name="Refined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Refined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20000"/>
          </a:spcAft>
          <a:buClr>
            <a:srgbClr val="FFFFFF"/>
          </a:buClr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20000"/>
          </a:spcAft>
          <a:buClr>
            <a:srgbClr val="FFFFFF"/>
          </a:buClr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efine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fine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fine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on">
  <a:themeElements>
    <a:clrScheme name="Custom 1">
      <a:dk1>
        <a:srgbClr val="000000"/>
      </a:dk1>
      <a:lt1>
        <a:srgbClr val="FFFFFF"/>
      </a:lt1>
      <a:dk2>
        <a:srgbClr val="39302A"/>
      </a:dk2>
      <a:lt2>
        <a:srgbClr val="E5DEDB"/>
      </a:lt2>
      <a:accent1>
        <a:srgbClr val="E7216C"/>
      </a:accent1>
      <a:accent2>
        <a:srgbClr val="E7216C"/>
      </a:accent2>
      <a:accent3>
        <a:srgbClr val="40CCBF"/>
      </a:accent3>
      <a:accent4>
        <a:srgbClr val="E7216C"/>
      </a:accent4>
      <a:accent5>
        <a:srgbClr val="40CCBF"/>
      </a:accent5>
      <a:accent6>
        <a:srgbClr val="E7216C"/>
      </a:accent6>
      <a:hlink>
        <a:srgbClr val="2998E3"/>
      </a:hlink>
      <a:folHlink>
        <a:srgbClr val="E7216C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13700</TotalTime>
  <Words>537</Words>
  <Application>Microsoft Office PowerPoint</Application>
  <PresentationFormat>Widescreen</PresentationFormat>
  <Paragraphs>178</Paragraphs>
  <Slides>24</Slides>
  <Notes>23</Notes>
  <HiddenSlides>0</HiddenSlides>
  <MMClips>0</MMClips>
  <ScaleCrop>false</ScaleCrop>
  <HeadingPairs>
    <vt:vector size="10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  <vt:variant>
        <vt:lpstr>Custom Shows</vt:lpstr>
      </vt:variant>
      <vt:variant>
        <vt:i4>10</vt:i4>
      </vt:variant>
    </vt:vector>
  </HeadingPairs>
  <TitlesOfParts>
    <vt:vector size="43" baseType="lpstr">
      <vt:lpstr>Arial</vt:lpstr>
      <vt:lpstr>Times New Roman</vt:lpstr>
      <vt:lpstr>Wingdings</vt:lpstr>
      <vt:lpstr>Calibri</vt:lpstr>
      <vt:lpstr>Symbol</vt:lpstr>
      <vt:lpstr>Tahoma</vt:lpstr>
      <vt:lpstr>Refined</vt:lpstr>
      <vt:lpstr>Ion</vt:lpstr>
      <vt:lpstr>MathType 5.0 Equation</vt:lpstr>
      <vt:lpstr>Proving Lines Parallel</vt:lpstr>
      <vt:lpstr>Objectives</vt:lpstr>
      <vt:lpstr>Postulate Converse of the Corresponding Angles Postulate</vt:lpstr>
      <vt:lpstr>Parallel Postulate</vt:lpstr>
      <vt:lpstr>Theorem  Converse of the Alternate Exterior Angles Theorem</vt:lpstr>
      <vt:lpstr>Theorem Converse of the Consecutive Interior Angles Theorem</vt:lpstr>
      <vt:lpstr>Proof of the Converse of the Consecutive Interior Angles Theorem</vt:lpstr>
      <vt:lpstr>Paragraph Proof of the Converse of the Consecutive Interior Angles Theorem</vt:lpstr>
      <vt:lpstr>Theorem Converse of the Alternate Interior Angles Theorem</vt:lpstr>
      <vt:lpstr>Proof of the Converse of the Alternate Interior Angles Theorem</vt:lpstr>
      <vt:lpstr>Two - Column Proof of the Converse of the Alternate Interior Angles Theorem</vt:lpstr>
      <vt:lpstr> Theorem </vt:lpstr>
      <vt:lpstr>Example 1:</vt:lpstr>
      <vt:lpstr>Your Turn:</vt:lpstr>
      <vt:lpstr>Example 2:</vt:lpstr>
      <vt:lpstr>Example 2:</vt:lpstr>
      <vt:lpstr>Example 2:</vt:lpstr>
      <vt:lpstr>Your Turn:</vt:lpstr>
      <vt:lpstr>Example 3:</vt:lpstr>
      <vt:lpstr>Example 3:</vt:lpstr>
      <vt:lpstr>Your Turn:</vt:lpstr>
      <vt:lpstr>Your Turn:</vt:lpstr>
      <vt:lpstr>Example 4:</vt:lpstr>
      <vt:lpstr>Your Turn:</vt:lpstr>
      <vt:lpstr>transparency 1</vt:lpstr>
      <vt:lpstr>transparency 2</vt:lpstr>
      <vt:lpstr>transparency 3</vt:lpstr>
      <vt:lpstr>transparency 4</vt:lpstr>
      <vt:lpstr>transparency 5</vt:lpstr>
      <vt:lpstr>transparency 6</vt:lpstr>
      <vt:lpstr>transparency 7</vt:lpstr>
      <vt:lpstr>transparency 8</vt:lpstr>
      <vt:lpstr>transparency 9</vt:lpstr>
      <vt:lpstr>dotcom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Jeff Twiddy</dc:creator>
  <cp:lastModifiedBy>Jeff Twiddy</cp:lastModifiedBy>
  <cp:revision>620</cp:revision>
  <dcterms:created xsi:type="dcterms:W3CDTF">2002-01-18T18:33:30Z</dcterms:created>
  <dcterms:modified xsi:type="dcterms:W3CDTF">2015-09-23T16:27:19Z</dcterms:modified>
</cp:coreProperties>
</file>