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9A254-A80B-4940-A4B7-3F6BB391C2C7}" type="datetimeFigureOut">
              <a:rPr lang="en-US" smtClean="0"/>
              <a:t>9/27/2015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008E1-79F6-42D5-A292-7F1E3B69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678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8D27B06-6C7B-43D2-B554-6A6C70DDA3DF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5966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42EED6C-07A0-429D-92C0-892960A37E14}" type="slidenum">
              <a:rPr lang="en-US" altLang="en-US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53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0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9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5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0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309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25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79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03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895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80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9/27/2015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83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>
          <a:xfrm>
            <a:off x="631064" y="2101158"/>
            <a:ext cx="10934163" cy="2387600"/>
          </a:xfrm>
        </p:spPr>
        <p:txBody>
          <a:bodyPr/>
          <a:lstStyle/>
          <a:p>
            <a:r>
              <a:rPr lang="en-US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DANCE – DANCE - TRANSVERSAL</a:t>
            </a:r>
            <a:r>
              <a:rPr lang="en-US" alt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3244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2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35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556625" y="687388"/>
            <a:ext cx="1397000" cy="1230312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491039" y="693738"/>
            <a:ext cx="1171575" cy="1206500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64314" y="660401"/>
            <a:ext cx="1493837" cy="1185863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963738" y="693404"/>
            <a:ext cx="1568450" cy="1209675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2304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2306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2309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2310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2316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2318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2319" name="TextBox 38"/>
          <p:cNvSpPr txBox="1">
            <a:spLocks noChangeArrowheads="1"/>
          </p:cNvSpPr>
          <p:nvPr/>
        </p:nvSpPr>
        <p:spPr bwMode="auto">
          <a:xfrm>
            <a:off x="1568450" y="5572126"/>
            <a:ext cx="9099550" cy="203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12320" name="TextBox 39"/>
          <p:cNvSpPr txBox="1">
            <a:spLocks noChangeArrowheads="1"/>
          </p:cNvSpPr>
          <p:nvPr/>
        </p:nvSpPr>
        <p:spPr bwMode="auto">
          <a:xfrm>
            <a:off x="1524000" y="11113"/>
            <a:ext cx="90995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82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3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8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800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5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60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6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3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60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609192" y="699754"/>
            <a:ext cx="1549400" cy="1433513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460875" y="674689"/>
            <a:ext cx="1169988" cy="1177925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75425" y="693739"/>
            <a:ext cx="1492250" cy="1222375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873250" y="711045"/>
            <a:ext cx="1582738" cy="1435100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4352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4354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4357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4358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4364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4366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4367" name="TextBox 39"/>
          <p:cNvSpPr txBox="1">
            <a:spLocks noChangeArrowheads="1"/>
          </p:cNvSpPr>
          <p:nvPr/>
        </p:nvSpPr>
        <p:spPr bwMode="auto">
          <a:xfrm>
            <a:off x="1547813" y="5451476"/>
            <a:ext cx="9099550" cy="203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14368" name="TextBox 40"/>
          <p:cNvSpPr txBox="1">
            <a:spLocks noChangeArrowheads="1"/>
          </p:cNvSpPr>
          <p:nvPr/>
        </p:nvSpPr>
        <p:spPr bwMode="auto">
          <a:xfrm>
            <a:off x="1524000" y="11113"/>
            <a:ext cx="90995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91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5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8898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596313" y="648238"/>
            <a:ext cx="1549400" cy="1433513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460875" y="674689"/>
            <a:ext cx="1169988" cy="1177925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75425" y="693739"/>
            <a:ext cx="1492250" cy="1222375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873250" y="672408"/>
            <a:ext cx="1582738" cy="1435100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6400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6402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405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406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6412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6414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6415" name="TextBox 39"/>
          <p:cNvSpPr txBox="1">
            <a:spLocks noChangeArrowheads="1"/>
          </p:cNvSpPr>
          <p:nvPr/>
        </p:nvSpPr>
        <p:spPr bwMode="auto">
          <a:xfrm>
            <a:off x="1547813" y="5526088"/>
            <a:ext cx="9099550" cy="203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16416" name="TextBox 40"/>
          <p:cNvSpPr txBox="1">
            <a:spLocks noChangeArrowheads="1"/>
          </p:cNvSpPr>
          <p:nvPr/>
        </p:nvSpPr>
        <p:spPr bwMode="auto">
          <a:xfrm>
            <a:off x="1524000" y="11113"/>
            <a:ext cx="90995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40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5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5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962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610601" y="674688"/>
            <a:ext cx="1427163" cy="1230312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586289" y="690563"/>
            <a:ext cx="1169987" cy="971550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70664" y="666751"/>
            <a:ext cx="1493837" cy="1050925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833563" y="657226"/>
            <a:ext cx="1733550" cy="1096963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8448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8450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8453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8454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8460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8462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8463" name="TextBox 38"/>
          <p:cNvSpPr txBox="1">
            <a:spLocks noChangeArrowheads="1"/>
          </p:cNvSpPr>
          <p:nvPr/>
        </p:nvSpPr>
        <p:spPr bwMode="auto">
          <a:xfrm>
            <a:off x="1568450" y="5664200"/>
            <a:ext cx="9099550" cy="203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18464" name="TextBox 39"/>
          <p:cNvSpPr txBox="1">
            <a:spLocks noChangeArrowheads="1"/>
          </p:cNvSpPr>
          <p:nvPr/>
        </p:nvSpPr>
        <p:spPr bwMode="auto">
          <a:xfrm>
            <a:off x="1524000" y="11113"/>
            <a:ext cx="90995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7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5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643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610601" y="674688"/>
            <a:ext cx="1427163" cy="1230312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586289" y="703442"/>
            <a:ext cx="1169987" cy="971550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70664" y="666751"/>
            <a:ext cx="1493837" cy="1050925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833563" y="670105"/>
            <a:ext cx="1733550" cy="1096963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8553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0496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0498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0501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0502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0508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0510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0511" name="TextBox 38"/>
          <p:cNvSpPr txBox="1">
            <a:spLocks noChangeArrowheads="1"/>
          </p:cNvSpPr>
          <p:nvPr/>
        </p:nvSpPr>
        <p:spPr bwMode="auto">
          <a:xfrm>
            <a:off x="1568450" y="5702301"/>
            <a:ext cx="9099550" cy="2030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20512" name="TextBox 39"/>
          <p:cNvSpPr txBox="1">
            <a:spLocks noChangeArrowheads="1"/>
          </p:cNvSpPr>
          <p:nvPr/>
        </p:nvSpPr>
        <p:spPr bwMode="auto">
          <a:xfrm>
            <a:off x="1524000" y="11113"/>
            <a:ext cx="90995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826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5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title"/>
          </p:nvPr>
        </p:nvSpPr>
        <p:spPr>
          <a:xfrm>
            <a:off x="2606676" y="127000"/>
            <a:ext cx="3997325" cy="1073150"/>
          </a:xfrm>
        </p:spPr>
        <p:txBody>
          <a:bodyPr/>
          <a:lstStyle/>
          <a:p>
            <a:r>
              <a:rPr lang="en-US" altLang="en-US" smtClean="0"/>
              <a:t>Bell Ringer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00151"/>
            <a:ext cx="4622800" cy="4525963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US" dirty="0" smtClean="0">
                <a:ea typeface="+mn-ea"/>
              </a:rPr>
              <a:t>1. Copy the picture</a:t>
            </a:r>
          </a:p>
          <a:p>
            <a:pPr marL="0" indent="0">
              <a:buNone/>
              <a:defRPr/>
            </a:pPr>
            <a:r>
              <a:rPr lang="en-US" dirty="0" smtClean="0">
                <a:ea typeface="+mn-ea"/>
              </a:rPr>
              <a:t>2. Name a pair for each of the following: 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Corresponding angles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Alternate Interior Angles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Alternate Exterior Angles</a:t>
            </a:r>
            <a:endParaRPr lang="en-US" dirty="0">
              <a:ea typeface="+mn-ea"/>
            </a:endParaRP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38" y="681038"/>
            <a:ext cx="3840162" cy="436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63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7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4475163" y="5187950"/>
            <a:ext cx="4578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 b="1" i="1"/>
              <a:t>SPEED ROUND!</a:t>
            </a:r>
          </a:p>
        </p:txBody>
      </p:sp>
    </p:spTree>
    <p:extLst>
      <p:ext uri="{BB962C8B-B14F-4D97-AF65-F5344CB8AC3E}">
        <p14:creationId xmlns:p14="http://schemas.microsoft.com/office/powerpoint/2010/main" val="207777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458201" y="790600"/>
            <a:ext cx="1700213" cy="1152525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460875" y="727279"/>
            <a:ext cx="1169988" cy="1228725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70663" y="789191"/>
            <a:ext cx="1403350" cy="1052513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720850" y="646494"/>
            <a:ext cx="1735138" cy="1117600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2544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2546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2549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2550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2556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2558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2559" name="TextBox 38"/>
          <p:cNvSpPr txBox="1">
            <a:spLocks noChangeArrowheads="1"/>
          </p:cNvSpPr>
          <p:nvPr/>
        </p:nvSpPr>
        <p:spPr bwMode="auto">
          <a:xfrm>
            <a:off x="1568450" y="5646738"/>
            <a:ext cx="9099550" cy="203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22560" name="TextBox 39"/>
          <p:cNvSpPr txBox="1">
            <a:spLocks noChangeArrowheads="1"/>
          </p:cNvSpPr>
          <p:nvPr/>
        </p:nvSpPr>
        <p:spPr bwMode="auto">
          <a:xfrm>
            <a:off x="1524000" y="-7938"/>
            <a:ext cx="909955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00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8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4475163" y="5187950"/>
            <a:ext cx="4578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 b="1" i="1"/>
              <a:t>SPEED ROUND!</a:t>
            </a:r>
          </a:p>
        </p:txBody>
      </p:sp>
    </p:spTree>
    <p:extLst>
      <p:ext uri="{BB962C8B-B14F-4D97-AF65-F5344CB8AC3E}">
        <p14:creationId xmlns:p14="http://schemas.microsoft.com/office/powerpoint/2010/main" val="194799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458201" y="803479"/>
            <a:ext cx="1700213" cy="1152525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460875" y="727279"/>
            <a:ext cx="1169988" cy="1228725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70663" y="776312"/>
            <a:ext cx="1403350" cy="1052513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720850" y="672252"/>
            <a:ext cx="1735138" cy="1117600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4594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4597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4598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4604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4606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4607" name="TextBox 38"/>
          <p:cNvSpPr txBox="1">
            <a:spLocks noChangeArrowheads="1"/>
          </p:cNvSpPr>
          <p:nvPr/>
        </p:nvSpPr>
        <p:spPr bwMode="auto">
          <a:xfrm>
            <a:off x="1568450" y="5646738"/>
            <a:ext cx="9099550" cy="203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24608" name="TextBox 39"/>
          <p:cNvSpPr txBox="1">
            <a:spLocks noChangeArrowheads="1"/>
          </p:cNvSpPr>
          <p:nvPr/>
        </p:nvSpPr>
        <p:spPr bwMode="auto">
          <a:xfrm>
            <a:off x="1524000" y="-7938"/>
            <a:ext cx="909955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8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9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4475163" y="4786314"/>
            <a:ext cx="4578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 b="1" i="1"/>
              <a:t>FINAL ROUND!</a:t>
            </a:r>
          </a:p>
        </p:txBody>
      </p:sp>
    </p:spTree>
    <p:extLst>
      <p:ext uri="{BB962C8B-B14F-4D97-AF65-F5344CB8AC3E}">
        <p14:creationId xmlns:p14="http://schemas.microsoft.com/office/powerpoint/2010/main" val="67521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482013" y="927124"/>
            <a:ext cx="1579562" cy="1020762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525964" y="948634"/>
            <a:ext cx="1171575" cy="973137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491288" y="974392"/>
            <a:ext cx="1555750" cy="947737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933576" y="931732"/>
            <a:ext cx="1471613" cy="1144587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20851" y="62896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6640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6642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6645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6646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873251" y="64420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025651" y="65944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178051" y="67468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899025" y="6473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051425" y="6626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243764" y="6646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7396164" y="6799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548564" y="6951663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9525001" y="6669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9677401" y="6821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6664" name="TextBox 38"/>
          <p:cNvSpPr txBox="1">
            <a:spLocks noChangeArrowheads="1"/>
          </p:cNvSpPr>
          <p:nvPr/>
        </p:nvSpPr>
        <p:spPr bwMode="auto">
          <a:xfrm>
            <a:off x="1509713" y="5673725"/>
            <a:ext cx="9099551" cy="203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26665" name="TextBox 39"/>
          <p:cNvSpPr txBox="1">
            <a:spLocks noChangeArrowheads="1"/>
          </p:cNvSpPr>
          <p:nvPr/>
        </p:nvSpPr>
        <p:spPr bwMode="auto">
          <a:xfrm>
            <a:off x="1524000" y="11114"/>
            <a:ext cx="9144000" cy="922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00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0132E-6 3.10632E-6 L -0.0019 -0.8869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5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059 -0.01413 L -0.15059 -0.9879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3000"/>
                            </p:stCondLst>
                            <p:childTnLst>
                              <p:par>
                                <p:cTn id="6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07 -0.00787 L -0.10306 -0.94185 " pathEditMode="relative" rAng="0" ptsTypes="AA">
                                      <p:cBhvr>
                                        <p:cTn id="61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6000"/>
                            </p:stCondLst>
                            <p:childTnLst>
                              <p:par>
                                <p:cTn id="6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54 -0.00764 L -0.13254 -0.95622 " pathEditMode="relative" rAng="0" ptsTypes="AA">
                                      <p:cBhvr>
                                        <p:cTn id="64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9000"/>
                            </p:stCondLst>
                            <p:childTnLst>
                              <p:par>
                                <p:cTn id="6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67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6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12 -0.06625 L -0.06002 -0.9532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7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73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7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46 -0.06857 L -0.04737 -0.9555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9000"/>
                            </p:stCondLst>
                            <p:childTnLst>
                              <p:par>
                                <p:cTn id="7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72 -0.01181 L -0.13272 -0.98564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1000"/>
                            </p:stCondLst>
                            <p:childTnLst>
                              <p:par>
                                <p:cTn id="8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94 -0.01275 L -0.11694 -0.9613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63000"/>
                            </p:stCondLst>
                            <p:childTnLst>
                              <p:par>
                                <p:cTn id="8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82 -0.06671 L -0.07773 -0.95367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5000"/>
                            </p:stCondLst>
                            <p:childTnLst>
                              <p:par>
                                <p:cTn id="8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54 -0.00649 L -0.11953 -0.94047 " pathEditMode="relative" rAng="0" ptsTypes="AA">
                                      <p:cBhvr>
                                        <p:cTn id="8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68000"/>
                            </p:stCondLst>
                            <p:childTnLst>
                              <p:par>
                                <p:cTn id="9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1 -0.00672 L -0.1001 -0.9553 " pathEditMode="relative" rAng="0" ptsTypes="AA">
                                      <p:cBhvr>
                                        <p:cTn id="91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71000"/>
                            </p:stCondLst>
                            <p:childTnLst>
                              <p:par>
                                <p:cTn id="9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1 -0.0095 L -0.1171 -0.98332 " pathEditMode="relative" rAng="0" ptsTypes="AA">
                                      <p:cBhvr>
                                        <p:cTn id="9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1" grpId="0"/>
      <p:bldP spid="52" grpId="0"/>
      <p:bldP spid="5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10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4475163" y="5187950"/>
            <a:ext cx="4578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 b="1" i="1"/>
              <a:t>FINAL ROUND</a:t>
            </a:r>
          </a:p>
        </p:txBody>
      </p:sp>
    </p:spTree>
    <p:extLst>
      <p:ext uri="{BB962C8B-B14F-4D97-AF65-F5344CB8AC3E}">
        <p14:creationId xmlns:p14="http://schemas.microsoft.com/office/powerpoint/2010/main" val="40686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482013" y="927124"/>
            <a:ext cx="1579562" cy="1020762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525964" y="935755"/>
            <a:ext cx="1171575" cy="973137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491288" y="935755"/>
            <a:ext cx="1555750" cy="947737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921670" y="884239"/>
            <a:ext cx="1471613" cy="1144587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20851" y="62896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8688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8690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693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694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873251" y="64420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025651" y="65944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178051" y="6746876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899025" y="6473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051425" y="6626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243764" y="6646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7396164" y="6799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548564" y="6951663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9525001" y="6669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9677401" y="6821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28712" name="TextBox 38"/>
          <p:cNvSpPr txBox="1">
            <a:spLocks noChangeArrowheads="1"/>
          </p:cNvSpPr>
          <p:nvPr/>
        </p:nvSpPr>
        <p:spPr bwMode="auto">
          <a:xfrm>
            <a:off x="1509713" y="5673725"/>
            <a:ext cx="9099551" cy="203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28713" name="TextBox 39"/>
          <p:cNvSpPr txBox="1">
            <a:spLocks noChangeArrowheads="1"/>
          </p:cNvSpPr>
          <p:nvPr/>
        </p:nvSpPr>
        <p:spPr bwMode="auto">
          <a:xfrm>
            <a:off x="1524000" y="11114"/>
            <a:ext cx="9144000" cy="922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10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0132E-6 3.10632E-6 L -0.0019 -0.8869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5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059 -0.01413 L -0.15059 -0.9879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3000"/>
                            </p:stCondLst>
                            <p:childTnLst>
                              <p:par>
                                <p:cTn id="6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07 -0.00787 L -0.10306 -0.94185 " pathEditMode="relative" rAng="0" ptsTypes="AA">
                                      <p:cBhvr>
                                        <p:cTn id="61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6000"/>
                            </p:stCondLst>
                            <p:childTnLst>
                              <p:par>
                                <p:cTn id="6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54 -0.00764 L -0.13254 -0.95622 " pathEditMode="relative" rAng="0" ptsTypes="AA">
                                      <p:cBhvr>
                                        <p:cTn id="64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9000"/>
                            </p:stCondLst>
                            <p:childTnLst>
                              <p:par>
                                <p:cTn id="6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67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6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12 -0.06625 L -0.06002 -0.9532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7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73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7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46 -0.06857 L -0.04737 -0.9555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9000"/>
                            </p:stCondLst>
                            <p:childTnLst>
                              <p:par>
                                <p:cTn id="7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72 -0.01181 L -0.13272 -0.98564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1000"/>
                            </p:stCondLst>
                            <p:childTnLst>
                              <p:par>
                                <p:cTn id="8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94 -0.01275 L -0.11694 -0.9613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63000"/>
                            </p:stCondLst>
                            <p:childTnLst>
                              <p:par>
                                <p:cTn id="8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82 -0.06671 L -0.07773 -0.95367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5000"/>
                            </p:stCondLst>
                            <p:childTnLst>
                              <p:par>
                                <p:cTn id="8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54 -0.00649 L -0.11953 -0.94047 " pathEditMode="relative" rAng="0" ptsTypes="AA">
                                      <p:cBhvr>
                                        <p:cTn id="8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68000"/>
                            </p:stCondLst>
                            <p:childTnLst>
                              <p:par>
                                <p:cTn id="9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1 -0.00672 L -0.1001 -0.9553 " pathEditMode="relative" rAng="0" ptsTypes="AA">
                                      <p:cBhvr>
                                        <p:cTn id="91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71000"/>
                            </p:stCondLst>
                            <p:childTnLst>
                              <p:par>
                                <p:cTn id="9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1 -0.0095 L -0.1171 -0.98332 " pathEditMode="relative" rAng="0" ptsTypes="AA">
                                      <p:cBhvr>
                                        <p:cTn id="9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1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/>
          </p:cNvSpPr>
          <p:nvPr>
            <p:ph type="title"/>
          </p:nvPr>
        </p:nvSpPr>
        <p:spPr>
          <a:xfrm>
            <a:off x="1427409" y="69670"/>
            <a:ext cx="8229600" cy="1143001"/>
          </a:xfrm>
        </p:spPr>
        <p:txBody>
          <a:bodyPr/>
          <a:lstStyle/>
          <a:p>
            <a:r>
              <a:rPr lang="en-US" altLang="en-US" dirty="0" smtClean="0"/>
              <a:t>Worksheet (supplement)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26" y="996951"/>
            <a:ext cx="5032375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24001" y="996950"/>
            <a:ext cx="5286375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900" dirty="0"/>
              <a:t>1. For the figure above, name one pair each of </a:t>
            </a:r>
          </a:p>
          <a:p>
            <a:r>
              <a:rPr lang="en-US" altLang="en-US" sz="1900" dirty="0"/>
              <a:t/>
            </a:r>
            <a:br>
              <a:rPr lang="en-US" altLang="en-US" sz="1900" dirty="0"/>
            </a:br>
            <a:r>
              <a:rPr lang="en-US" altLang="en-US" sz="1900" dirty="0" err="1"/>
              <a:t>i</a:t>
            </a:r>
            <a:r>
              <a:rPr lang="en-US" altLang="en-US" sz="1900" dirty="0"/>
              <a:t>. Corresponding Angles</a:t>
            </a:r>
          </a:p>
          <a:p>
            <a:r>
              <a:rPr lang="en-US" altLang="en-US" sz="1900" dirty="0"/>
              <a:t> </a:t>
            </a:r>
          </a:p>
          <a:p>
            <a:endParaRPr lang="en-US" altLang="en-US" sz="1900" dirty="0"/>
          </a:p>
          <a:p>
            <a:r>
              <a:rPr lang="en-US" altLang="en-US" sz="1900" dirty="0"/>
              <a:t>ii. Alternate Interior Angles</a:t>
            </a:r>
          </a:p>
          <a:p>
            <a:r>
              <a:rPr lang="en-US" altLang="en-US" sz="1900" dirty="0"/>
              <a:t> </a:t>
            </a:r>
          </a:p>
          <a:p>
            <a:r>
              <a:rPr lang="en-US" altLang="en-US" sz="1900" dirty="0"/>
              <a:t> </a:t>
            </a:r>
          </a:p>
          <a:p>
            <a:r>
              <a:rPr lang="en-US" altLang="en-US" sz="1900" dirty="0"/>
              <a:t>iii. Alternate Exterior Angles</a:t>
            </a:r>
          </a:p>
          <a:p>
            <a:endParaRPr lang="en-US" altLang="en-US" sz="1900" dirty="0"/>
          </a:p>
          <a:p>
            <a:endParaRPr lang="en-US" altLang="en-US" sz="1900" dirty="0"/>
          </a:p>
          <a:p>
            <a:r>
              <a:rPr lang="en-US" altLang="en-US" sz="1900" dirty="0"/>
              <a:t>iv. Same-Side Interior Angles</a:t>
            </a:r>
          </a:p>
          <a:p>
            <a:r>
              <a:rPr lang="en-US" altLang="en-US" sz="1900" dirty="0"/>
              <a:t> </a:t>
            </a:r>
          </a:p>
          <a:p>
            <a:r>
              <a:rPr lang="en-US" altLang="en-US" sz="1900" dirty="0"/>
              <a:t>	</a:t>
            </a:r>
          </a:p>
          <a:p>
            <a:r>
              <a:rPr lang="en-US" altLang="en-US" sz="1900" dirty="0"/>
              <a:t>v. Vertical Angles</a:t>
            </a:r>
          </a:p>
          <a:p>
            <a:r>
              <a:rPr lang="en-US" altLang="en-US" sz="1900" dirty="0"/>
              <a:t> </a:t>
            </a:r>
          </a:p>
          <a:p>
            <a:r>
              <a:rPr lang="en-US" altLang="en-US" sz="1900" dirty="0"/>
              <a:t> </a:t>
            </a:r>
          </a:p>
          <a:p>
            <a:r>
              <a:rPr lang="en-US" altLang="en-US" sz="1900" dirty="0"/>
              <a:t>vi. Linear Pairs</a:t>
            </a:r>
          </a:p>
        </p:txBody>
      </p:sp>
    </p:spTree>
    <p:extLst>
      <p:ext uri="{BB962C8B-B14F-4D97-AF65-F5344CB8AC3E}">
        <p14:creationId xmlns:p14="http://schemas.microsoft.com/office/powerpoint/2010/main" val="382898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524000" y="2095501"/>
            <a:ext cx="45720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2. Given that L</a:t>
            </a:r>
            <a:r>
              <a:rPr lang="en-US" altLang="en-US" baseline="-25000"/>
              <a:t>1 </a:t>
            </a:r>
            <a:r>
              <a:rPr lang="en-US" altLang="en-US"/>
              <a:t>∥ L</a:t>
            </a:r>
            <a:r>
              <a:rPr lang="en-US" altLang="en-US" baseline="-25000"/>
              <a:t>2, </a:t>
            </a:r>
            <a:r>
              <a:rPr lang="en-US" altLang="en-US"/>
              <a:t>, if m</a:t>
            </a:r>
            <a:r>
              <a:rPr lang="en-US" altLang="en-US">
                <a:sym typeface="Symbol" panose="05050102010706020507" pitchFamily="18" charset="2"/>
              </a:rPr>
              <a:t></a:t>
            </a:r>
            <a:r>
              <a:rPr lang="en-US" altLang="en-US"/>
              <a:t>1 = 125</a:t>
            </a:r>
            <a:r>
              <a:rPr lang="en-US" altLang="en-US">
                <a:sym typeface="Symbol" panose="05050102010706020507" pitchFamily="18" charset="2"/>
              </a:rPr>
              <a:t></a:t>
            </a:r>
            <a:r>
              <a:rPr lang="en-US" altLang="en-US"/>
              <a:t>, </a:t>
            </a:r>
          </a:p>
          <a:p>
            <a:endParaRPr lang="en-US" altLang="en-US"/>
          </a:p>
          <a:p>
            <a:r>
              <a:rPr lang="en-US" altLang="en-US"/>
              <a:t>	i. What is m</a:t>
            </a:r>
            <a:r>
              <a:rPr lang="en-US" altLang="en-US">
                <a:sym typeface="Symbol" panose="05050102010706020507" pitchFamily="18" charset="2"/>
              </a:rPr>
              <a:t></a:t>
            </a:r>
            <a:r>
              <a:rPr lang="en-US" altLang="en-US"/>
              <a:t>5? What is their angle relationship? </a:t>
            </a:r>
          </a:p>
          <a:p>
            <a:r>
              <a:rPr lang="en-US" altLang="en-US"/>
              <a:t> </a:t>
            </a:r>
          </a:p>
          <a:p>
            <a:r>
              <a:rPr lang="en-US" altLang="en-US"/>
              <a:t> </a:t>
            </a:r>
          </a:p>
          <a:p>
            <a:r>
              <a:rPr lang="en-US" altLang="en-US"/>
              <a:t>	ii. What is m</a:t>
            </a:r>
            <a:r>
              <a:rPr lang="en-US" altLang="en-US">
                <a:sym typeface="Symbol" panose="05050102010706020507" pitchFamily="18" charset="2"/>
              </a:rPr>
              <a:t></a:t>
            </a:r>
            <a:r>
              <a:rPr lang="en-US" altLang="en-US"/>
              <a:t>8? What is their angle relationship?</a:t>
            </a:r>
          </a:p>
          <a:p>
            <a:r>
              <a:rPr lang="en-US" altLang="en-US"/>
              <a:t> </a:t>
            </a:r>
          </a:p>
          <a:p>
            <a:r>
              <a:rPr lang="en-US" altLang="en-US"/>
              <a:t> </a:t>
            </a:r>
          </a:p>
          <a:p>
            <a:r>
              <a:rPr lang="en-US" altLang="en-US"/>
              <a:t>	iii. What is m</a:t>
            </a:r>
            <a:r>
              <a:rPr lang="en-US" altLang="en-US">
                <a:sym typeface="Symbol" panose="05050102010706020507" pitchFamily="18" charset="2"/>
              </a:rPr>
              <a:t></a:t>
            </a:r>
            <a:r>
              <a:rPr lang="en-US" altLang="en-US"/>
              <a:t>3? What is their angle relationship?</a:t>
            </a:r>
          </a:p>
          <a:p>
            <a:r>
              <a:rPr lang="en-US" altLang="en-US"/>
              <a:t> 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14" y="1590676"/>
            <a:ext cx="4395787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287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524000" y="141763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3. Given that L</a:t>
            </a:r>
            <a:r>
              <a:rPr lang="en-US" altLang="en-US" baseline="-25000"/>
              <a:t>1 </a:t>
            </a:r>
            <a:r>
              <a:rPr lang="en-US" altLang="en-US"/>
              <a:t>∥ L</a:t>
            </a:r>
            <a:r>
              <a:rPr lang="en-US" altLang="en-US" baseline="-25000"/>
              <a:t>2, </a:t>
            </a:r>
            <a:r>
              <a:rPr lang="en-US" altLang="en-US"/>
              <a:t>, if m</a:t>
            </a:r>
            <a:r>
              <a:rPr lang="en-US" altLang="en-US">
                <a:sym typeface="Symbol" panose="05050102010706020507" pitchFamily="18" charset="2"/>
              </a:rPr>
              <a:t></a:t>
            </a:r>
            <a:r>
              <a:rPr lang="en-US" altLang="en-US"/>
              <a:t>4 = 12x +14 and m</a:t>
            </a:r>
            <a:r>
              <a:rPr lang="en-US" altLang="en-US">
                <a:sym typeface="Symbol" panose="05050102010706020507" pitchFamily="18" charset="2"/>
              </a:rPr>
              <a:t></a:t>
            </a:r>
            <a:r>
              <a:rPr lang="en-US" altLang="en-US"/>
              <a:t>2 = 5x-4, what is m</a:t>
            </a:r>
            <a:r>
              <a:rPr lang="en-US" altLang="en-US">
                <a:sym typeface="Symbol" panose="05050102010706020507" pitchFamily="18" charset="2"/>
              </a:rPr>
              <a:t></a:t>
            </a:r>
            <a:r>
              <a:rPr lang="en-US" altLang="en-US"/>
              <a:t>5? How do we know?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14" y="1590676"/>
            <a:ext cx="4395787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Dance Dance Transversal!</a:t>
            </a:r>
          </a:p>
        </p:txBody>
      </p:sp>
      <p:sp>
        <p:nvSpPr>
          <p:cNvPr id="71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mtClean="0"/>
              <a:t>(Based on the Game “Dance Dance Revolution”)</a:t>
            </a:r>
          </a:p>
        </p:txBody>
      </p:sp>
      <p:pic>
        <p:nvPicPr>
          <p:cNvPr id="7171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6" y="2946400"/>
            <a:ext cx="3743325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2946401"/>
            <a:ext cx="4244975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2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ea typeface="+mj-ea"/>
              </a:rPr>
              <a:t>Dance Dance Transversal! 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Instructions</a:t>
            </a:r>
            <a:endParaRPr lang="en-US" dirty="0">
              <a:ea typeface="+mj-ea"/>
            </a:endParaRPr>
          </a:p>
        </p:txBody>
      </p:sp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280401" y="1390650"/>
            <a:ext cx="1878013" cy="1860550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219576" y="1662113"/>
            <a:ext cx="1420813" cy="1420812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481763" y="1662113"/>
            <a:ext cx="1644650" cy="1346200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Explosion 2 5"/>
          <p:cNvSpPr>
            <a:spLocks noChangeArrowheads="1"/>
          </p:cNvSpPr>
          <p:nvPr/>
        </p:nvSpPr>
        <p:spPr bwMode="auto">
          <a:xfrm>
            <a:off x="1811339" y="1417639"/>
            <a:ext cx="2039937" cy="1843087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8451" y="2147889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3851275" y="2039939"/>
            <a:ext cx="22812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8200" name="TextBox 12"/>
          <p:cNvSpPr txBox="1">
            <a:spLocks noChangeArrowheads="1"/>
          </p:cNvSpPr>
          <p:nvPr/>
        </p:nvSpPr>
        <p:spPr bwMode="auto">
          <a:xfrm>
            <a:off x="8578851" y="1993900"/>
            <a:ext cx="15795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8201" name="TextBox 13"/>
          <p:cNvSpPr txBox="1">
            <a:spLocks noChangeArrowheads="1"/>
          </p:cNvSpPr>
          <p:nvPr/>
        </p:nvSpPr>
        <p:spPr bwMode="auto">
          <a:xfrm>
            <a:off x="6132514" y="1993900"/>
            <a:ext cx="22812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20851" y="6021389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>
            <a:off x="1547813" y="4891088"/>
            <a:ext cx="9099550" cy="203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3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2517E-7 4.13346E-6 L -0.02136 -0.57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7" y="-285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921" y="2001355"/>
            <a:ext cx="7450215" cy="2613875"/>
          </a:xfrm>
          <a:prstGeom prst="rect">
            <a:avLst/>
          </a:prstGeom>
          <a:noFill/>
        </p:spPr>
        <p:txBody>
          <a:bodyPr>
            <a:prstTxWarp prst="textCascadeDow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ROUND 1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102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>
            <a:spLocks noChangeArrowheads="1"/>
          </p:cNvSpPr>
          <p:nvPr/>
        </p:nvSpPr>
        <p:spPr bwMode="auto">
          <a:xfrm>
            <a:off x="8556625" y="687388"/>
            <a:ext cx="1397000" cy="1230312"/>
          </a:xfrm>
          <a:prstGeom prst="lightningBolt">
            <a:avLst/>
          </a:prstGeom>
          <a:solidFill>
            <a:srgbClr val="FFFF00">
              <a:alpha val="79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Connector 3"/>
          <p:cNvSpPr>
            <a:spLocks noChangeArrowheads="1"/>
          </p:cNvSpPr>
          <p:nvPr/>
        </p:nvSpPr>
        <p:spPr bwMode="auto">
          <a:xfrm>
            <a:off x="4491039" y="693738"/>
            <a:ext cx="1171575" cy="1206500"/>
          </a:xfrm>
          <a:prstGeom prst="flowChartConnector">
            <a:avLst/>
          </a:prstGeom>
          <a:solidFill>
            <a:srgbClr val="0000FF">
              <a:alpha val="39999"/>
            </a:srgbClr>
          </a:solidFill>
          <a:ln w="9525">
            <a:solidFill>
              <a:srgbClr val="3366F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5" name="Diamond 4"/>
          <p:cNvSpPr>
            <a:spLocks noChangeArrowheads="1"/>
          </p:cNvSpPr>
          <p:nvPr/>
        </p:nvSpPr>
        <p:spPr bwMode="auto">
          <a:xfrm>
            <a:off x="6564314" y="660401"/>
            <a:ext cx="1493837" cy="1185863"/>
          </a:xfrm>
          <a:prstGeom prst="diamond">
            <a:avLst/>
          </a:prstGeom>
          <a:solidFill>
            <a:srgbClr val="008000">
              <a:alpha val="4392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Explosion 2 6"/>
          <p:cNvSpPr>
            <a:spLocks noChangeArrowheads="1"/>
          </p:cNvSpPr>
          <p:nvPr/>
        </p:nvSpPr>
        <p:spPr bwMode="auto">
          <a:xfrm>
            <a:off x="1963738" y="667646"/>
            <a:ext cx="1568450" cy="1209675"/>
          </a:xfrm>
          <a:prstGeom prst="irregularSeal2">
            <a:avLst/>
          </a:prstGeom>
          <a:solidFill>
            <a:srgbClr val="FF0000">
              <a:alpha val="5098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68451" y="5529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84625" y="5559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6964" y="5580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458201" y="5602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20851" y="56816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3251" y="58340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25651" y="59864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78051" y="61388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330451" y="6291264"/>
            <a:ext cx="2282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600"/>
              <a:t>Corresponding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37025" y="57118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9425" y="58642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0256" name="TextBox 23"/>
          <p:cNvSpPr txBox="1">
            <a:spLocks noChangeArrowheads="1"/>
          </p:cNvSpPr>
          <p:nvPr/>
        </p:nvSpPr>
        <p:spPr bwMode="auto">
          <a:xfrm>
            <a:off x="4441825" y="60166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94225" y="61690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10258" name="TextBox 25"/>
          <p:cNvSpPr txBox="1">
            <a:spLocks noChangeArrowheads="1"/>
          </p:cNvSpPr>
          <p:nvPr/>
        </p:nvSpPr>
        <p:spPr bwMode="auto">
          <a:xfrm>
            <a:off x="4746625" y="6321425"/>
            <a:ext cx="22812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Alt-Interior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29364" y="5732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81764" y="58848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0261" name="TextBox 28"/>
          <p:cNvSpPr txBox="1">
            <a:spLocks noChangeArrowheads="1"/>
          </p:cNvSpPr>
          <p:nvPr/>
        </p:nvSpPr>
        <p:spPr bwMode="auto">
          <a:xfrm>
            <a:off x="6634164" y="60372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10262" name="TextBox 29"/>
          <p:cNvSpPr txBox="1">
            <a:spLocks noChangeArrowheads="1"/>
          </p:cNvSpPr>
          <p:nvPr/>
        </p:nvSpPr>
        <p:spPr bwMode="auto">
          <a:xfrm>
            <a:off x="6786564" y="61896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38964" y="63420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091364" y="6494464"/>
            <a:ext cx="22812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Alt-Exterior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610601" y="5754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763001" y="59070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915401" y="60594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0268" name="TextBox 35"/>
          <p:cNvSpPr txBox="1">
            <a:spLocks noChangeArrowheads="1"/>
          </p:cNvSpPr>
          <p:nvPr/>
        </p:nvSpPr>
        <p:spPr bwMode="auto">
          <a:xfrm>
            <a:off x="9067801" y="62118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220201" y="63642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0270" name="TextBox 37"/>
          <p:cNvSpPr txBox="1">
            <a:spLocks noChangeArrowheads="1"/>
          </p:cNvSpPr>
          <p:nvPr/>
        </p:nvSpPr>
        <p:spPr bwMode="auto">
          <a:xfrm>
            <a:off x="9372601" y="6516688"/>
            <a:ext cx="15795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3000"/>
              <a:t>Vertical</a:t>
            </a:r>
          </a:p>
        </p:txBody>
      </p:sp>
      <p:sp>
        <p:nvSpPr>
          <p:cNvPr id="10271" name="TextBox 38"/>
          <p:cNvSpPr txBox="1">
            <a:spLocks noChangeArrowheads="1"/>
          </p:cNvSpPr>
          <p:nvPr/>
        </p:nvSpPr>
        <p:spPr bwMode="auto">
          <a:xfrm>
            <a:off x="1568450" y="5627688"/>
            <a:ext cx="9099550" cy="203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10272" name="TextBox 39"/>
          <p:cNvSpPr txBox="1">
            <a:spLocks noChangeArrowheads="1"/>
          </p:cNvSpPr>
          <p:nvPr/>
        </p:nvSpPr>
        <p:spPr bwMode="auto">
          <a:xfrm>
            <a:off x="1524000" y="-7938"/>
            <a:ext cx="909955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53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0997E-6 -3.4291E-7 L 1.80997E-6 -0.8642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1501E-6 -4.55051E-6 L -0.00192 -0.8579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2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7 -0.00719 L -0.04829 -0.88068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" y="-436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0116 L -0.01355 -0.85959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4325E-6 -2.91937E-6 L -0.00191 -0.87372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6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4 -0.03267 L -0.06705 -0.91196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39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208E-6 3.4013E-6 L 2.93208E-6 -0.84036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4 0.00463 L -0.03544 -0.89157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8 -0.00625 L -0.08268 -0.95481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3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3 5.83874E-7 L -0.01633 -0.87025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4 -0.06719 L -0.09831 -0.95412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44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8 -2.23355E-6 L -0.03318 -0.88484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0441 L -0.0165 -0.87558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655E-6 -1.75162E-6 L -0.01563 -0.87141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" y="-43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 0.01089 L -0.033 -0.89783 " pathEditMode="relative" rAng="0" ptsTypes="AA">
                                      <p:cBhvr>
                                        <p:cTn id="48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-0.02641 L -0.07956 -0.93165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4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800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5 -0.00765 L -0.08285 -0.95922 " pathEditMode="relative" rAng="0" ptsTypes="AA">
                                      <p:cBhvr>
                                        <p:cTn id="5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5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5 0.01599 L -0.0495 -0.90408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23 -0.00973 L -0.10023 -0.98355 " pathEditMode="relative" rAng="0" ptsTypes="AA">
                                      <p:cBhvr>
                                        <p:cTn id="60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4 4.1798E-6 L -0.06653 -0.93397 " pathEditMode="relative" rAng="0" ptsTypes="AA">
                                      <p:cBhvr>
                                        <p:cTn id="6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6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433</Words>
  <Application>Microsoft Office PowerPoint</Application>
  <PresentationFormat>Widescreen</PresentationFormat>
  <Paragraphs>395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MS PGothic</vt:lpstr>
      <vt:lpstr>Arial</vt:lpstr>
      <vt:lpstr>Calibri</vt:lpstr>
      <vt:lpstr>Calibri Light</vt:lpstr>
      <vt:lpstr>Symbol</vt:lpstr>
      <vt:lpstr>Office Theme</vt:lpstr>
      <vt:lpstr>DANCE – DANCE - TRANSVERSAL </vt:lpstr>
      <vt:lpstr>Bell Ringer</vt:lpstr>
      <vt:lpstr>Worksheet (supplement)</vt:lpstr>
      <vt:lpstr>PowerPoint Presentation</vt:lpstr>
      <vt:lpstr>PowerPoint Presentation</vt:lpstr>
      <vt:lpstr>Dance Dance Transversal!</vt:lpstr>
      <vt:lpstr>Dance Dance Transversal!  Instructions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DANCE – DANCE - TRANSVERSAL </dc:title>
  <dc:creator>Jeff Twiddy</dc:creator>
  <cp:lastModifiedBy>Jeff Twiddy</cp:lastModifiedBy>
  <cp:revision>2</cp:revision>
  <dcterms:created xsi:type="dcterms:W3CDTF">2015-09-27T20:12:15Z</dcterms:created>
  <dcterms:modified xsi:type="dcterms:W3CDTF">2015-09-27T20:19:40Z</dcterms:modified>
</cp:coreProperties>
</file>