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FD923-4834-456B-B93A-622803DE5899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AEBE6-3342-49CD-AFFB-42CD1DE2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30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AEBE6-3342-49CD-AFFB-42CD1DE285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77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AEBE6-3342-49CD-AFFB-42CD1DE285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77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AEBE6-3342-49CD-AFFB-42CD1DE285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77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AEBE6-3342-49CD-AFFB-42CD1DE285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77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AEBE6-3342-49CD-AFFB-42CD1DE285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77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AEBE6-3342-49CD-AFFB-42CD1DE285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77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AEBE6-3342-49CD-AFFB-42CD1DE285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77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AEBE6-3342-49CD-AFFB-42CD1DE285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7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4FEA-BD6E-4CF0-BA39-5603C1C26C79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E6F-A04F-4CA7-8131-934E43E4C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4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4FEA-BD6E-4CF0-BA39-5603C1C26C79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E6F-A04F-4CA7-8131-934E43E4C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4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4FEA-BD6E-4CF0-BA39-5603C1C26C79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E6F-A04F-4CA7-8131-934E43E4C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1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4FEA-BD6E-4CF0-BA39-5603C1C26C79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E6F-A04F-4CA7-8131-934E43E4C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4FEA-BD6E-4CF0-BA39-5603C1C26C79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E6F-A04F-4CA7-8131-934E43E4C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8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4FEA-BD6E-4CF0-BA39-5603C1C26C79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E6F-A04F-4CA7-8131-934E43E4C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7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4FEA-BD6E-4CF0-BA39-5603C1C26C79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E6F-A04F-4CA7-8131-934E43E4C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5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4FEA-BD6E-4CF0-BA39-5603C1C26C79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E6F-A04F-4CA7-8131-934E43E4C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3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4FEA-BD6E-4CF0-BA39-5603C1C26C79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E6F-A04F-4CA7-8131-934E43E4C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7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4FEA-BD6E-4CF0-BA39-5603C1C26C79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E6F-A04F-4CA7-8131-934E43E4C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2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4FEA-BD6E-4CF0-BA39-5603C1C26C79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E6F-A04F-4CA7-8131-934E43E4C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8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F4FEA-BD6E-4CF0-BA39-5603C1C26C79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68E6F-A04F-4CA7-8131-934E43E4C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Measuring </a:t>
            </a:r>
            <a:r>
              <a:rPr lang="en-US" dirty="0"/>
              <a:t>Angles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 Lesson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20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335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Angles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645766"/>
            <a:ext cx="7529570" cy="2949575"/>
          </a:xfrm>
        </p:spPr>
        <p:txBody>
          <a:bodyPr>
            <a:normAutofit/>
          </a:bodyPr>
          <a:lstStyle/>
          <a:p>
            <a:pPr algn="l"/>
            <a:r>
              <a:rPr lang="en-US" altLang="en-US" sz="2100" b="1" dirty="0" smtClean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631892" y="2419350"/>
            <a:ext cx="1838" cy="14704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633730" y="3878817"/>
            <a:ext cx="1413831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58836" y="3852537"/>
            <a:ext cx="34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35566" y="2647950"/>
            <a:ext cx="1411994" cy="1204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72667" y="3856783"/>
            <a:ext cx="34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64087" y="2375284"/>
            <a:ext cx="34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410178" y="2157567"/>
            <a:ext cx="34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600200" y="934953"/>
            <a:ext cx="5345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100" dirty="0" smtClean="0"/>
              <a:t>		</a:t>
            </a:r>
            <a:r>
              <a:rPr lang="en-US" altLang="en-US" sz="2400" b="1" dirty="0" smtClean="0"/>
              <a:t>Problem: 2</a:t>
            </a:r>
            <a:endParaRPr lang="en-US" altLang="en-US" sz="21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1775553" y="1419802"/>
            <a:ext cx="45931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en-US" sz="2000" dirty="0" smtClean="0">
                <a:solidFill>
                  <a:schemeClr val="tx1"/>
                </a:solidFill>
              </a:rPr>
              <a:t>Draw an angle bisector of the right angle.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633730" y="3638550"/>
            <a:ext cx="252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86200" y="3638550"/>
            <a:ext cx="0" cy="251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17860" y="4226115"/>
            <a:ext cx="76879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 smtClean="0">
                <a:solidFill>
                  <a:schemeClr val="tx1"/>
                </a:solidFill>
              </a:rPr>
              <a:t>The line AD bisects the right angle into two equal parts. Each bisected angle is 45°.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93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3335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Angles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2831" y="887547"/>
            <a:ext cx="8167255" cy="3886200"/>
          </a:xfrm>
        </p:spPr>
        <p:txBody>
          <a:bodyPr>
            <a:normAutofit/>
          </a:bodyPr>
          <a:lstStyle/>
          <a:p>
            <a:pPr marL="457200" indent="-457200" algn="l"/>
            <a:r>
              <a:rPr lang="en-US" altLang="en-US" sz="2700" b="1" dirty="0" smtClean="0"/>
              <a:t>			Students </a:t>
            </a:r>
            <a:r>
              <a:rPr lang="en-US" altLang="en-US" sz="2700" b="1" dirty="0"/>
              <a:t>will be able to</a:t>
            </a:r>
            <a:r>
              <a:rPr lang="en-US" altLang="en-US" sz="2700" b="1" dirty="0" smtClean="0"/>
              <a:t>:</a:t>
            </a:r>
          </a:p>
          <a:p>
            <a:pPr marL="457200" indent="-457200" algn="l"/>
            <a:r>
              <a:rPr lang="en-US" altLang="en-US" sz="2700" b="1" dirty="0">
                <a:solidFill>
                  <a:schemeClr val="tx1"/>
                </a:solidFill>
              </a:rPr>
              <a:t>	</a:t>
            </a:r>
            <a:r>
              <a:rPr lang="en-US" altLang="en-US" sz="2700" b="1" dirty="0" smtClean="0">
                <a:solidFill>
                  <a:schemeClr val="tx1"/>
                </a:solidFill>
              </a:rPr>
              <a:t>	</a:t>
            </a:r>
            <a:r>
              <a:rPr lang="en-US" altLang="en-US" sz="2700" dirty="0" smtClean="0">
                <a:solidFill>
                  <a:schemeClr val="tx1"/>
                </a:solidFill>
              </a:rPr>
              <a:t> measure, compare and classify angles.</a:t>
            </a:r>
            <a:endParaRPr lang="en-US" altLang="en-US" sz="2700" dirty="0">
              <a:solidFill>
                <a:schemeClr val="tx1"/>
              </a:solidFill>
            </a:endParaRPr>
          </a:p>
          <a:p>
            <a:pPr marL="457200" indent="-457200" algn="l"/>
            <a:r>
              <a:rPr lang="en-US" altLang="en-US" sz="2700" b="1" dirty="0" smtClean="0"/>
              <a:t>				Key Vocabulary</a:t>
            </a:r>
            <a:br>
              <a:rPr lang="en-US" altLang="en-US" sz="2700" b="1" dirty="0" smtClean="0"/>
            </a:br>
            <a:endParaRPr lang="en-US" altLang="en-US" sz="21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100" dirty="0" smtClean="0">
                <a:solidFill>
                  <a:schemeClr val="tx1"/>
                </a:solidFill>
              </a:rPr>
              <a:t>Angle and its measurement</a:t>
            </a:r>
            <a:r>
              <a:rPr lang="en-US" altLang="en-US" sz="2100" dirty="0">
                <a:solidFill>
                  <a:schemeClr val="tx1"/>
                </a:solidFill>
              </a:rPr>
              <a:t> </a:t>
            </a:r>
            <a:endParaRPr lang="en-US" altLang="en-US" sz="21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100" dirty="0" smtClean="0">
                <a:solidFill>
                  <a:schemeClr val="tx1"/>
                </a:solidFill>
              </a:rPr>
              <a:t>Sides and vertex of an angle</a:t>
            </a:r>
            <a:r>
              <a:rPr lang="en-US" altLang="en-US" sz="2100" dirty="0">
                <a:solidFill>
                  <a:schemeClr val="tx1"/>
                </a:solidFill>
              </a:rPr>
              <a:t>	</a:t>
            </a:r>
            <a:endParaRPr lang="en-US" altLang="en-US" sz="21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100" dirty="0" smtClean="0">
                <a:solidFill>
                  <a:schemeClr val="tx1"/>
                </a:solidFill>
              </a:rPr>
              <a:t>Acute, Obtuse, Right and Straight angles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100" dirty="0" smtClean="0">
                <a:solidFill>
                  <a:schemeClr val="tx1"/>
                </a:solidFill>
              </a:rPr>
              <a:t>Congruent angles</a:t>
            </a:r>
            <a:r>
              <a:rPr lang="en-US" altLang="en-US" sz="2100" dirty="0">
                <a:solidFill>
                  <a:schemeClr val="tx1"/>
                </a:solidFill>
              </a:rPr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404040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335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Angles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819150"/>
            <a:ext cx="7391400" cy="4076700"/>
          </a:xfrm>
        </p:spPr>
        <p:txBody>
          <a:bodyPr/>
          <a:lstStyle/>
          <a:p>
            <a:pPr marL="457200" indent="-457200" algn="l"/>
            <a:r>
              <a:rPr lang="en-US" altLang="en-US" sz="2100" dirty="0" smtClean="0">
                <a:solidFill>
                  <a:schemeClr val="tx1"/>
                </a:solidFill>
              </a:rPr>
              <a:t>An </a:t>
            </a:r>
            <a:r>
              <a:rPr lang="en-US" altLang="en-US" sz="2100" b="1" dirty="0" smtClean="0">
                <a:solidFill>
                  <a:schemeClr val="tx1"/>
                </a:solidFill>
              </a:rPr>
              <a:t>angle </a:t>
            </a:r>
            <a:r>
              <a:rPr lang="en-US" altLang="en-US" sz="2100" dirty="0" smtClean="0">
                <a:solidFill>
                  <a:schemeClr val="tx1"/>
                </a:solidFill>
              </a:rPr>
              <a:t>is a measure of the turn between two lines that have a </a:t>
            </a:r>
          </a:p>
          <a:p>
            <a:pPr algn="l"/>
            <a:r>
              <a:rPr lang="en-US" altLang="en-US" sz="2100" dirty="0" smtClean="0">
                <a:solidFill>
                  <a:schemeClr val="tx1"/>
                </a:solidFill>
              </a:rPr>
              <a:t>common end point. The rotation is measured in the anti-clockwise </a:t>
            </a:r>
          </a:p>
          <a:p>
            <a:pPr algn="l"/>
            <a:r>
              <a:rPr lang="en-US" altLang="en-US" sz="2100" dirty="0" smtClean="0">
                <a:solidFill>
                  <a:schemeClr val="tx1"/>
                </a:solidFill>
              </a:rPr>
              <a:t>direction.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100" dirty="0" smtClean="0">
                <a:solidFill>
                  <a:schemeClr val="tx1"/>
                </a:solidFill>
              </a:rPr>
              <a:t>The two lines form the sides of an angle.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100" dirty="0" smtClean="0">
                <a:solidFill>
                  <a:schemeClr val="tx1"/>
                </a:solidFill>
              </a:rPr>
              <a:t>The point where two lines are meeting is called the </a:t>
            </a:r>
            <a:r>
              <a:rPr lang="en-US" altLang="en-US" sz="2100" b="1" dirty="0" smtClean="0">
                <a:solidFill>
                  <a:schemeClr val="tx1"/>
                </a:solidFill>
              </a:rPr>
              <a:t>vertex.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100" dirty="0" smtClean="0">
                <a:solidFill>
                  <a:schemeClr val="tx1"/>
                </a:solidFill>
              </a:rPr>
              <a:t>The angle is represented by a       symbol along with a letter.</a:t>
            </a:r>
            <a:r>
              <a:rPr lang="en-US" altLang="en-US" sz="2100" b="1" dirty="0" smtClean="0">
                <a:solidFill>
                  <a:schemeClr val="tx1"/>
                </a:solidFill>
              </a:rPr>
              <a:t/>
            </a:r>
            <a:br>
              <a:rPr lang="en-US" altLang="en-US" sz="2100" b="1" dirty="0" smtClean="0">
                <a:solidFill>
                  <a:schemeClr val="tx1"/>
                </a:solidFill>
              </a:rPr>
            </a:br>
            <a:r>
              <a:rPr lang="en-US" altLang="en-US" sz="2100" b="1" dirty="0" smtClean="0">
                <a:solidFill>
                  <a:schemeClr val="tx1"/>
                </a:solidFill>
              </a:rPr>
              <a:t>  </a:t>
            </a:r>
            <a:br>
              <a:rPr lang="en-US" altLang="en-US" sz="2100" b="1" dirty="0" smtClean="0">
                <a:solidFill>
                  <a:schemeClr val="tx1"/>
                </a:solidFill>
              </a:rPr>
            </a:br>
            <a:endParaRPr lang="en-US" altLang="en-US" sz="2100" b="1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853369" y="3181350"/>
            <a:ext cx="1032831" cy="10491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853369" y="4228641"/>
            <a:ext cx="1413831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2916715" y="4063618"/>
            <a:ext cx="228600" cy="30613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79213" y="3889835"/>
            <a:ext cx="512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365435" y="352050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Sides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38969" y="384735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Vertex</a:t>
            </a:r>
            <a:endParaRPr lang="en-US" b="1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267200" y="2831335"/>
            <a:ext cx="197387" cy="1942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58022" y="3028950"/>
            <a:ext cx="2065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51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335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Angles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696817" y="819150"/>
            <a:ext cx="7543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100" dirty="0" smtClean="0"/>
              <a:t>The measurement of the angle is done using a </a:t>
            </a:r>
            <a:r>
              <a:rPr lang="en-US" altLang="en-US" sz="2100" b="1" dirty="0" smtClean="0"/>
              <a:t>protractor</a:t>
            </a:r>
            <a:r>
              <a:rPr lang="en-US" altLang="en-US" sz="2100" dirty="0" smtClean="0"/>
              <a:t>. The unit of measuring angle is degrees (°).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33549"/>
            <a:ext cx="3507424" cy="223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1733550"/>
            <a:ext cx="487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en-US" altLang="en-US" sz="2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If the angle has one of its sides horizontal, then align that side with 0 degrees on the protractor and read the angle for the other side of the angle.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If  no side is horizontal, then the angle is the difference of the measurements the two lines give on the protractor.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702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16427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Angles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0200" y="802749"/>
            <a:ext cx="5345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100" dirty="0" smtClean="0"/>
              <a:t>		</a:t>
            </a:r>
            <a:r>
              <a:rPr lang="en-US" altLang="en-US" sz="2400" b="1" dirty="0" smtClean="0"/>
              <a:t>Problem: 1</a:t>
            </a:r>
            <a:endParaRPr lang="en-US" altLang="en-US" sz="21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00350"/>
            <a:ext cx="3038095" cy="1939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91308" y="1188445"/>
            <a:ext cx="716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en-US" sz="2000" dirty="0" smtClean="0">
                <a:solidFill>
                  <a:schemeClr val="tx1"/>
                </a:solidFill>
              </a:rPr>
              <a:t>Measure the angle A given below and write the answer in degrees.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167247" y="2666372"/>
            <a:ext cx="878776" cy="190042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167247" y="4566794"/>
            <a:ext cx="1757553" cy="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01959" y="2504427"/>
            <a:ext cx="512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25598" y="1588555"/>
            <a:ext cx="622634" cy="12905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25598" y="2879102"/>
            <a:ext cx="1299714" cy="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714581" y="2697817"/>
            <a:ext cx="228600" cy="30613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536748">
            <a:off x="5563439" y="3459181"/>
            <a:ext cx="1577198" cy="151869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686295" y="3562350"/>
            <a:ext cx="924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60°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91308" y="3100685"/>
            <a:ext cx="3956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Since one of the sides is horizontal, we align this side with 0 degrees and read the angle for the second side.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8451" y="4209845"/>
            <a:ext cx="3313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The angle A is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60°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16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335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Angles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145" y="1109406"/>
            <a:ext cx="7772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Based on the measure of an angle, it can be classified into four types: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1. </a:t>
            </a:r>
            <a:r>
              <a:rPr lang="en-US" sz="2000" b="1" dirty="0" smtClean="0"/>
              <a:t>Acute angles </a:t>
            </a:r>
            <a:r>
              <a:rPr lang="en-US" sz="2000" dirty="0" smtClean="0"/>
              <a:t>are the angles whose measures are less than 90 degrees.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2. </a:t>
            </a:r>
            <a:r>
              <a:rPr lang="en-US" sz="2000" b="1" dirty="0" smtClean="0"/>
              <a:t>Right angle </a:t>
            </a:r>
            <a:r>
              <a:rPr lang="en-US" sz="2000" dirty="0" smtClean="0"/>
              <a:t>is the angle whose measure is exactly 90 degrees.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3. </a:t>
            </a:r>
            <a:r>
              <a:rPr lang="en-US" sz="2000" b="1" dirty="0" smtClean="0"/>
              <a:t>Obtuse angles </a:t>
            </a:r>
            <a:r>
              <a:rPr lang="en-US" sz="2000" dirty="0" smtClean="0"/>
              <a:t>are the angles whose measures are greater than 90 degrees.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4. </a:t>
            </a:r>
            <a:r>
              <a:rPr lang="en-US" sz="2000" b="1" dirty="0" smtClean="0"/>
              <a:t>Straight angle </a:t>
            </a:r>
            <a:r>
              <a:rPr lang="en-US" sz="2000" dirty="0" smtClean="0"/>
              <a:t>is the angle whose measure is exactly 180 degrees.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62806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335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Angles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773017" y="1162462"/>
            <a:ext cx="914400" cy="11044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62000" y="2244916"/>
            <a:ext cx="1447800" cy="1925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267200" y="990806"/>
            <a:ext cx="685800" cy="1256888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941983" y="2216032"/>
            <a:ext cx="1447800" cy="19256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925417" y="3105150"/>
            <a:ext cx="0" cy="12568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914400" y="4330376"/>
            <a:ext cx="1447800" cy="19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530468" y="4106767"/>
            <a:ext cx="1447800" cy="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267200" y="4111093"/>
            <a:ext cx="1322942" cy="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2000" y="249555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Acute angle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800600" y="252400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Obtuse angle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47675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Right angle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957591" y="446995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Straight angle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3827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335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Angles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145" y="1109406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 angles are said to be </a:t>
            </a:r>
            <a:r>
              <a:rPr lang="en-US" sz="2000" b="1" dirty="0" smtClean="0"/>
              <a:t>congruent </a:t>
            </a:r>
            <a:r>
              <a:rPr lang="en-US" sz="2000" dirty="0" smtClean="0"/>
              <a:t>if the have the same measures. </a:t>
            </a:r>
            <a:endParaRPr lang="en-US" sz="2000" b="1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129958" y="2114550"/>
            <a:ext cx="1066800" cy="12568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5118941" y="3349404"/>
            <a:ext cx="1447800" cy="1925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2767758" y="2114550"/>
            <a:ext cx="1017683" cy="122638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337641" y="3320302"/>
            <a:ext cx="1447800" cy="1925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5165625" y="3196339"/>
            <a:ext cx="228600" cy="306130"/>
          </a:xfrm>
          <a:prstGeom prst="arc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flipH="1">
            <a:off x="3516216" y="3187871"/>
            <a:ext cx="228600" cy="306130"/>
          </a:xfrm>
          <a:prstGeom prst="arc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67601" y="2964185"/>
            <a:ext cx="512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25186" y="2964185"/>
            <a:ext cx="512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44347" y="3714750"/>
                <a:ext cx="7772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The angles </a:t>
                </a:r>
                <a:r>
                  <a:rPr lang="en-US" sz="2000" b="1" dirty="0" smtClean="0"/>
                  <a:t>A </a:t>
                </a:r>
                <a:r>
                  <a:rPr lang="en-US" sz="2000" dirty="0" smtClean="0"/>
                  <a:t>and </a:t>
                </a:r>
                <a:r>
                  <a:rPr lang="en-US" sz="2000" b="1" dirty="0" smtClean="0"/>
                  <a:t>B </a:t>
                </a:r>
                <a:r>
                  <a:rPr lang="en-US" sz="2000" dirty="0" smtClean="0"/>
                  <a:t>are congruent i.e.        </a:t>
                </a:r>
                <a:r>
                  <a:rPr lang="en-US" sz="2000" b="1" dirty="0" smtClean="0"/>
                  <a:t>A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000" b="1" dirty="0" smtClean="0"/>
                  <a:t>     B</a:t>
                </a:r>
                <a:endParaRPr lang="en-US" sz="2000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47" y="3714750"/>
                <a:ext cx="7772400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863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 flipV="1">
            <a:off x="4584401" y="3797437"/>
            <a:ext cx="197387" cy="1942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5223" y="4006069"/>
            <a:ext cx="2065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328582" y="3797437"/>
            <a:ext cx="197387" cy="1942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9404" y="4006069"/>
            <a:ext cx="2065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646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335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Angles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8887" y="1143000"/>
            <a:ext cx="7391400" cy="4076700"/>
          </a:xfrm>
        </p:spPr>
        <p:txBody>
          <a:bodyPr/>
          <a:lstStyle/>
          <a:p>
            <a:pPr algn="l"/>
            <a:r>
              <a:rPr lang="en-US" altLang="en-US" sz="2100" dirty="0" smtClean="0">
                <a:solidFill>
                  <a:schemeClr val="tx1"/>
                </a:solidFill>
              </a:rPr>
              <a:t>An </a:t>
            </a:r>
            <a:r>
              <a:rPr lang="en-US" altLang="en-US" sz="2100" b="1" dirty="0" smtClean="0">
                <a:solidFill>
                  <a:schemeClr val="tx1"/>
                </a:solidFill>
              </a:rPr>
              <a:t>angle bisector </a:t>
            </a:r>
            <a:r>
              <a:rPr lang="en-US" altLang="en-US" sz="2100" dirty="0" smtClean="0">
                <a:solidFill>
                  <a:schemeClr val="tx1"/>
                </a:solidFill>
              </a:rPr>
              <a:t>is a line that divides an angle into two equal parts. </a:t>
            </a:r>
            <a:r>
              <a:rPr lang="en-US" altLang="en-US" sz="2100" b="1" dirty="0" smtClean="0">
                <a:solidFill>
                  <a:schemeClr val="tx1"/>
                </a:solidFill>
              </a:rPr>
              <a:t/>
            </a:r>
            <a:br>
              <a:rPr lang="en-US" altLang="en-US" sz="2100" b="1" dirty="0" smtClean="0">
                <a:solidFill>
                  <a:schemeClr val="tx1"/>
                </a:solidFill>
              </a:rPr>
            </a:br>
            <a:endParaRPr lang="en-US" altLang="en-US" sz="2100" b="1" dirty="0" smtClean="0">
              <a:solidFill>
                <a:schemeClr val="tx1"/>
              </a:solidFill>
            </a:endParaRPr>
          </a:p>
          <a:p>
            <a:pPr algn="l"/>
            <a:endParaRPr lang="en-US" altLang="en-US" sz="2100" b="1" dirty="0">
              <a:solidFill>
                <a:schemeClr val="tx1"/>
              </a:solidFill>
            </a:endParaRPr>
          </a:p>
          <a:p>
            <a:pPr algn="l"/>
            <a:endParaRPr lang="en-US" altLang="en-US" sz="2100" b="1" dirty="0" smtClean="0">
              <a:solidFill>
                <a:schemeClr val="tx1"/>
              </a:solidFill>
            </a:endParaRPr>
          </a:p>
          <a:p>
            <a:pPr algn="l"/>
            <a:endParaRPr lang="en-US" altLang="en-US" sz="2100" b="1" dirty="0">
              <a:solidFill>
                <a:schemeClr val="tx1"/>
              </a:solidFill>
            </a:endParaRPr>
          </a:p>
          <a:p>
            <a:pPr algn="l"/>
            <a:endParaRPr lang="en-US" altLang="en-US" sz="2100" b="1" dirty="0" smtClean="0">
              <a:solidFill>
                <a:schemeClr val="tx1"/>
              </a:solidFill>
            </a:endParaRPr>
          </a:p>
          <a:p>
            <a:pPr algn="l"/>
            <a:endParaRPr lang="en-US" altLang="en-US" sz="2100" b="1" dirty="0">
              <a:solidFill>
                <a:schemeClr val="tx1"/>
              </a:solidFill>
            </a:endParaRPr>
          </a:p>
          <a:p>
            <a:pPr algn="l"/>
            <a:r>
              <a:rPr lang="en-US" altLang="en-US" sz="2100" b="1" dirty="0">
                <a:solidFill>
                  <a:schemeClr val="tx1"/>
                </a:solidFill>
              </a:rPr>
              <a:t/>
            </a:r>
            <a:br>
              <a:rPr lang="en-US" altLang="en-US" sz="2100" b="1" dirty="0">
                <a:solidFill>
                  <a:schemeClr val="tx1"/>
                </a:solidFill>
              </a:rPr>
            </a:br>
            <a:r>
              <a:rPr lang="en-US" altLang="en-US" sz="2100" dirty="0" smtClean="0">
                <a:solidFill>
                  <a:schemeClr val="tx1"/>
                </a:solidFill>
              </a:rPr>
              <a:t>The line AD bisects the angle CAB or (angle A) in two equal parts and is called the angle bisector.</a:t>
            </a:r>
            <a:endParaRPr lang="en-US" altLang="en-US" sz="2100" b="1" dirty="0" smtClean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633730" y="2383506"/>
            <a:ext cx="914400" cy="15063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633730" y="3878817"/>
            <a:ext cx="1413831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3611696" y="3609325"/>
            <a:ext cx="403492" cy="486425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58836" y="3852537"/>
            <a:ext cx="34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53927" y="2952750"/>
            <a:ext cx="1451473" cy="9260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72667" y="3856783"/>
            <a:ext cx="34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62251" y="2744616"/>
            <a:ext cx="34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451734" y="2050018"/>
            <a:ext cx="34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034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296</Words>
  <Application>Microsoft Office PowerPoint</Application>
  <PresentationFormat>On-screen Show (16:9)</PresentationFormat>
  <Paragraphs>73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Angles</dc:title>
  <dc:creator>Rafay</dc:creator>
  <cp:lastModifiedBy>Rafay</cp:lastModifiedBy>
  <cp:revision>12</cp:revision>
  <dcterms:created xsi:type="dcterms:W3CDTF">2016-09-10T18:21:50Z</dcterms:created>
  <dcterms:modified xsi:type="dcterms:W3CDTF">2016-09-10T19:40:35Z</dcterms:modified>
</cp:coreProperties>
</file>